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70"/>
  </p:notesMasterIdLst>
  <p:sldIdLst>
    <p:sldId id="334" r:id="rId2"/>
    <p:sldId id="406" r:id="rId3"/>
    <p:sldId id="405" r:id="rId4"/>
    <p:sldId id="335" r:id="rId5"/>
    <p:sldId id="404" r:id="rId6"/>
    <p:sldId id="337" r:id="rId7"/>
    <p:sldId id="338" r:id="rId8"/>
    <p:sldId id="340" r:id="rId9"/>
    <p:sldId id="341" r:id="rId10"/>
    <p:sldId id="342" r:id="rId11"/>
    <p:sldId id="343" r:id="rId12"/>
    <p:sldId id="344" r:id="rId13"/>
    <p:sldId id="345" r:id="rId14"/>
    <p:sldId id="346" r:id="rId15"/>
    <p:sldId id="347" r:id="rId16"/>
    <p:sldId id="349" r:id="rId17"/>
    <p:sldId id="350" r:id="rId18"/>
    <p:sldId id="351" r:id="rId19"/>
    <p:sldId id="352" r:id="rId20"/>
    <p:sldId id="353" r:id="rId21"/>
    <p:sldId id="354" r:id="rId22"/>
    <p:sldId id="355" r:id="rId23"/>
    <p:sldId id="356" r:id="rId24"/>
    <p:sldId id="400" r:id="rId25"/>
    <p:sldId id="401" r:id="rId26"/>
    <p:sldId id="321" r:id="rId27"/>
    <p:sldId id="322" r:id="rId28"/>
    <p:sldId id="323" r:id="rId29"/>
    <p:sldId id="324" r:id="rId30"/>
    <p:sldId id="325" r:id="rId31"/>
    <p:sldId id="326" r:id="rId32"/>
    <p:sldId id="402" r:id="rId33"/>
    <p:sldId id="357" r:id="rId34"/>
    <p:sldId id="358" r:id="rId35"/>
    <p:sldId id="360" r:id="rId36"/>
    <p:sldId id="359" r:id="rId37"/>
    <p:sldId id="361" r:id="rId38"/>
    <p:sldId id="362" r:id="rId39"/>
    <p:sldId id="363" r:id="rId40"/>
    <p:sldId id="364" r:id="rId41"/>
    <p:sldId id="365" r:id="rId42"/>
    <p:sldId id="290" r:id="rId43"/>
    <p:sldId id="317" r:id="rId44"/>
    <p:sldId id="366" r:id="rId45"/>
    <p:sldId id="367" r:id="rId46"/>
    <p:sldId id="369" r:id="rId47"/>
    <p:sldId id="370" r:id="rId48"/>
    <p:sldId id="403" r:id="rId49"/>
    <p:sldId id="371" r:id="rId50"/>
    <p:sldId id="372" r:id="rId51"/>
    <p:sldId id="373" r:id="rId52"/>
    <p:sldId id="375" r:id="rId53"/>
    <p:sldId id="376" r:id="rId54"/>
    <p:sldId id="377" r:id="rId55"/>
    <p:sldId id="378" r:id="rId56"/>
    <p:sldId id="379" r:id="rId57"/>
    <p:sldId id="380" r:id="rId58"/>
    <p:sldId id="382" r:id="rId59"/>
    <p:sldId id="384" r:id="rId60"/>
    <p:sldId id="385" r:id="rId61"/>
    <p:sldId id="386" r:id="rId62"/>
    <p:sldId id="387" r:id="rId63"/>
    <p:sldId id="388" r:id="rId64"/>
    <p:sldId id="391" r:id="rId65"/>
    <p:sldId id="392" r:id="rId66"/>
    <p:sldId id="393" r:id="rId67"/>
    <p:sldId id="407" r:id="rId68"/>
    <p:sldId id="394" r:id="rId69"/>
  </p:sldIdLst>
  <p:sldSz cx="12192000" cy="6858000"/>
  <p:notesSz cx="6950075" cy="9236075"/>
  <p:defaultTextStyle>
    <a:defPPr>
      <a:defRPr lang="en-US"/>
    </a:defPPr>
    <a:lvl1pPr marL="0" algn="l" defTabSz="457135" rtl="0" eaLnBrk="1" latinLnBrk="0" hangingPunct="1">
      <a:defRPr sz="1900" kern="1200">
        <a:solidFill>
          <a:schemeClr val="tx1"/>
        </a:solidFill>
        <a:latin typeface="+mn-lt"/>
        <a:ea typeface="+mn-ea"/>
        <a:cs typeface="+mn-cs"/>
      </a:defRPr>
    </a:lvl1pPr>
    <a:lvl2pPr marL="457135" algn="l" defTabSz="457135" rtl="0" eaLnBrk="1" latinLnBrk="0" hangingPunct="1">
      <a:defRPr sz="1900" kern="1200">
        <a:solidFill>
          <a:schemeClr val="tx1"/>
        </a:solidFill>
        <a:latin typeface="+mn-lt"/>
        <a:ea typeface="+mn-ea"/>
        <a:cs typeface="+mn-cs"/>
      </a:defRPr>
    </a:lvl2pPr>
    <a:lvl3pPr marL="914269" algn="l" defTabSz="457135" rtl="0" eaLnBrk="1" latinLnBrk="0" hangingPunct="1">
      <a:defRPr sz="1900" kern="1200">
        <a:solidFill>
          <a:schemeClr val="tx1"/>
        </a:solidFill>
        <a:latin typeface="+mn-lt"/>
        <a:ea typeface="+mn-ea"/>
        <a:cs typeface="+mn-cs"/>
      </a:defRPr>
    </a:lvl3pPr>
    <a:lvl4pPr marL="1371404" algn="l" defTabSz="457135" rtl="0" eaLnBrk="1" latinLnBrk="0" hangingPunct="1">
      <a:defRPr sz="1900" kern="1200">
        <a:solidFill>
          <a:schemeClr val="tx1"/>
        </a:solidFill>
        <a:latin typeface="+mn-lt"/>
        <a:ea typeface="+mn-ea"/>
        <a:cs typeface="+mn-cs"/>
      </a:defRPr>
    </a:lvl4pPr>
    <a:lvl5pPr marL="1828539" algn="l" defTabSz="457135" rtl="0" eaLnBrk="1" latinLnBrk="0" hangingPunct="1">
      <a:defRPr sz="1900" kern="1200">
        <a:solidFill>
          <a:schemeClr val="tx1"/>
        </a:solidFill>
        <a:latin typeface="+mn-lt"/>
        <a:ea typeface="+mn-ea"/>
        <a:cs typeface="+mn-cs"/>
      </a:defRPr>
    </a:lvl5pPr>
    <a:lvl6pPr marL="2285674" algn="l" defTabSz="457135" rtl="0" eaLnBrk="1" latinLnBrk="0" hangingPunct="1">
      <a:defRPr sz="1900" kern="1200">
        <a:solidFill>
          <a:schemeClr val="tx1"/>
        </a:solidFill>
        <a:latin typeface="+mn-lt"/>
        <a:ea typeface="+mn-ea"/>
        <a:cs typeface="+mn-cs"/>
      </a:defRPr>
    </a:lvl6pPr>
    <a:lvl7pPr marL="2742808" algn="l" defTabSz="457135" rtl="0" eaLnBrk="1" latinLnBrk="0" hangingPunct="1">
      <a:defRPr sz="1900" kern="1200">
        <a:solidFill>
          <a:schemeClr val="tx1"/>
        </a:solidFill>
        <a:latin typeface="+mn-lt"/>
        <a:ea typeface="+mn-ea"/>
        <a:cs typeface="+mn-cs"/>
      </a:defRPr>
    </a:lvl7pPr>
    <a:lvl8pPr marL="3199943" algn="l" defTabSz="457135" rtl="0" eaLnBrk="1" latinLnBrk="0" hangingPunct="1">
      <a:defRPr sz="1900" kern="1200">
        <a:solidFill>
          <a:schemeClr val="tx1"/>
        </a:solidFill>
        <a:latin typeface="+mn-lt"/>
        <a:ea typeface="+mn-ea"/>
        <a:cs typeface="+mn-cs"/>
      </a:defRPr>
    </a:lvl8pPr>
    <a:lvl9pPr marL="3657078" algn="l" defTabSz="457135"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753" autoAdjust="0"/>
  </p:normalViewPr>
  <p:slideViewPr>
    <p:cSldViewPr snapToGrid="0">
      <p:cViewPr>
        <p:scale>
          <a:sx n="50" d="100"/>
          <a:sy n="50" d="100"/>
        </p:scale>
        <p:origin x="-1184" y="-208"/>
      </p:cViewPr>
      <p:guideLst>
        <p:guide orient="horz" pos="2160"/>
        <p:guide pos="3840"/>
      </p:guideLst>
    </p:cSldViewPr>
  </p:slideViewPr>
  <p:notesTextViewPr>
    <p:cViewPr>
      <p:scale>
        <a:sx n="1" d="1"/>
        <a:sy n="1" d="1"/>
      </p:scale>
      <p:origin x="0" y="0"/>
    </p:cViewPr>
  </p:notesTextViewPr>
  <p:notesViewPr>
    <p:cSldViewPr snapToGrid="0">
      <p:cViewPr>
        <p:scale>
          <a:sx n="50" d="100"/>
          <a:sy n="50" d="100"/>
        </p:scale>
        <p:origin x="-2648" y="-20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slide" Target="slides/slide67.xml" /><Relationship Id="rId7" Type="http://schemas.openxmlformats.org/officeDocument/2006/relationships/slide" Target="slides/slide6.xml" /><Relationship Id="rId71"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slide" Target="slides/slide65.xml" /><Relationship Id="rId7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slide" Target="slides/slide60.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viewProps" Target="viewProps.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slide" Target="slides/slide5.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CFDB6B-07ED-46A9-BCC3-349EE76F989B}"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55DAED0C-C4DF-45B4-94FF-FC41F0A8FB1E}">
      <dgm:prSet phldrT="[Text]" custT="1"/>
      <dgm:spPr/>
      <dgm:t>
        <a:bodyPr/>
        <a:lstStyle/>
        <a:p>
          <a:r>
            <a:rPr lang="en-US" sz="1500" b="1">
              <a:solidFill>
                <a:srgbClr val="0000FF"/>
              </a:solidFill>
              <a:latin typeface="Times New Roman" pitchFamily="18" charset="0"/>
              <a:cs typeface="Times New Roman" pitchFamily="18" charset="0"/>
            </a:rPr>
            <a:t>1.</a:t>
          </a:r>
          <a:r>
            <a:rPr lang="en-US" sz="1500">
              <a:solidFill>
                <a:srgbClr val="0000FF"/>
              </a:solidFill>
              <a:latin typeface="Times New Roman" pitchFamily="18" charset="0"/>
              <a:cs typeface="Times New Roman" pitchFamily="18" charset="0"/>
            </a:rPr>
            <a:t> </a:t>
          </a:r>
          <a:r>
            <a:rPr lang="vi-VN" sz="1500">
              <a:solidFill>
                <a:srgbClr val="0000FF"/>
              </a:solidFill>
              <a:latin typeface="Times New Roman" pitchFamily="18" charset="0"/>
              <a:cs typeface="Times New Roman" pitchFamily="18" charset="0"/>
            </a:rPr>
            <a:t>Thể chế kinh tế thị trường định hướng </a:t>
          </a:r>
          <a:r>
            <a:rPr lang="en-US" sz="1500" err="1">
              <a:solidFill>
                <a:srgbClr val="0000FF"/>
              </a:solidFill>
              <a:latin typeface="Times New Roman" pitchFamily="18" charset="0"/>
              <a:cs typeface="Times New Roman" pitchFamily="18" charset="0"/>
            </a:rPr>
            <a:t>XHCN</a:t>
          </a:r>
          <a:endParaRPr lang="en-US" sz="1500">
            <a:latin typeface="Times New Roman" pitchFamily="18" charset="0"/>
            <a:cs typeface="Times New Roman" pitchFamily="18" charset="0"/>
          </a:endParaRPr>
        </a:p>
      </dgm:t>
    </dgm:pt>
    <dgm:pt modelId="{E8D9658E-8D87-47E1-9731-2D16C88FAC51}" type="parTrans" cxnId="{A2C6F9AE-7EFE-46A7-8019-60968FB299D8}">
      <dgm:prSet/>
      <dgm:spPr/>
      <dgm:t>
        <a:bodyPr/>
        <a:lstStyle/>
        <a:p>
          <a:endParaRPr lang="en-US"/>
        </a:p>
      </dgm:t>
    </dgm:pt>
    <dgm:pt modelId="{EC458FF6-41C6-480A-86B6-24683FAB5264}" type="sibTrans" cxnId="{A2C6F9AE-7EFE-46A7-8019-60968FB299D8}">
      <dgm:prSet/>
      <dgm:spPr/>
      <dgm:t>
        <a:bodyPr/>
        <a:lstStyle/>
        <a:p>
          <a:endParaRPr lang="en-US"/>
        </a:p>
      </dgm:t>
    </dgm:pt>
    <dgm:pt modelId="{E9255094-1062-43F1-80E6-6207BDBE92DE}">
      <dgm:prSet phldrT="[Text]" custT="1"/>
      <dgm:spPr/>
      <dgm:t>
        <a:bodyPr/>
        <a:lstStyle/>
        <a:p>
          <a:r>
            <a:rPr lang="en-US" sz="1500" b="1">
              <a:solidFill>
                <a:srgbClr val="0000FF"/>
              </a:solidFill>
              <a:latin typeface="Times New Roman" pitchFamily="18" charset="0"/>
              <a:cs typeface="Times New Roman" pitchFamily="18" charset="0"/>
            </a:rPr>
            <a:t>2.</a:t>
          </a:r>
          <a:r>
            <a:rPr lang="en-US" sz="1500" b="0">
              <a:solidFill>
                <a:srgbClr val="0000FF"/>
              </a:solidFill>
              <a:latin typeface="Times New Roman" pitchFamily="18" charset="0"/>
              <a:cs typeface="Times New Roman" pitchFamily="18" charset="0"/>
            </a:rPr>
            <a:t> </a:t>
          </a:r>
          <a:r>
            <a:rPr lang="vi-VN" sz="1500" b="0">
              <a:solidFill>
                <a:srgbClr val="0000FF"/>
              </a:solidFill>
              <a:latin typeface="Times New Roman" pitchFamily="18" charset="0"/>
              <a:cs typeface="Times New Roman" pitchFamily="18" charset="0"/>
            </a:rPr>
            <a:t>Khoa học, công nghệ và đổi mới sáng tạo</a:t>
          </a:r>
          <a:endParaRPr lang="en-US" sz="1500" b="0">
            <a:solidFill>
              <a:srgbClr val="0000FF"/>
            </a:solidFill>
            <a:latin typeface="Times New Roman" pitchFamily="18" charset="0"/>
            <a:cs typeface="Times New Roman" pitchFamily="18" charset="0"/>
          </a:endParaRPr>
        </a:p>
      </dgm:t>
    </dgm:pt>
    <dgm:pt modelId="{6E5ABDF8-A453-44F1-80CB-8F9C36AE0982}" type="parTrans" cxnId="{72CD255A-D468-4DAF-A4FC-1FF43A17D760}">
      <dgm:prSet/>
      <dgm:spPr/>
      <dgm:t>
        <a:bodyPr/>
        <a:lstStyle/>
        <a:p>
          <a:endParaRPr lang="en-US"/>
        </a:p>
      </dgm:t>
    </dgm:pt>
    <dgm:pt modelId="{05176BBF-C1C3-4EF4-A263-540B51CA028B}" type="sibTrans" cxnId="{72CD255A-D468-4DAF-A4FC-1FF43A17D760}">
      <dgm:prSet/>
      <dgm:spPr/>
      <dgm:t>
        <a:bodyPr/>
        <a:lstStyle/>
        <a:p>
          <a:endParaRPr lang="en-US"/>
        </a:p>
      </dgm:t>
    </dgm:pt>
    <dgm:pt modelId="{24DC6932-59C6-404A-BB54-30DDB25BFF07}">
      <dgm:prSet phldrT="[Text]" custT="1"/>
      <dgm:spPr/>
      <dgm:t>
        <a:bodyPr/>
        <a:lstStyle/>
        <a:p>
          <a:r>
            <a:rPr lang="en-US" sz="1500" b="1">
              <a:solidFill>
                <a:srgbClr val="0000FF"/>
              </a:solidFill>
              <a:latin typeface="Times New Roman" pitchFamily="18" charset="0"/>
              <a:cs typeface="Times New Roman" pitchFamily="18" charset="0"/>
            </a:rPr>
            <a:t>3. </a:t>
          </a:r>
          <a:r>
            <a:rPr lang="vi-VN" sz="1500" b="0">
              <a:solidFill>
                <a:srgbClr val="0000FF"/>
              </a:solidFill>
              <a:latin typeface="Times New Roman" pitchFamily="18" charset="0"/>
              <a:cs typeface="Times New Roman" pitchFamily="18" charset="0"/>
            </a:rPr>
            <a:t>Nguồn nhân lực và giáo dục, đào tạo</a:t>
          </a:r>
          <a:endParaRPr lang="en-US" sz="1500" b="0">
            <a:solidFill>
              <a:srgbClr val="0000FF"/>
            </a:solidFill>
            <a:latin typeface="Times New Roman" pitchFamily="18" charset="0"/>
            <a:cs typeface="Times New Roman" pitchFamily="18" charset="0"/>
          </a:endParaRPr>
        </a:p>
      </dgm:t>
    </dgm:pt>
    <dgm:pt modelId="{5E71B243-AE7F-47C2-AB49-DF856F8E59FC}" type="parTrans" cxnId="{BA2740D6-EB18-4EB8-8677-5D7D8689A2F9}">
      <dgm:prSet/>
      <dgm:spPr/>
      <dgm:t>
        <a:bodyPr/>
        <a:lstStyle/>
        <a:p>
          <a:endParaRPr lang="en-US"/>
        </a:p>
      </dgm:t>
    </dgm:pt>
    <dgm:pt modelId="{91189398-904F-4FE0-8782-8E40C471D69F}" type="sibTrans" cxnId="{BA2740D6-EB18-4EB8-8677-5D7D8689A2F9}">
      <dgm:prSet/>
      <dgm:spPr/>
      <dgm:t>
        <a:bodyPr/>
        <a:lstStyle/>
        <a:p>
          <a:endParaRPr lang="en-US"/>
        </a:p>
      </dgm:t>
    </dgm:pt>
    <dgm:pt modelId="{6F538EAA-7812-48DB-ACB9-E55964A8E870}">
      <dgm:prSet phldrT="[Text]" custT="1"/>
      <dgm:spPr/>
      <dgm:t>
        <a:bodyPr/>
        <a:lstStyle/>
        <a:p>
          <a:r>
            <a:rPr lang="en-US" sz="1500" b="1">
              <a:solidFill>
                <a:srgbClr val="0000FF"/>
              </a:solidFill>
              <a:latin typeface="Times New Roman" pitchFamily="18" charset="0"/>
              <a:cs typeface="Times New Roman" pitchFamily="18" charset="0"/>
            </a:rPr>
            <a:t>4. </a:t>
          </a:r>
          <a:r>
            <a:rPr lang="vi-VN" sz="1500" b="0">
              <a:solidFill>
                <a:srgbClr val="0000FF"/>
              </a:solidFill>
              <a:latin typeface="Times New Roman" pitchFamily="18" charset="0"/>
              <a:cs typeface="Times New Roman" pitchFamily="18" charset="0"/>
            </a:rPr>
            <a:t>Cơ cấu lại nền kinh tế gắn với đổi mới mô hình tăng trưởng</a:t>
          </a:r>
          <a:endParaRPr lang="en-US" sz="1500" b="0">
            <a:solidFill>
              <a:srgbClr val="0000FF"/>
            </a:solidFill>
            <a:latin typeface="Times New Roman" pitchFamily="18" charset="0"/>
            <a:cs typeface="Times New Roman" pitchFamily="18" charset="0"/>
          </a:endParaRPr>
        </a:p>
      </dgm:t>
    </dgm:pt>
    <dgm:pt modelId="{A8508C30-093F-4C7E-8622-7673B9F88126}" type="parTrans" cxnId="{187E4579-3E32-43FA-9097-4BA49E8690B1}">
      <dgm:prSet/>
      <dgm:spPr/>
      <dgm:t>
        <a:bodyPr/>
        <a:lstStyle/>
        <a:p>
          <a:endParaRPr lang="en-US"/>
        </a:p>
      </dgm:t>
    </dgm:pt>
    <dgm:pt modelId="{2F3F1931-E27C-412A-B36E-9D196338E524}" type="sibTrans" cxnId="{187E4579-3E32-43FA-9097-4BA49E8690B1}">
      <dgm:prSet/>
      <dgm:spPr/>
      <dgm:t>
        <a:bodyPr/>
        <a:lstStyle/>
        <a:p>
          <a:endParaRPr lang="en-US"/>
        </a:p>
      </dgm:t>
    </dgm:pt>
    <dgm:pt modelId="{2C37D262-FB71-45CA-8386-9C8FC82045C4}">
      <dgm:prSet custT="1"/>
      <dgm:spPr/>
      <dgm:t>
        <a:bodyPr/>
        <a:lstStyle/>
        <a:p>
          <a:r>
            <a:rPr lang="en-US" sz="1500" b="1">
              <a:solidFill>
                <a:srgbClr val="0000FF"/>
              </a:solidFill>
              <a:latin typeface="Times New Roman" pitchFamily="18" charset="0"/>
              <a:cs typeface="Times New Roman" pitchFamily="18" charset="0"/>
            </a:rPr>
            <a:t>5. </a:t>
          </a:r>
          <a:r>
            <a:rPr lang="vi-VN" sz="1500" b="0">
              <a:solidFill>
                <a:srgbClr val="0000FF"/>
              </a:solidFill>
              <a:latin typeface="Times New Roman" pitchFamily="18" charset="0"/>
              <a:cs typeface="Times New Roman" pitchFamily="18" charset="0"/>
            </a:rPr>
            <a:t>Kết cấu hạ tầng, kinh tế vùng, kinh tế biển, đô thị, nông thôn</a:t>
          </a:r>
        </a:p>
      </dgm:t>
    </dgm:pt>
    <dgm:pt modelId="{75D075F1-E779-45BB-B466-4BFC869FF6C4}" type="parTrans" cxnId="{DD5F462B-B3C2-4D4A-ADF4-F631DA42C57E}">
      <dgm:prSet/>
      <dgm:spPr/>
      <dgm:t>
        <a:bodyPr/>
        <a:lstStyle/>
        <a:p>
          <a:endParaRPr lang="en-US"/>
        </a:p>
      </dgm:t>
    </dgm:pt>
    <dgm:pt modelId="{E712053B-92B3-483C-B6F2-D85FADE1A568}" type="sibTrans" cxnId="{DD5F462B-B3C2-4D4A-ADF4-F631DA42C57E}">
      <dgm:prSet/>
      <dgm:spPr/>
      <dgm:t>
        <a:bodyPr/>
        <a:lstStyle/>
        <a:p>
          <a:endParaRPr lang="en-US"/>
        </a:p>
      </dgm:t>
    </dgm:pt>
    <dgm:pt modelId="{2A9B5DCA-309C-4D05-9A05-B9CD19CF3F3A}">
      <dgm:prSet custT="1"/>
      <dgm:spPr/>
      <dgm:t>
        <a:bodyPr/>
        <a:lstStyle/>
        <a:p>
          <a:r>
            <a:rPr lang="en-US" sz="1500" b="1">
              <a:solidFill>
                <a:srgbClr val="0000FF"/>
              </a:solidFill>
              <a:latin typeface="Times New Roman" pitchFamily="18" charset="0"/>
              <a:cs typeface="Times New Roman" pitchFamily="18" charset="0"/>
            </a:rPr>
            <a:t>6. </a:t>
          </a:r>
          <a:r>
            <a:rPr lang="vi-VN" sz="1500" b="0">
              <a:solidFill>
                <a:srgbClr val="0000FF"/>
              </a:solidFill>
              <a:latin typeface="Times New Roman" pitchFamily="18" charset="0"/>
              <a:cs typeface="Times New Roman" pitchFamily="18" charset="0"/>
            </a:rPr>
            <a:t>Văn hóa, xã hội</a:t>
          </a:r>
          <a:r>
            <a:rPr lang="en-US" sz="1500" b="0">
              <a:solidFill>
                <a:srgbClr val="0000FF"/>
              </a:solidFill>
              <a:latin typeface="Times New Roman" pitchFamily="18" charset="0"/>
              <a:cs typeface="Times New Roman" pitchFamily="18" charset="0"/>
            </a:rPr>
            <a:t>, </a:t>
          </a:r>
          <a:r>
            <a:rPr lang="en-US" sz="1500" b="0" err="1">
              <a:solidFill>
                <a:srgbClr val="0000FF"/>
              </a:solidFill>
              <a:latin typeface="Times New Roman" pitchFamily="18" charset="0"/>
              <a:cs typeface="Times New Roman" pitchFamily="18" charset="0"/>
            </a:rPr>
            <a:t>đời</a:t>
          </a:r>
          <a:r>
            <a:rPr lang="en-US" sz="1500" b="0">
              <a:solidFill>
                <a:srgbClr val="0000FF"/>
              </a:solidFill>
              <a:latin typeface="Times New Roman" pitchFamily="18" charset="0"/>
              <a:cs typeface="Times New Roman" pitchFamily="18" charset="0"/>
            </a:rPr>
            <a:t> </a:t>
          </a:r>
          <a:r>
            <a:rPr lang="en-US" sz="1500" b="0" err="1">
              <a:solidFill>
                <a:srgbClr val="0000FF"/>
              </a:solidFill>
              <a:latin typeface="Times New Roman" pitchFamily="18" charset="0"/>
              <a:cs typeface="Times New Roman" pitchFamily="18" charset="0"/>
            </a:rPr>
            <a:t>sống</a:t>
          </a:r>
          <a:r>
            <a:rPr lang="en-US" sz="1500" b="0">
              <a:solidFill>
                <a:srgbClr val="0000FF"/>
              </a:solidFill>
              <a:latin typeface="Times New Roman" pitchFamily="18" charset="0"/>
              <a:cs typeface="Times New Roman" pitchFamily="18" charset="0"/>
            </a:rPr>
            <a:t> </a:t>
          </a:r>
          <a:r>
            <a:rPr lang="en-US" sz="1500" b="0" err="1">
              <a:solidFill>
                <a:srgbClr val="0000FF"/>
              </a:solidFill>
              <a:latin typeface="Times New Roman" pitchFamily="18" charset="0"/>
              <a:cs typeface="Times New Roman" pitchFamily="18" charset="0"/>
            </a:rPr>
            <a:t>nhân</a:t>
          </a:r>
          <a:r>
            <a:rPr lang="en-US" sz="1500" b="0">
              <a:solidFill>
                <a:srgbClr val="0000FF"/>
              </a:solidFill>
              <a:latin typeface="Times New Roman" pitchFamily="18" charset="0"/>
              <a:cs typeface="Times New Roman" pitchFamily="18" charset="0"/>
            </a:rPr>
            <a:t> </a:t>
          </a:r>
          <a:r>
            <a:rPr lang="en-US" sz="1500" b="0" err="1">
              <a:solidFill>
                <a:srgbClr val="0000FF"/>
              </a:solidFill>
              <a:latin typeface="Times New Roman" pitchFamily="18" charset="0"/>
              <a:cs typeface="Times New Roman" pitchFamily="18" charset="0"/>
            </a:rPr>
            <a:t>dân</a:t>
          </a:r>
          <a:endParaRPr lang="vi-VN" sz="1500" b="0">
            <a:solidFill>
              <a:srgbClr val="0000FF"/>
            </a:solidFill>
            <a:latin typeface="Times New Roman" pitchFamily="18" charset="0"/>
            <a:cs typeface="Times New Roman" pitchFamily="18" charset="0"/>
          </a:endParaRPr>
        </a:p>
      </dgm:t>
    </dgm:pt>
    <dgm:pt modelId="{D3BD9E2D-D5F8-4091-AE8C-F61A1528F282}" type="parTrans" cxnId="{7CFCEDF3-6D89-4E6D-8F79-23785E7FDA8A}">
      <dgm:prSet/>
      <dgm:spPr/>
      <dgm:t>
        <a:bodyPr/>
        <a:lstStyle/>
        <a:p>
          <a:endParaRPr lang="en-US"/>
        </a:p>
      </dgm:t>
    </dgm:pt>
    <dgm:pt modelId="{C9982DD2-8511-43E9-8CE1-259F83223C47}" type="sibTrans" cxnId="{7CFCEDF3-6D89-4E6D-8F79-23785E7FDA8A}">
      <dgm:prSet/>
      <dgm:spPr/>
      <dgm:t>
        <a:bodyPr/>
        <a:lstStyle/>
        <a:p>
          <a:endParaRPr lang="en-US"/>
        </a:p>
      </dgm:t>
    </dgm:pt>
    <dgm:pt modelId="{CB5B96E8-FF8E-45E5-AB50-2FBEF50266E7}">
      <dgm:prSet custT="1"/>
      <dgm:spPr/>
      <dgm:t>
        <a:bodyPr/>
        <a:lstStyle/>
        <a:p>
          <a:r>
            <a:rPr lang="en-US" sz="1500" b="1">
              <a:solidFill>
                <a:srgbClr val="0000FF"/>
              </a:solidFill>
              <a:latin typeface="Times New Roman" pitchFamily="18" charset="0"/>
              <a:cs typeface="Times New Roman" pitchFamily="18" charset="0"/>
            </a:rPr>
            <a:t>7. </a:t>
          </a:r>
          <a:r>
            <a:rPr lang="vi-VN" sz="1500">
              <a:solidFill>
                <a:srgbClr val="0000FF"/>
              </a:solidFill>
              <a:latin typeface="Times New Roman" pitchFamily="18" charset="0"/>
              <a:cs typeface="Times New Roman" pitchFamily="18" charset="0"/>
            </a:rPr>
            <a:t>Tài nguyên, môi trường, </a:t>
          </a:r>
          <a:br>
            <a:rPr lang="vi-VN" sz="1500">
              <a:solidFill>
                <a:srgbClr val="0000FF"/>
              </a:solidFill>
              <a:latin typeface="Times New Roman" pitchFamily="18" charset="0"/>
              <a:cs typeface="Times New Roman" pitchFamily="18" charset="0"/>
            </a:rPr>
          </a:br>
          <a:r>
            <a:rPr lang="vi-VN" sz="1500">
              <a:solidFill>
                <a:srgbClr val="0000FF"/>
              </a:solidFill>
              <a:latin typeface="Times New Roman" pitchFamily="18" charset="0"/>
              <a:cs typeface="Times New Roman" pitchFamily="18" charset="0"/>
            </a:rPr>
            <a:t>ứng phó biến đổi khí hậu</a:t>
          </a:r>
        </a:p>
      </dgm:t>
    </dgm:pt>
    <dgm:pt modelId="{2365FE5B-EA1F-4B3C-99C7-002FD9771758}" type="parTrans" cxnId="{981D32B9-6360-404F-A1F4-45601478D76E}">
      <dgm:prSet/>
      <dgm:spPr/>
      <dgm:t>
        <a:bodyPr/>
        <a:lstStyle/>
        <a:p>
          <a:endParaRPr lang="en-US"/>
        </a:p>
      </dgm:t>
    </dgm:pt>
    <dgm:pt modelId="{569E9DE8-7843-42C8-A733-173F59C68887}" type="sibTrans" cxnId="{981D32B9-6360-404F-A1F4-45601478D76E}">
      <dgm:prSet/>
      <dgm:spPr/>
      <dgm:t>
        <a:bodyPr/>
        <a:lstStyle/>
        <a:p>
          <a:endParaRPr lang="en-US"/>
        </a:p>
      </dgm:t>
    </dgm:pt>
    <dgm:pt modelId="{E7196189-51E2-4405-BAE7-F40C060259EA}">
      <dgm:prSet custT="1"/>
      <dgm:spPr/>
      <dgm:t>
        <a:bodyPr/>
        <a:lstStyle/>
        <a:p>
          <a:r>
            <a:rPr lang="en-US" sz="1500" b="1">
              <a:solidFill>
                <a:srgbClr val="0000FF"/>
              </a:solidFill>
              <a:latin typeface="Times New Roman" pitchFamily="18" charset="0"/>
              <a:cs typeface="Times New Roman" pitchFamily="18" charset="0"/>
            </a:rPr>
            <a:t>8.</a:t>
          </a:r>
          <a:r>
            <a:rPr lang="en-US" sz="1500">
              <a:solidFill>
                <a:srgbClr val="0000FF"/>
              </a:solidFill>
              <a:latin typeface="Times New Roman" pitchFamily="18" charset="0"/>
              <a:cs typeface="Times New Roman" pitchFamily="18" charset="0"/>
            </a:rPr>
            <a:t> </a:t>
          </a:r>
          <a:r>
            <a:rPr lang="vi-VN" sz="1500">
              <a:solidFill>
                <a:srgbClr val="0000FF"/>
              </a:solidFill>
              <a:latin typeface="Times New Roman" pitchFamily="18" charset="0"/>
              <a:cs typeface="Times New Roman" pitchFamily="18" charset="0"/>
            </a:rPr>
            <a:t>Quốc phòng, an ninh</a:t>
          </a:r>
        </a:p>
      </dgm:t>
    </dgm:pt>
    <dgm:pt modelId="{E00F108E-89D4-4F07-B377-1CE8053480FC}" type="parTrans" cxnId="{21D247D2-2283-45DC-B880-5128126C1331}">
      <dgm:prSet/>
      <dgm:spPr/>
      <dgm:t>
        <a:bodyPr/>
        <a:lstStyle/>
        <a:p>
          <a:endParaRPr lang="en-US"/>
        </a:p>
      </dgm:t>
    </dgm:pt>
    <dgm:pt modelId="{ACDF4335-26D1-4974-813F-FE9E6E75587B}" type="sibTrans" cxnId="{21D247D2-2283-45DC-B880-5128126C1331}">
      <dgm:prSet/>
      <dgm:spPr/>
      <dgm:t>
        <a:bodyPr/>
        <a:lstStyle/>
        <a:p>
          <a:endParaRPr lang="en-US"/>
        </a:p>
      </dgm:t>
    </dgm:pt>
    <dgm:pt modelId="{8477DFFD-3418-4AA9-A783-48CDF31AC694}">
      <dgm:prSet custT="1"/>
      <dgm:spPr/>
      <dgm:t>
        <a:bodyPr/>
        <a:lstStyle/>
        <a:p>
          <a:r>
            <a:rPr lang="en-US" sz="1500" b="1">
              <a:solidFill>
                <a:srgbClr val="0000FF"/>
              </a:solidFill>
              <a:latin typeface="Times New Roman" pitchFamily="18" charset="0"/>
              <a:cs typeface="Times New Roman" pitchFamily="18" charset="0"/>
            </a:rPr>
            <a:t>9.</a:t>
          </a:r>
          <a:r>
            <a:rPr lang="en-US" sz="1500">
              <a:solidFill>
                <a:srgbClr val="0000FF"/>
              </a:solidFill>
              <a:latin typeface="Times New Roman" pitchFamily="18" charset="0"/>
              <a:cs typeface="Times New Roman" pitchFamily="18" charset="0"/>
            </a:rPr>
            <a:t> </a:t>
          </a:r>
          <a:r>
            <a:rPr lang="vi-VN" sz="1500">
              <a:solidFill>
                <a:srgbClr val="0000FF"/>
              </a:solidFill>
              <a:latin typeface="Times New Roman" pitchFamily="18" charset="0"/>
              <a:cs typeface="Times New Roman" pitchFamily="18" charset="0"/>
            </a:rPr>
            <a:t>Đối ngoại, hội nhập</a:t>
          </a:r>
          <a:r>
            <a:rPr lang="en-US" sz="1500">
              <a:solidFill>
                <a:srgbClr val="0000FF"/>
              </a:solidFill>
              <a:latin typeface="Times New Roman" pitchFamily="18" charset="0"/>
              <a:cs typeface="Times New Roman" pitchFamily="18" charset="0"/>
            </a:rPr>
            <a:t> </a:t>
          </a:r>
          <a:r>
            <a:rPr lang="en-US" sz="1500" err="1">
              <a:solidFill>
                <a:srgbClr val="0000FF"/>
              </a:solidFill>
              <a:latin typeface="Times New Roman" pitchFamily="18" charset="0"/>
              <a:cs typeface="Times New Roman" pitchFamily="18" charset="0"/>
            </a:rPr>
            <a:t>quốc</a:t>
          </a:r>
          <a:r>
            <a:rPr lang="en-US" sz="1500">
              <a:solidFill>
                <a:srgbClr val="0000FF"/>
              </a:solidFill>
              <a:latin typeface="Times New Roman" pitchFamily="18" charset="0"/>
              <a:cs typeface="Times New Roman" pitchFamily="18" charset="0"/>
            </a:rPr>
            <a:t> </a:t>
          </a:r>
          <a:r>
            <a:rPr lang="en-US" sz="1500" err="1">
              <a:solidFill>
                <a:srgbClr val="0000FF"/>
              </a:solidFill>
              <a:latin typeface="Times New Roman" pitchFamily="18" charset="0"/>
              <a:cs typeface="Times New Roman" pitchFamily="18" charset="0"/>
            </a:rPr>
            <a:t>tế</a:t>
          </a:r>
          <a:endParaRPr lang="vi-VN" sz="1500">
            <a:solidFill>
              <a:srgbClr val="0000FF"/>
            </a:solidFill>
            <a:latin typeface="Times New Roman" pitchFamily="18" charset="0"/>
            <a:cs typeface="Times New Roman" pitchFamily="18" charset="0"/>
          </a:endParaRPr>
        </a:p>
      </dgm:t>
    </dgm:pt>
    <dgm:pt modelId="{DD5F7D6E-E5A5-4442-851C-58A28E03FDDC}" type="parTrans" cxnId="{73C82A7E-9A75-4C0F-9425-9309440A916A}">
      <dgm:prSet/>
      <dgm:spPr/>
      <dgm:t>
        <a:bodyPr/>
        <a:lstStyle/>
        <a:p>
          <a:endParaRPr lang="en-US"/>
        </a:p>
      </dgm:t>
    </dgm:pt>
    <dgm:pt modelId="{E627809D-5B17-4C4E-A6FB-E1FF13EA4DCB}" type="sibTrans" cxnId="{73C82A7E-9A75-4C0F-9425-9309440A916A}">
      <dgm:prSet/>
      <dgm:spPr/>
      <dgm:t>
        <a:bodyPr/>
        <a:lstStyle/>
        <a:p>
          <a:endParaRPr lang="en-US"/>
        </a:p>
      </dgm:t>
    </dgm:pt>
    <dgm:pt modelId="{B6C076D9-664F-4366-906F-08A30BA93121}">
      <dgm:prSet custT="1"/>
      <dgm:spPr/>
      <dgm:t>
        <a:bodyPr/>
        <a:lstStyle/>
        <a:p>
          <a:r>
            <a:rPr lang="en-US" sz="1500" b="1">
              <a:solidFill>
                <a:srgbClr val="0000FF"/>
              </a:solidFill>
              <a:latin typeface="Times New Roman" pitchFamily="18" charset="0"/>
              <a:cs typeface="Times New Roman" pitchFamily="18" charset="0"/>
            </a:rPr>
            <a:t>10.</a:t>
          </a:r>
          <a:r>
            <a:rPr lang="en-US" sz="1500">
              <a:solidFill>
                <a:srgbClr val="0000FF"/>
              </a:solidFill>
              <a:latin typeface="Times New Roman" pitchFamily="18" charset="0"/>
              <a:cs typeface="Times New Roman" pitchFamily="18" charset="0"/>
            </a:rPr>
            <a:t> </a:t>
          </a:r>
          <a:r>
            <a:rPr lang="vi-VN" sz="1500">
              <a:solidFill>
                <a:srgbClr val="0000FF"/>
              </a:solidFill>
              <a:latin typeface="Times New Roman" pitchFamily="18" charset="0"/>
              <a:cs typeface="Times New Roman" pitchFamily="18" charset="0"/>
            </a:rPr>
            <a:t>Nhà nước pháp quyền </a:t>
          </a:r>
          <a:r>
            <a:rPr lang="en-US" sz="1500" err="1">
              <a:solidFill>
                <a:srgbClr val="0000FF"/>
              </a:solidFill>
              <a:latin typeface="Times New Roman" pitchFamily="18" charset="0"/>
              <a:cs typeface="Times New Roman" pitchFamily="18" charset="0"/>
            </a:rPr>
            <a:t>XHCN</a:t>
          </a:r>
          <a:endParaRPr lang="vi-VN" sz="1500">
            <a:solidFill>
              <a:srgbClr val="0000FF"/>
            </a:solidFill>
            <a:latin typeface="Times New Roman" pitchFamily="18" charset="0"/>
            <a:cs typeface="Times New Roman" pitchFamily="18" charset="0"/>
          </a:endParaRPr>
        </a:p>
      </dgm:t>
    </dgm:pt>
    <dgm:pt modelId="{D45016C1-3167-46C4-99BB-DC221A443218}" type="parTrans" cxnId="{851FA769-ED24-4374-8EAD-1B4B21486346}">
      <dgm:prSet/>
      <dgm:spPr/>
      <dgm:t>
        <a:bodyPr/>
        <a:lstStyle/>
        <a:p>
          <a:endParaRPr lang="en-US"/>
        </a:p>
      </dgm:t>
    </dgm:pt>
    <dgm:pt modelId="{6CE04F71-87C7-43CD-B8D3-6187DD4EC622}" type="sibTrans" cxnId="{851FA769-ED24-4374-8EAD-1B4B21486346}">
      <dgm:prSet/>
      <dgm:spPr/>
      <dgm:t>
        <a:bodyPr/>
        <a:lstStyle/>
        <a:p>
          <a:endParaRPr lang="en-US"/>
        </a:p>
      </dgm:t>
    </dgm:pt>
    <dgm:pt modelId="{23EAFCCE-A303-42DB-8A14-87920D3652B5}" type="pres">
      <dgm:prSet presAssocID="{B4CFDB6B-07ED-46A9-BCC3-349EE76F989B}" presName="cycle" presStyleCnt="0">
        <dgm:presLayoutVars>
          <dgm:dir/>
          <dgm:resizeHandles val="exact"/>
        </dgm:presLayoutVars>
      </dgm:prSet>
      <dgm:spPr/>
    </dgm:pt>
    <dgm:pt modelId="{273241C2-B383-4330-9FEE-016EDB9C873A}" type="pres">
      <dgm:prSet presAssocID="{55DAED0C-C4DF-45B4-94FF-FC41F0A8FB1E}" presName="node" presStyleLbl="node1" presStyleIdx="0" presStyleCnt="10" custScaleX="142746" custScaleY="150316" custRadScaleRad="100995" custRadScaleInc="-31840">
        <dgm:presLayoutVars>
          <dgm:bulletEnabled val="1"/>
        </dgm:presLayoutVars>
      </dgm:prSet>
      <dgm:spPr/>
    </dgm:pt>
    <dgm:pt modelId="{C7CD3E04-A5F7-45E6-B273-5AC675DD14E1}" type="pres">
      <dgm:prSet presAssocID="{55DAED0C-C4DF-45B4-94FF-FC41F0A8FB1E}" presName="spNode" presStyleCnt="0"/>
      <dgm:spPr/>
    </dgm:pt>
    <dgm:pt modelId="{2C07DF7C-A3F7-4E60-AFBE-0B4B8EC018A7}" type="pres">
      <dgm:prSet presAssocID="{EC458FF6-41C6-480A-86B6-24683FAB5264}" presName="sibTrans" presStyleLbl="sibTrans1D1" presStyleIdx="0" presStyleCnt="10"/>
      <dgm:spPr/>
    </dgm:pt>
    <dgm:pt modelId="{AA620B65-CE02-49D1-8414-1901C76C1946}" type="pres">
      <dgm:prSet presAssocID="{E9255094-1062-43F1-80E6-6207BDBE92DE}" presName="node" presStyleLbl="node1" presStyleIdx="1" presStyleCnt="10" custScaleX="117297" custScaleY="156021">
        <dgm:presLayoutVars>
          <dgm:bulletEnabled val="1"/>
        </dgm:presLayoutVars>
      </dgm:prSet>
      <dgm:spPr/>
    </dgm:pt>
    <dgm:pt modelId="{141187BF-31D9-4274-ABC3-A5EB2ADCB26F}" type="pres">
      <dgm:prSet presAssocID="{E9255094-1062-43F1-80E6-6207BDBE92DE}" presName="spNode" presStyleCnt="0"/>
      <dgm:spPr/>
    </dgm:pt>
    <dgm:pt modelId="{A5C4E5F9-5AAE-4AEF-9D76-462A34401FAA}" type="pres">
      <dgm:prSet presAssocID="{05176BBF-C1C3-4EF4-A263-540B51CA028B}" presName="sibTrans" presStyleLbl="sibTrans1D1" presStyleIdx="1" presStyleCnt="10"/>
      <dgm:spPr/>
    </dgm:pt>
    <dgm:pt modelId="{929BC767-0746-4FDF-801B-34F037CC30B0}" type="pres">
      <dgm:prSet presAssocID="{24DC6932-59C6-404A-BB54-30DDB25BFF07}" presName="node" presStyleLbl="node1" presStyleIdx="2" presStyleCnt="10" custScaleX="127998" custScaleY="160657" custRadScaleRad="101585" custRadScaleInc="516">
        <dgm:presLayoutVars>
          <dgm:bulletEnabled val="1"/>
        </dgm:presLayoutVars>
      </dgm:prSet>
      <dgm:spPr/>
    </dgm:pt>
    <dgm:pt modelId="{C435A50E-C459-4CEC-9B8E-41C84C88BF1A}" type="pres">
      <dgm:prSet presAssocID="{24DC6932-59C6-404A-BB54-30DDB25BFF07}" presName="spNode" presStyleCnt="0"/>
      <dgm:spPr/>
    </dgm:pt>
    <dgm:pt modelId="{ADB02B0F-32D6-43B6-A638-81681AF68BE7}" type="pres">
      <dgm:prSet presAssocID="{91189398-904F-4FE0-8782-8E40C471D69F}" presName="sibTrans" presStyleLbl="sibTrans1D1" presStyleIdx="2" presStyleCnt="10"/>
      <dgm:spPr/>
    </dgm:pt>
    <dgm:pt modelId="{86E87A8E-788F-4560-B683-131DBA5D35C0}" type="pres">
      <dgm:prSet presAssocID="{6F538EAA-7812-48DB-ACB9-E55964A8E870}" presName="node" presStyleLbl="node1" presStyleIdx="3" presStyleCnt="10" custScaleX="136358" custScaleY="162933" custRadScaleRad="102027" custRadScaleInc="-40236">
        <dgm:presLayoutVars>
          <dgm:bulletEnabled val="1"/>
        </dgm:presLayoutVars>
      </dgm:prSet>
      <dgm:spPr/>
    </dgm:pt>
    <dgm:pt modelId="{D2ABC542-117C-422A-801E-4AB25C21BAE3}" type="pres">
      <dgm:prSet presAssocID="{6F538EAA-7812-48DB-ACB9-E55964A8E870}" presName="spNode" presStyleCnt="0"/>
      <dgm:spPr/>
    </dgm:pt>
    <dgm:pt modelId="{38F0D8F7-5D29-4611-A4A2-7A1150051E9E}" type="pres">
      <dgm:prSet presAssocID="{2F3F1931-E27C-412A-B36E-9D196338E524}" presName="sibTrans" presStyleLbl="sibTrans1D1" presStyleIdx="3" presStyleCnt="10"/>
      <dgm:spPr/>
    </dgm:pt>
    <dgm:pt modelId="{84C26A20-04C7-4514-B24C-93D4F2C7BDA6}" type="pres">
      <dgm:prSet presAssocID="{2C37D262-FB71-45CA-8386-9C8FC82045C4}" presName="node" presStyleLbl="node1" presStyleIdx="4" presStyleCnt="10" custScaleX="130619" custScaleY="164085" custRadScaleRad="102615" custRadScaleInc="-63056">
        <dgm:presLayoutVars>
          <dgm:bulletEnabled val="1"/>
        </dgm:presLayoutVars>
      </dgm:prSet>
      <dgm:spPr/>
    </dgm:pt>
    <dgm:pt modelId="{614BC61D-D25E-43A8-BAF6-2D6BEDCF9F3F}" type="pres">
      <dgm:prSet presAssocID="{2C37D262-FB71-45CA-8386-9C8FC82045C4}" presName="spNode" presStyleCnt="0"/>
      <dgm:spPr/>
    </dgm:pt>
    <dgm:pt modelId="{3FFAD78D-B05B-483B-A8E5-221F0E55560D}" type="pres">
      <dgm:prSet presAssocID="{E712053B-92B3-483C-B6F2-D85FADE1A568}" presName="sibTrans" presStyleLbl="sibTrans1D1" presStyleIdx="4" presStyleCnt="10"/>
      <dgm:spPr/>
    </dgm:pt>
    <dgm:pt modelId="{5E71CBB4-1D0E-4AFF-80E0-46B14E9217AB}" type="pres">
      <dgm:prSet presAssocID="{2A9B5DCA-309C-4D05-9A05-B9CD19CF3F3A}" presName="node" presStyleLbl="node1" presStyleIdx="5" presStyleCnt="10" custScaleX="152633" custScaleY="169513" custRadScaleRad="103712" custRadScaleInc="-3547">
        <dgm:presLayoutVars>
          <dgm:bulletEnabled val="1"/>
        </dgm:presLayoutVars>
      </dgm:prSet>
      <dgm:spPr/>
    </dgm:pt>
    <dgm:pt modelId="{1F406C75-7146-41AB-B9E6-4CAAD2EC0758}" type="pres">
      <dgm:prSet presAssocID="{2A9B5DCA-309C-4D05-9A05-B9CD19CF3F3A}" presName="spNode" presStyleCnt="0"/>
      <dgm:spPr/>
    </dgm:pt>
    <dgm:pt modelId="{52C79D15-CEA8-4A6A-ADC6-38EA21570B7C}" type="pres">
      <dgm:prSet presAssocID="{C9982DD2-8511-43E9-8CE1-259F83223C47}" presName="sibTrans" presStyleLbl="sibTrans1D1" presStyleIdx="5" presStyleCnt="10"/>
      <dgm:spPr/>
    </dgm:pt>
    <dgm:pt modelId="{13B31053-763E-401F-827F-F6582E62206D}" type="pres">
      <dgm:prSet presAssocID="{CB5B96E8-FF8E-45E5-AB50-2FBEF50266E7}" presName="node" presStyleLbl="node1" presStyleIdx="6" presStyleCnt="10" custScaleX="140514" custScaleY="164416" custRadScaleRad="102385" custRadScaleInc="56674">
        <dgm:presLayoutVars>
          <dgm:bulletEnabled val="1"/>
        </dgm:presLayoutVars>
      </dgm:prSet>
      <dgm:spPr/>
    </dgm:pt>
    <dgm:pt modelId="{F3DE86B2-69BE-43CC-80A8-63CCDFD0E81A}" type="pres">
      <dgm:prSet presAssocID="{CB5B96E8-FF8E-45E5-AB50-2FBEF50266E7}" presName="spNode" presStyleCnt="0"/>
      <dgm:spPr/>
    </dgm:pt>
    <dgm:pt modelId="{06134568-868F-4EE3-9928-FC1C71009737}" type="pres">
      <dgm:prSet presAssocID="{569E9DE8-7843-42C8-A733-173F59C68887}" presName="sibTrans" presStyleLbl="sibTrans1D1" presStyleIdx="6" presStyleCnt="10"/>
      <dgm:spPr/>
    </dgm:pt>
    <dgm:pt modelId="{953A8EB6-C5C5-4406-A3F4-2DA881F0E13A}" type="pres">
      <dgm:prSet presAssocID="{E7196189-51E2-4405-BAE7-F40C060259EA}" presName="node" presStyleLbl="node1" presStyleIdx="7" presStyleCnt="10" custScaleX="138589" custScaleY="177891" custRadScaleRad="103228" custRadScaleInc="39980">
        <dgm:presLayoutVars>
          <dgm:bulletEnabled val="1"/>
        </dgm:presLayoutVars>
      </dgm:prSet>
      <dgm:spPr/>
    </dgm:pt>
    <dgm:pt modelId="{5E69E4AE-F2EE-4789-A3A3-9BF1E155AAD0}" type="pres">
      <dgm:prSet presAssocID="{E7196189-51E2-4405-BAE7-F40C060259EA}" presName="spNode" presStyleCnt="0"/>
      <dgm:spPr/>
    </dgm:pt>
    <dgm:pt modelId="{46980592-70E4-4502-BFC4-35E469A89046}" type="pres">
      <dgm:prSet presAssocID="{ACDF4335-26D1-4974-813F-FE9E6E75587B}" presName="sibTrans" presStyleLbl="sibTrans1D1" presStyleIdx="7" presStyleCnt="10"/>
      <dgm:spPr/>
    </dgm:pt>
    <dgm:pt modelId="{6C705A0E-A0E2-4469-9E35-84FC9F54F0FC}" type="pres">
      <dgm:prSet presAssocID="{8477DFFD-3418-4AA9-A783-48CDF31AC694}" presName="node" presStyleLbl="node1" presStyleIdx="8" presStyleCnt="10" custScaleX="135073" custScaleY="166354" custRadScaleRad="102424" custRadScaleInc="-18664">
        <dgm:presLayoutVars>
          <dgm:bulletEnabled val="1"/>
        </dgm:presLayoutVars>
      </dgm:prSet>
      <dgm:spPr/>
    </dgm:pt>
    <dgm:pt modelId="{B6D5201D-D9E4-462C-AFC8-D8BEDD6CB34C}" type="pres">
      <dgm:prSet presAssocID="{8477DFFD-3418-4AA9-A783-48CDF31AC694}" presName="spNode" presStyleCnt="0"/>
      <dgm:spPr/>
    </dgm:pt>
    <dgm:pt modelId="{42DE0990-B9BD-43D1-B632-E20F5D87FF82}" type="pres">
      <dgm:prSet presAssocID="{E627809D-5B17-4C4E-A6FB-E1FF13EA4DCB}" presName="sibTrans" presStyleLbl="sibTrans1D1" presStyleIdx="8" presStyleCnt="10"/>
      <dgm:spPr/>
    </dgm:pt>
    <dgm:pt modelId="{739C9AB1-6657-49DF-BF86-55EEC66DD4E3}" type="pres">
      <dgm:prSet presAssocID="{B6C076D9-664F-4366-906F-08A30BA93121}" presName="node" presStyleLbl="node1" presStyleIdx="9" presStyleCnt="10" custScaleX="130439" custScaleY="159226" custRadScaleRad="101373" custRadScaleInc="-48783">
        <dgm:presLayoutVars>
          <dgm:bulletEnabled val="1"/>
        </dgm:presLayoutVars>
      </dgm:prSet>
      <dgm:spPr/>
    </dgm:pt>
    <dgm:pt modelId="{68AAB350-DD04-4CB4-8E63-5CF51A1D3F65}" type="pres">
      <dgm:prSet presAssocID="{B6C076D9-664F-4366-906F-08A30BA93121}" presName="spNode" presStyleCnt="0"/>
      <dgm:spPr/>
    </dgm:pt>
    <dgm:pt modelId="{6376ACED-C5BE-42D2-8E12-C6CCD2B13657}" type="pres">
      <dgm:prSet presAssocID="{6CE04F71-87C7-43CD-B8D3-6187DD4EC622}" presName="sibTrans" presStyleLbl="sibTrans1D1" presStyleIdx="9" presStyleCnt="10"/>
      <dgm:spPr/>
    </dgm:pt>
  </dgm:ptLst>
  <dgm:cxnLst>
    <dgm:cxn modelId="{3C55A502-542B-4A94-AEA8-28C792E9EC7F}" type="presOf" srcId="{B6C076D9-664F-4366-906F-08A30BA93121}" destId="{739C9AB1-6657-49DF-BF86-55EEC66DD4E3}" srcOrd="0" destOrd="0" presId="urn:microsoft.com/office/officeart/2005/8/layout/cycle6"/>
    <dgm:cxn modelId="{DF6E2F0D-8A43-431B-A274-CD6513116285}" type="presOf" srcId="{E9255094-1062-43F1-80E6-6207BDBE92DE}" destId="{AA620B65-CE02-49D1-8414-1901C76C1946}" srcOrd="0" destOrd="0" presId="urn:microsoft.com/office/officeart/2005/8/layout/cycle6"/>
    <dgm:cxn modelId="{3C859018-5ACB-43EE-820A-40CF64D080F3}" type="presOf" srcId="{E7196189-51E2-4405-BAE7-F40C060259EA}" destId="{953A8EB6-C5C5-4406-A3F4-2DA881F0E13A}" srcOrd="0" destOrd="0" presId="urn:microsoft.com/office/officeart/2005/8/layout/cycle6"/>
    <dgm:cxn modelId="{BA176924-F235-463B-9D02-5C74AF183557}" type="presOf" srcId="{C9982DD2-8511-43E9-8CE1-259F83223C47}" destId="{52C79D15-CEA8-4A6A-ADC6-38EA21570B7C}" srcOrd="0" destOrd="0" presId="urn:microsoft.com/office/officeart/2005/8/layout/cycle6"/>
    <dgm:cxn modelId="{D2B2BA29-4F84-42AD-88F5-1C1857DA24E3}" type="presOf" srcId="{E712053B-92B3-483C-B6F2-D85FADE1A568}" destId="{3FFAD78D-B05B-483B-A8E5-221F0E55560D}" srcOrd="0" destOrd="0" presId="urn:microsoft.com/office/officeart/2005/8/layout/cycle6"/>
    <dgm:cxn modelId="{DD5F462B-B3C2-4D4A-ADF4-F631DA42C57E}" srcId="{B4CFDB6B-07ED-46A9-BCC3-349EE76F989B}" destId="{2C37D262-FB71-45CA-8386-9C8FC82045C4}" srcOrd="4" destOrd="0" parTransId="{75D075F1-E779-45BB-B466-4BFC869FF6C4}" sibTransId="{E712053B-92B3-483C-B6F2-D85FADE1A568}"/>
    <dgm:cxn modelId="{EA715E31-9985-4B91-B56A-1DF186D6B5CD}" type="presOf" srcId="{91189398-904F-4FE0-8782-8E40C471D69F}" destId="{ADB02B0F-32D6-43B6-A638-81681AF68BE7}" srcOrd="0" destOrd="0" presId="urn:microsoft.com/office/officeart/2005/8/layout/cycle6"/>
    <dgm:cxn modelId="{704F7732-EE66-41B2-9FDA-43B7017CFEDE}" type="presOf" srcId="{ACDF4335-26D1-4974-813F-FE9E6E75587B}" destId="{46980592-70E4-4502-BFC4-35E469A89046}" srcOrd="0" destOrd="0" presId="urn:microsoft.com/office/officeart/2005/8/layout/cycle6"/>
    <dgm:cxn modelId="{841DFC33-EAFD-4546-B146-6A365412E939}" type="presOf" srcId="{05176BBF-C1C3-4EF4-A263-540B51CA028B}" destId="{A5C4E5F9-5AAE-4AEF-9D76-462A34401FAA}" srcOrd="0" destOrd="0" presId="urn:microsoft.com/office/officeart/2005/8/layout/cycle6"/>
    <dgm:cxn modelId="{305A8D40-7D65-4789-94F3-13CE2752D2D0}" type="presOf" srcId="{8477DFFD-3418-4AA9-A783-48CDF31AC694}" destId="{6C705A0E-A0E2-4469-9E35-84FC9F54F0FC}" srcOrd="0" destOrd="0" presId="urn:microsoft.com/office/officeart/2005/8/layout/cycle6"/>
    <dgm:cxn modelId="{DA9EA465-DAD1-42B1-923E-49026E343D4A}" type="presOf" srcId="{2C37D262-FB71-45CA-8386-9C8FC82045C4}" destId="{84C26A20-04C7-4514-B24C-93D4F2C7BDA6}" srcOrd="0" destOrd="0" presId="urn:microsoft.com/office/officeart/2005/8/layout/cycle6"/>
    <dgm:cxn modelId="{851FA769-ED24-4374-8EAD-1B4B21486346}" srcId="{B4CFDB6B-07ED-46A9-BCC3-349EE76F989B}" destId="{B6C076D9-664F-4366-906F-08A30BA93121}" srcOrd="9" destOrd="0" parTransId="{D45016C1-3167-46C4-99BB-DC221A443218}" sibTransId="{6CE04F71-87C7-43CD-B8D3-6187DD4EC622}"/>
    <dgm:cxn modelId="{09E03F4C-D0FD-48FA-9BEA-76AC19791792}" type="presOf" srcId="{6F538EAA-7812-48DB-ACB9-E55964A8E870}" destId="{86E87A8E-788F-4560-B683-131DBA5D35C0}" srcOrd="0" destOrd="0" presId="urn:microsoft.com/office/officeart/2005/8/layout/cycle6"/>
    <dgm:cxn modelId="{187E4579-3E32-43FA-9097-4BA49E8690B1}" srcId="{B4CFDB6B-07ED-46A9-BCC3-349EE76F989B}" destId="{6F538EAA-7812-48DB-ACB9-E55964A8E870}" srcOrd="3" destOrd="0" parTransId="{A8508C30-093F-4C7E-8622-7673B9F88126}" sibTransId="{2F3F1931-E27C-412A-B36E-9D196338E524}"/>
    <dgm:cxn modelId="{32DE9079-7F7D-48E3-8184-E03EEF89CB74}" type="presOf" srcId="{6CE04F71-87C7-43CD-B8D3-6187DD4EC622}" destId="{6376ACED-C5BE-42D2-8E12-C6CCD2B13657}" srcOrd="0" destOrd="0" presId="urn:microsoft.com/office/officeart/2005/8/layout/cycle6"/>
    <dgm:cxn modelId="{CBBEF579-F5DC-4A7E-93BB-96DB6DE062D8}" type="presOf" srcId="{B4CFDB6B-07ED-46A9-BCC3-349EE76F989B}" destId="{23EAFCCE-A303-42DB-8A14-87920D3652B5}" srcOrd="0" destOrd="0" presId="urn:microsoft.com/office/officeart/2005/8/layout/cycle6"/>
    <dgm:cxn modelId="{72CD255A-D468-4DAF-A4FC-1FF43A17D760}" srcId="{B4CFDB6B-07ED-46A9-BCC3-349EE76F989B}" destId="{E9255094-1062-43F1-80E6-6207BDBE92DE}" srcOrd="1" destOrd="0" parTransId="{6E5ABDF8-A453-44F1-80CB-8F9C36AE0982}" sibTransId="{05176BBF-C1C3-4EF4-A263-540B51CA028B}"/>
    <dgm:cxn modelId="{73C82A7E-9A75-4C0F-9425-9309440A916A}" srcId="{B4CFDB6B-07ED-46A9-BCC3-349EE76F989B}" destId="{8477DFFD-3418-4AA9-A783-48CDF31AC694}" srcOrd="8" destOrd="0" parTransId="{DD5F7D6E-E5A5-4442-851C-58A28E03FDDC}" sibTransId="{E627809D-5B17-4C4E-A6FB-E1FF13EA4DCB}"/>
    <dgm:cxn modelId="{819BD487-ED31-449E-87D2-8D0390AD4BD1}" type="presOf" srcId="{EC458FF6-41C6-480A-86B6-24683FAB5264}" destId="{2C07DF7C-A3F7-4E60-AFBE-0B4B8EC018A7}" srcOrd="0" destOrd="0" presId="urn:microsoft.com/office/officeart/2005/8/layout/cycle6"/>
    <dgm:cxn modelId="{9939FB91-E32D-4C95-A172-3E68521A1247}" type="presOf" srcId="{2F3F1931-E27C-412A-B36E-9D196338E524}" destId="{38F0D8F7-5D29-4611-A4A2-7A1150051E9E}" srcOrd="0" destOrd="0" presId="urn:microsoft.com/office/officeart/2005/8/layout/cycle6"/>
    <dgm:cxn modelId="{59B1A9A3-1A9A-4BFF-BFB7-95455D9B69C7}" type="presOf" srcId="{55DAED0C-C4DF-45B4-94FF-FC41F0A8FB1E}" destId="{273241C2-B383-4330-9FEE-016EDB9C873A}" srcOrd="0" destOrd="0" presId="urn:microsoft.com/office/officeart/2005/8/layout/cycle6"/>
    <dgm:cxn modelId="{E3CF60A9-598D-42B0-826C-0530636936A9}" type="presOf" srcId="{CB5B96E8-FF8E-45E5-AB50-2FBEF50266E7}" destId="{13B31053-763E-401F-827F-F6582E62206D}" srcOrd="0" destOrd="0" presId="urn:microsoft.com/office/officeart/2005/8/layout/cycle6"/>
    <dgm:cxn modelId="{A2C6F9AE-7EFE-46A7-8019-60968FB299D8}" srcId="{B4CFDB6B-07ED-46A9-BCC3-349EE76F989B}" destId="{55DAED0C-C4DF-45B4-94FF-FC41F0A8FB1E}" srcOrd="0" destOrd="0" parTransId="{E8D9658E-8D87-47E1-9731-2D16C88FAC51}" sibTransId="{EC458FF6-41C6-480A-86B6-24683FAB5264}"/>
    <dgm:cxn modelId="{EB5B6FB4-1C1F-42AB-A733-57C7451D3C49}" type="presOf" srcId="{E627809D-5B17-4C4E-A6FB-E1FF13EA4DCB}" destId="{42DE0990-B9BD-43D1-B632-E20F5D87FF82}" srcOrd="0" destOrd="0" presId="urn:microsoft.com/office/officeart/2005/8/layout/cycle6"/>
    <dgm:cxn modelId="{016B57B5-AA31-4141-831C-17274071C2BF}" type="presOf" srcId="{569E9DE8-7843-42C8-A733-173F59C68887}" destId="{06134568-868F-4EE3-9928-FC1C71009737}" srcOrd="0" destOrd="0" presId="urn:microsoft.com/office/officeart/2005/8/layout/cycle6"/>
    <dgm:cxn modelId="{981D32B9-6360-404F-A1F4-45601478D76E}" srcId="{B4CFDB6B-07ED-46A9-BCC3-349EE76F989B}" destId="{CB5B96E8-FF8E-45E5-AB50-2FBEF50266E7}" srcOrd="6" destOrd="0" parTransId="{2365FE5B-EA1F-4B3C-99C7-002FD9771758}" sibTransId="{569E9DE8-7843-42C8-A733-173F59C68887}"/>
    <dgm:cxn modelId="{CCE925C0-46C7-49FE-9735-22C4B81A867F}" type="presOf" srcId="{2A9B5DCA-309C-4D05-9A05-B9CD19CF3F3A}" destId="{5E71CBB4-1D0E-4AFF-80E0-46B14E9217AB}" srcOrd="0" destOrd="0" presId="urn:microsoft.com/office/officeart/2005/8/layout/cycle6"/>
    <dgm:cxn modelId="{372EF2C4-EB98-42A5-83D9-3C4144D3D2F2}" type="presOf" srcId="{24DC6932-59C6-404A-BB54-30DDB25BFF07}" destId="{929BC767-0746-4FDF-801B-34F037CC30B0}" srcOrd="0" destOrd="0" presId="urn:microsoft.com/office/officeart/2005/8/layout/cycle6"/>
    <dgm:cxn modelId="{21D247D2-2283-45DC-B880-5128126C1331}" srcId="{B4CFDB6B-07ED-46A9-BCC3-349EE76F989B}" destId="{E7196189-51E2-4405-BAE7-F40C060259EA}" srcOrd="7" destOrd="0" parTransId="{E00F108E-89D4-4F07-B377-1CE8053480FC}" sibTransId="{ACDF4335-26D1-4974-813F-FE9E6E75587B}"/>
    <dgm:cxn modelId="{BA2740D6-EB18-4EB8-8677-5D7D8689A2F9}" srcId="{B4CFDB6B-07ED-46A9-BCC3-349EE76F989B}" destId="{24DC6932-59C6-404A-BB54-30DDB25BFF07}" srcOrd="2" destOrd="0" parTransId="{5E71B243-AE7F-47C2-AB49-DF856F8E59FC}" sibTransId="{91189398-904F-4FE0-8782-8E40C471D69F}"/>
    <dgm:cxn modelId="{7CFCEDF3-6D89-4E6D-8F79-23785E7FDA8A}" srcId="{B4CFDB6B-07ED-46A9-BCC3-349EE76F989B}" destId="{2A9B5DCA-309C-4D05-9A05-B9CD19CF3F3A}" srcOrd="5" destOrd="0" parTransId="{D3BD9E2D-D5F8-4091-AE8C-F61A1528F282}" sibTransId="{C9982DD2-8511-43E9-8CE1-259F83223C47}"/>
    <dgm:cxn modelId="{857D42E3-CBD1-4631-B45A-D0E5E9BA89F1}" type="presParOf" srcId="{23EAFCCE-A303-42DB-8A14-87920D3652B5}" destId="{273241C2-B383-4330-9FEE-016EDB9C873A}" srcOrd="0" destOrd="0" presId="urn:microsoft.com/office/officeart/2005/8/layout/cycle6"/>
    <dgm:cxn modelId="{CE274E76-58E8-43D3-B2D3-85E8E2F2C400}" type="presParOf" srcId="{23EAFCCE-A303-42DB-8A14-87920D3652B5}" destId="{C7CD3E04-A5F7-45E6-B273-5AC675DD14E1}" srcOrd="1" destOrd="0" presId="urn:microsoft.com/office/officeart/2005/8/layout/cycle6"/>
    <dgm:cxn modelId="{97B4AE32-558F-4BD4-8C6E-92685CD330CE}" type="presParOf" srcId="{23EAFCCE-A303-42DB-8A14-87920D3652B5}" destId="{2C07DF7C-A3F7-4E60-AFBE-0B4B8EC018A7}" srcOrd="2" destOrd="0" presId="urn:microsoft.com/office/officeart/2005/8/layout/cycle6"/>
    <dgm:cxn modelId="{1B47C721-7ED6-47BF-AFAA-E53B2B29031E}" type="presParOf" srcId="{23EAFCCE-A303-42DB-8A14-87920D3652B5}" destId="{AA620B65-CE02-49D1-8414-1901C76C1946}" srcOrd="3" destOrd="0" presId="urn:microsoft.com/office/officeart/2005/8/layout/cycle6"/>
    <dgm:cxn modelId="{28B3476A-7EDC-4976-A592-89FA1E1578D7}" type="presParOf" srcId="{23EAFCCE-A303-42DB-8A14-87920D3652B5}" destId="{141187BF-31D9-4274-ABC3-A5EB2ADCB26F}" srcOrd="4" destOrd="0" presId="urn:microsoft.com/office/officeart/2005/8/layout/cycle6"/>
    <dgm:cxn modelId="{221478BD-7258-4770-A1C8-3330C3E9A752}" type="presParOf" srcId="{23EAFCCE-A303-42DB-8A14-87920D3652B5}" destId="{A5C4E5F9-5AAE-4AEF-9D76-462A34401FAA}" srcOrd="5" destOrd="0" presId="urn:microsoft.com/office/officeart/2005/8/layout/cycle6"/>
    <dgm:cxn modelId="{BCD953D3-AC9E-4B05-B0D9-D881F3F36930}" type="presParOf" srcId="{23EAFCCE-A303-42DB-8A14-87920D3652B5}" destId="{929BC767-0746-4FDF-801B-34F037CC30B0}" srcOrd="6" destOrd="0" presId="urn:microsoft.com/office/officeart/2005/8/layout/cycle6"/>
    <dgm:cxn modelId="{EBE56086-1815-431C-B51C-40323AF8D5B7}" type="presParOf" srcId="{23EAFCCE-A303-42DB-8A14-87920D3652B5}" destId="{C435A50E-C459-4CEC-9B8E-41C84C88BF1A}" srcOrd="7" destOrd="0" presId="urn:microsoft.com/office/officeart/2005/8/layout/cycle6"/>
    <dgm:cxn modelId="{BB4D3D10-0BA8-438C-BCF0-5F0DC9FD93A7}" type="presParOf" srcId="{23EAFCCE-A303-42DB-8A14-87920D3652B5}" destId="{ADB02B0F-32D6-43B6-A638-81681AF68BE7}" srcOrd="8" destOrd="0" presId="urn:microsoft.com/office/officeart/2005/8/layout/cycle6"/>
    <dgm:cxn modelId="{96289F63-B770-4606-8253-FE6EFD9F58A1}" type="presParOf" srcId="{23EAFCCE-A303-42DB-8A14-87920D3652B5}" destId="{86E87A8E-788F-4560-B683-131DBA5D35C0}" srcOrd="9" destOrd="0" presId="urn:microsoft.com/office/officeart/2005/8/layout/cycle6"/>
    <dgm:cxn modelId="{DB7B1D2B-4CB3-4199-A0C4-B0374AF16AED}" type="presParOf" srcId="{23EAFCCE-A303-42DB-8A14-87920D3652B5}" destId="{D2ABC542-117C-422A-801E-4AB25C21BAE3}" srcOrd="10" destOrd="0" presId="urn:microsoft.com/office/officeart/2005/8/layout/cycle6"/>
    <dgm:cxn modelId="{AFCF7B5A-105A-4D58-BF61-8911654BCCC7}" type="presParOf" srcId="{23EAFCCE-A303-42DB-8A14-87920D3652B5}" destId="{38F0D8F7-5D29-4611-A4A2-7A1150051E9E}" srcOrd="11" destOrd="0" presId="urn:microsoft.com/office/officeart/2005/8/layout/cycle6"/>
    <dgm:cxn modelId="{18BDB90F-8064-47C8-B7BD-5679AA5BACF1}" type="presParOf" srcId="{23EAFCCE-A303-42DB-8A14-87920D3652B5}" destId="{84C26A20-04C7-4514-B24C-93D4F2C7BDA6}" srcOrd="12" destOrd="0" presId="urn:microsoft.com/office/officeart/2005/8/layout/cycle6"/>
    <dgm:cxn modelId="{5E845A23-4B41-4C7E-A0BC-251B7C659B00}" type="presParOf" srcId="{23EAFCCE-A303-42DB-8A14-87920D3652B5}" destId="{614BC61D-D25E-43A8-BAF6-2D6BEDCF9F3F}" srcOrd="13" destOrd="0" presId="urn:microsoft.com/office/officeart/2005/8/layout/cycle6"/>
    <dgm:cxn modelId="{3A4B986B-B146-4B61-A365-67BD3581BE5F}" type="presParOf" srcId="{23EAFCCE-A303-42DB-8A14-87920D3652B5}" destId="{3FFAD78D-B05B-483B-A8E5-221F0E55560D}" srcOrd="14" destOrd="0" presId="urn:microsoft.com/office/officeart/2005/8/layout/cycle6"/>
    <dgm:cxn modelId="{6827F103-E1D9-4F94-A671-DDF3CA562E33}" type="presParOf" srcId="{23EAFCCE-A303-42DB-8A14-87920D3652B5}" destId="{5E71CBB4-1D0E-4AFF-80E0-46B14E9217AB}" srcOrd="15" destOrd="0" presId="urn:microsoft.com/office/officeart/2005/8/layout/cycle6"/>
    <dgm:cxn modelId="{D1564CDF-8FF5-4746-83B7-4BF0C3CCC08A}" type="presParOf" srcId="{23EAFCCE-A303-42DB-8A14-87920D3652B5}" destId="{1F406C75-7146-41AB-B9E6-4CAAD2EC0758}" srcOrd="16" destOrd="0" presId="urn:microsoft.com/office/officeart/2005/8/layout/cycle6"/>
    <dgm:cxn modelId="{FA5E8C20-5546-407D-857D-4988512FA90F}" type="presParOf" srcId="{23EAFCCE-A303-42DB-8A14-87920D3652B5}" destId="{52C79D15-CEA8-4A6A-ADC6-38EA21570B7C}" srcOrd="17" destOrd="0" presId="urn:microsoft.com/office/officeart/2005/8/layout/cycle6"/>
    <dgm:cxn modelId="{C28701CD-F5C9-47CB-B62A-B8437FD4F2A5}" type="presParOf" srcId="{23EAFCCE-A303-42DB-8A14-87920D3652B5}" destId="{13B31053-763E-401F-827F-F6582E62206D}" srcOrd="18" destOrd="0" presId="urn:microsoft.com/office/officeart/2005/8/layout/cycle6"/>
    <dgm:cxn modelId="{870F1E21-6BB4-4A5A-B221-996E25A43B8D}" type="presParOf" srcId="{23EAFCCE-A303-42DB-8A14-87920D3652B5}" destId="{F3DE86B2-69BE-43CC-80A8-63CCDFD0E81A}" srcOrd="19" destOrd="0" presId="urn:microsoft.com/office/officeart/2005/8/layout/cycle6"/>
    <dgm:cxn modelId="{A0671CB2-DE56-4B40-A743-A1F1711D20B1}" type="presParOf" srcId="{23EAFCCE-A303-42DB-8A14-87920D3652B5}" destId="{06134568-868F-4EE3-9928-FC1C71009737}" srcOrd="20" destOrd="0" presId="urn:microsoft.com/office/officeart/2005/8/layout/cycle6"/>
    <dgm:cxn modelId="{56412809-B9D6-434A-B300-85374CB4BD80}" type="presParOf" srcId="{23EAFCCE-A303-42DB-8A14-87920D3652B5}" destId="{953A8EB6-C5C5-4406-A3F4-2DA881F0E13A}" srcOrd="21" destOrd="0" presId="urn:microsoft.com/office/officeart/2005/8/layout/cycle6"/>
    <dgm:cxn modelId="{D053165E-7B03-439E-AE61-C585A4B43D63}" type="presParOf" srcId="{23EAFCCE-A303-42DB-8A14-87920D3652B5}" destId="{5E69E4AE-F2EE-4789-A3A3-9BF1E155AAD0}" srcOrd="22" destOrd="0" presId="urn:microsoft.com/office/officeart/2005/8/layout/cycle6"/>
    <dgm:cxn modelId="{9163595E-33CB-47AB-8898-53BFEA66906E}" type="presParOf" srcId="{23EAFCCE-A303-42DB-8A14-87920D3652B5}" destId="{46980592-70E4-4502-BFC4-35E469A89046}" srcOrd="23" destOrd="0" presId="urn:microsoft.com/office/officeart/2005/8/layout/cycle6"/>
    <dgm:cxn modelId="{2DCF3297-1041-4008-B5E6-F5D6C5C7A570}" type="presParOf" srcId="{23EAFCCE-A303-42DB-8A14-87920D3652B5}" destId="{6C705A0E-A0E2-4469-9E35-84FC9F54F0FC}" srcOrd="24" destOrd="0" presId="urn:microsoft.com/office/officeart/2005/8/layout/cycle6"/>
    <dgm:cxn modelId="{3543257F-8379-41F4-B413-C047EA26C47F}" type="presParOf" srcId="{23EAFCCE-A303-42DB-8A14-87920D3652B5}" destId="{B6D5201D-D9E4-462C-AFC8-D8BEDD6CB34C}" srcOrd="25" destOrd="0" presId="urn:microsoft.com/office/officeart/2005/8/layout/cycle6"/>
    <dgm:cxn modelId="{20A703E0-4224-4397-9B3A-1E1C4EDCD837}" type="presParOf" srcId="{23EAFCCE-A303-42DB-8A14-87920D3652B5}" destId="{42DE0990-B9BD-43D1-B632-E20F5D87FF82}" srcOrd="26" destOrd="0" presId="urn:microsoft.com/office/officeart/2005/8/layout/cycle6"/>
    <dgm:cxn modelId="{AF783209-98B1-4A5D-8F98-4CB19F4C61F6}" type="presParOf" srcId="{23EAFCCE-A303-42DB-8A14-87920D3652B5}" destId="{739C9AB1-6657-49DF-BF86-55EEC66DD4E3}" srcOrd="27" destOrd="0" presId="urn:microsoft.com/office/officeart/2005/8/layout/cycle6"/>
    <dgm:cxn modelId="{BDD90D30-7958-4B7B-9047-C6BF885CD868}" type="presParOf" srcId="{23EAFCCE-A303-42DB-8A14-87920D3652B5}" destId="{68AAB350-DD04-4CB4-8E63-5CF51A1D3F65}" srcOrd="28" destOrd="0" presId="urn:microsoft.com/office/officeart/2005/8/layout/cycle6"/>
    <dgm:cxn modelId="{E51DD44E-FAE0-446D-9DF4-87C7D21223D9}" type="presParOf" srcId="{23EAFCCE-A303-42DB-8A14-87920D3652B5}" destId="{6376ACED-C5BE-42D2-8E12-C6CCD2B13657}" srcOrd="29"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241C2-B383-4330-9FEE-016EDB9C873A}">
      <dsp:nvSpPr>
        <dsp:cNvPr id="0" name=""/>
        <dsp:cNvSpPr/>
      </dsp:nvSpPr>
      <dsp:spPr>
        <a:xfrm>
          <a:off x="3552137" y="-194899"/>
          <a:ext cx="1456509" cy="99693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1.</a:t>
          </a:r>
          <a:r>
            <a:rPr lang="en-US" sz="1500" kern="1200">
              <a:solidFill>
                <a:srgbClr val="0000FF"/>
              </a:solidFill>
              <a:latin typeface="Times New Roman" pitchFamily="18" charset="0"/>
              <a:cs typeface="Times New Roman" pitchFamily="18" charset="0"/>
            </a:rPr>
            <a:t> </a:t>
          </a:r>
          <a:r>
            <a:rPr lang="vi-VN" sz="1500" kern="1200">
              <a:solidFill>
                <a:srgbClr val="0000FF"/>
              </a:solidFill>
              <a:latin typeface="Times New Roman" pitchFamily="18" charset="0"/>
              <a:cs typeface="Times New Roman" pitchFamily="18" charset="0"/>
            </a:rPr>
            <a:t>Thể chế kinh tế thị trường định hướng </a:t>
          </a:r>
          <a:r>
            <a:rPr lang="en-US" sz="1500" kern="1200" err="1">
              <a:solidFill>
                <a:srgbClr val="0000FF"/>
              </a:solidFill>
              <a:latin typeface="Times New Roman" pitchFamily="18" charset="0"/>
              <a:cs typeface="Times New Roman" pitchFamily="18" charset="0"/>
            </a:rPr>
            <a:t>XHCN</a:t>
          </a:r>
          <a:endParaRPr lang="en-US" sz="1500" kern="1200">
            <a:latin typeface="Times New Roman" pitchFamily="18" charset="0"/>
            <a:cs typeface="Times New Roman" pitchFamily="18" charset="0"/>
          </a:endParaRPr>
        </a:p>
      </dsp:txBody>
      <dsp:txXfrm>
        <a:off x="3600803" y="-146233"/>
        <a:ext cx="1359177" cy="899605"/>
      </dsp:txXfrm>
    </dsp:sp>
    <dsp:sp modelId="{2C07DF7C-A3F7-4E60-AFBE-0B4B8EC018A7}">
      <dsp:nvSpPr>
        <dsp:cNvPr id="0" name=""/>
        <dsp:cNvSpPr/>
      </dsp:nvSpPr>
      <dsp:spPr>
        <a:xfrm>
          <a:off x="1675526" y="290620"/>
          <a:ext cx="5517350" cy="5517350"/>
        </a:xfrm>
        <a:custGeom>
          <a:avLst/>
          <a:gdLst/>
          <a:ahLst/>
          <a:cxnLst/>
          <a:rect l="0" t="0" r="0" b="0"/>
          <a:pathLst>
            <a:path>
              <a:moveTo>
                <a:pt x="3338040" y="61523"/>
              </a:moveTo>
              <a:arcTo wR="2758675" hR="2758675" stAng="16927397" swAng="615303"/>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A620B65-CE02-49D1-8414-1901C76C1946}">
      <dsp:nvSpPr>
        <dsp:cNvPr id="0" name=""/>
        <dsp:cNvSpPr/>
      </dsp:nvSpPr>
      <dsp:spPr>
        <a:xfrm>
          <a:off x="5489137" y="313041"/>
          <a:ext cx="1196840" cy="103477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2.</a:t>
          </a:r>
          <a:r>
            <a:rPr lang="en-US" sz="1500" b="0" kern="1200">
              <a:solidFill>
                <a:srgbClr val="0000FF"/>
              </a:solidFill>
              <a:latin typeface="Times New Roman" pitchFamily="18" charset="0"/>
              <a:cs typeface="Times New Roman" pitchFamily="18" charset="0"/>
            </a:rPr>
            <a:t> </a:t>
          </a:r>
          <a:r>
            <a:rPr lang="vi-VN" sz="1500" b="0" kern="1200">
              <a:solidFill>
                <a:srgbClr val="0000FF"/>
              </a:solidFill>
              <a:latin typeface="Times New Roman" pitchFamily="18" charset="0"/>
              <a:cs typeface="Times New Roman" pitchFamily="18" charset="0"/>
            </a:rPr>
            <a:t>Khoa học, công nghệ và đổi mới sáng tạo</a:t>
          </a:r>
          <a:endParaRPr lang="en-US" sz="1500" b="0" kern="1200">
            <a:solidFill>
              <a:srgbClr val="0000FF"/>
            </a:solidFill>
            <a:latin typeface="Times New Roman" pitchFamily="18" charset="0"/>
            <a:cs typeface="Times New Roman" pitchFamily="18" charset="0"/>
          </a:endParaRPr>
        </a:p>
      </dsp:txBody>
      <dsp:txXfrm>
        <a:off x="5539651" y="363555"/>
        <a:ext cx="1095812" cy="933746"/>
      </dsp:txXfrm>
    </dsp:sp>
    <dsp:sp modelId="{A5C4E5F9-5AAE-4AEF-9D76-462A34401FAA}">
      <dsp:nvSpPr>
        <dsp:cNvPr id="0" name=""/>
        <dsp:cNvSpPr/>
      </dsp:nvSpPr>
      <dsp:spPr>
        <a:xfrm>
          <a:off x="1900539" y="522250"/>
          <a:ext cx="5517350" cy="5517350"/>
        </a:xfrm>
        <a:custGeom>
          <a:avLst/>
          <a:gdLst/>
          <a:ahLst/>
          <a:cxnLst/>
          <a:rect l="0" t="0" r="0" b="0"/>
          <a:pathLst>
            <a:path>
              <a:moveTo>
                <a:pt x="4729683" y="828541"/>
              </a:moveTo>
              <a:arcTo wR="2758675" hR="2758675" stAng="18936017" swAng="509493"/>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29BC767-0746-4FDF-801B-34F037CC30B0}">
      <dsp:nvSpPr>
        <dsp:cNvPr id="0" name=""/>
        <dsp:cNvSpPr/>
      </dsp:nvSpPr>
      <dsp:spPr>
        <a:xfrm>
          <a:off x="6479210" y="1666374"/>
          <a:ext cx="1306028" cy="106552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3. </a:t>
          </a:r>
          <a:r>
            <a:rPr lang="vi-VN" sz="1500" b="0" kern="1200">
              <a:solidFill>
                <a:srgbClr val="0000FF"/>
              </a:solidFill>
              <a:latin typeface="Times New Roman" pitchFamily="18" charset="0"/>
              <a:cs typeface="Times New Roman" pitchFamily="18" charset="0"/>
            </a:rPr>
            <a:t>Nguồn nhân lực và giáo dục, đào tạo</a:t>
          </a:r>
          <a:endParaRPr lang="en-US" sz="1500" b="0" kern="1200">
            <a:solidFill>
              <a:srgbClr val="0000FF"/>
            </a:solidFill>
            <a:latin typeface="Times New Roman" pitchFamily="18" charset="0"/>
            <a:cs typeface="Times New Roman" pitchFamily="18" charset="0"/>
          </a:endParaRPr>
        </a:p>
      </dsp:txBody>
      <dsp:txXfrm>
        <a:off x="6531224" y="1718388"/>
        <a:ext cx="1202000" cy="961493"/>
      </dsp:txXfrm>
    </dsp:sp>
    <dsp:sp modelId="{ADB02B0F-32D6-43B6-A638-81681AF68BE7}">
      <dsp:nvSpPr>
        <dsp:cNvPr id="0" name=""/>
        <dsp:cNvSpPr/>
      </dsp:nvSpPr>
      <dsp:spPr>
        <a:xfrm>
          <a:off x="1761594" y="379189"/>
          <a:ext cx="5517350" cy="5517350"/>
        </a:xfrm>
        <a:custGeom>
          <a:avLst/>
          <a:gdLst/>
          <a:ahLst/>
          <a:cxnLst/>
          <a:rect l="0" t="0" r="0" b="0"/>
          <a:pathLst>
            <a:path>
              <a:moveTo>
                <a:pt x="5487948" y="2356984"/>
              </a:moveTo>
              <a:arcTo wR="2758675" hR="2758675" stAng="21097644" swAng="528659"/>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6E87A8E-788F-4560-B683-131DBA5D35C0}">
      <dsp:nvSpPr>
        <dsp:cNvPr id="0" name=""/>
        <dsp:cNvSpPr/>
      </dsp:nvSpPr>
      <dsp:spPr>
        <a:xfrm>
          <a:off x="6510930" y="3163295"/>
          <a:ext cx="1391329" cy="108061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4. </a:t>
          </a:r>
          <a:r>
            <a:rPr lang="vi-VN" sz="1500" b="0" kern="1200">
              <a:solidFill>
                <a:srgbClr val="0000FF"/>
              </a:solidFill>
              <a:latin typeface="Times New Roman" pitchFamily="18" charset="0"/>
              <a:cs typeface="Times New Roman" pitchFamily="18" charset="0"/>
            </a:rPr>
            <a:t>Cơ cấu lại nền kinh tế gắn với đổi mới mô hình tăng trưởng</a:t>
          </a:r>
          <a:endParaRPr lang="en-US" sz="1500" b="0" kern="1200">
            <a:solidFill>
              <a:srgbClr val="0000FF"/>
            </a:solidFill>
            <a:latin typeface="Times New Roman" pitchFamily="18" charset="0"/>
            <a:cs typeface="Times New Roman" pitchFamily="18" charset="0"/>
          </a:endParaRPr>
        </a:p>
      </dsp:txBody>
      <dsp:txXfrm>
        <a:off x="6563681" y="3216046"/>
        <a:ext cx="1285827" cy="975114"/>
      </dsp:txXfrm>
    </dsp:sp>
    <dsp:sp modelId="{38F0D8F7-5D29-4611-A4A2-7A1150051E9E}">
      <dsp:nvSpPr>
        <dsp:cNvPr id="0" name=""/>
        <dsp:cNvSpPr/>
      </dsp:nvSpPr>
      <dsp:spPr>
        <a:xfrm>
          <a:off x="1707184" y="444216"/>
          <a:ext cx="5517350" cy="5517350"/>
        </a:xfrm>
        <a:custGeom>
          <a:avLst/>
          <a:gdLst/>
          <a:ahLst/>
          <a:cxnLst/>
          <a:rect l="0" t="0" r="0" b="0"/>
          <a:pathLst>
            <a:path>
              <a:moveTo>
                <a:pt x="5312021" y="3803045"/>
              </a:moveTo>
              <a:arcTo wR="2758675" hR="2758675" stAng="1334733" swAng="44210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4C26A20-04C7-4514-B24C-93D4F2C7BDA6}">
      <dsp:nvSpPr>
        <dsp:cNvPr id="0" name=""/>
        <dsp:cNvSpPr/>
      </dsp:nvSpPr>
      <dsp:spPr>
        <a:xfrm>
          <a:off x="5750657" y="4569245"/>
          <a:ext cx="1332771" cy="10882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5. </a:t>
          </a:r>
          <a:r>
            <a:rPr lang="vi-VN" sz="1500" b="0" kern="1200">
              <a:solidFill>
                <a:srgbClr val="0000FF"/>
              </a:solidFill>
              <a:latin typeface="Times New Roman" pitchFamily="18" charset="0"/>
              <a:cs typeface="Times New Roman" pitchFamily="18" charset="0"/>
            </a:rPr>
            <a:t>Kết cấu hạ tầng, kinh tế vùng, kinh tế biển, đô thị, nông thôn</a:t>
          </a:r>
        </a:p>
      </dsp:txBody>
      <dsp:txXfrm>
        <a:off x="5803781" y="4622369"/>
        <a:ext cx="1226523" cy="982009"/>
      </dsp:txXfrm>
    </dsp:sp>
    <dsp:sp modelId="{3FFAD78D-B05B-483B-A8E5-221F0E55560D}">
      <dsp:nvSpPr>
        <dsp:cNvPr id="0" name=""/>
        <dsp:cNvSpPr/>
      </dsp:nvSpPr>
      <dsp:spPr>
        <a:xfrm>
          <a:off x="2101425" y="215149"/>
          <a:ext cx="5517350" cy="5517350"/>
        </a:xfrm>
        <a:custGeom>
          <a:avLst/>
          <a:gdLst/>
          <a:ahLst/>
          <a:cxnLst/>
          <a:rect l="0" t="0" r="0" b="0"/>
          <a:pathLst>
            <a:path>
              <a:moveTo>
                <a:pt x="3644509" y="5371257"/>
              </a:moveTo>
              <a:arcTo wR="2758675" hR="2758675" stAng="4276201" swAng="609928"/>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E71CBB4-1D0E-4AFF-80E0-46B14E9217AB}">
      <dsp:nvSpPr>
        <dsp:cNvPr id="0" name=""/>
        <dsp:cNvSpPr/>
      </dsp:nvSpPr>
      <dsp:spPr>
        <a:xfrm>
          <a:off x="3708607" y="5258790"/>
          <a:ext cx="1557391" cy="11242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6. </a:t>
          </a:r>
          <a:r>
            <a:rPr lang="vi-VN" sz="1500" b="0" kern="1200">
              <a:solidFill>
                <a:srgbClr val="0000FF"/>
              </a:solidFill>
              <a:latin typeface="Times New Roman" pitchFamily="18" charset="0"/>
              <a:cs typeface="Times New Roman" pitchFamily="18" charset="0"/>
            </a:rPr>
            <a:t>Văn hóa, xã hội</a:t>
          </a:r>
          <a:r>
            <a:rPr lang="en-US" sz="1500" b="0" kern="1200">
              <a:solidFill>
                <a:srgbClr val="0000FF"/>
              </a:solidFill>
              <a:latin typeface="Times New Roman" pitchFamily="18" charset="0"/>
              <a:cs typeface="Times New Roman" pitchFamily="18" charset="0"/>
            </a:rPr>
            <a:t>, </a:t>
          </a:r>
          <a:r>
            <a:rPr lang="en-US" sz="1500" b="0" kern="1200" err="1">
              <a:solidFill>
                <a:srgbClr val="0000FF"/>
              </a:solidFill>
              <a:latin typeface="Times New Roman" pitchFamily="18" charset="0"/>
              <a:cs typeface="Times New Roman" pitchFamily="18" charset="0"/>
            </a:rPr>
            <a:t>đời</a:t>
          </a:r>
          <a:r>
            <a:rPr lang="en-US" sz="1500" b="0" kern="1200">
              <a:solidFill>
                <a:srgbClr val="0000FF"/>
              </a:solidFill>
              <a:latin typeface="Times New Roman" pitchFamily="18" charset="0"/>
              <a:cs typeface="Times New Roman" pitchFamily="18" charset="0"/>
            </a:rPr>
            <a:t> </a:t>
          </a:r>
          <a:r>
            <a:rPr lang="en-US" sz="1500" b="0" kern="1200" err="1">
              <a:solidFill>
                <a:srgbClr val="0000FF"/>
              </a:solidFill>
              <a:latin typeface="Times New Roman" pitchFamily="18" charset="0"/>
              <a:cs typeface="Times New Roman" pitchFamily="18" charset="0"/>
            </a:rPr>
            <a:t>sống</a:t>
          </a:r>
          <a:r>
            <a:rPr lang="en-US" sz="1500" b="0" kern="1200">
              <a:solidFill>
                <a:srgbClr val="0000FF"/>
              </a:solidFill>
              <a:latin typeface="Times New Roman" pitchFamily="18" charset="0"/>
              <a:cs typeface="Times New Roman" pitchFamily="18" charset="0"/>
            </a:rPr>
            <a:t> </a:t>
          </a:r>
          <a:r>
            <a:rPr lang="en-US" sz="1500" b="0" kern="1200" err="1">
              <a:solidFill>
                <a:srgbClr val="0000FF"/>
              </a:solidFill>
              <a:latin typeface="Times New Roman" pitchFamily="18" charset="0"/>
              <a:cs typeface="Times New Roman" pitchFamily="18" charset="0"/>
            </a:rPr>
            <a:t>nhân</a:t>
          </a:r>
          <a:r>
            <a:rPr lang="en-US" sz="1500" b="0" kern="1200">
              <a:solidFill>
                <a:srgbClr val="0000FF"/>
              </a:solidFill>
              <a:latin typeface="Times New Roman" pitchFamily="18" charset="0"/>
              <a:cs typeface="Times New Roman" pitchFamily="18" charset="0"/>
            </a:rPr>
            <a:t> </a:t>
          </a:r>
          <a:r>
            <a:rPr lang="en-US" sz="1500" b="0" kern="1200" err="1">
              <a:solidFill>
                <a:srgbClr val="0000FF"/>
              </a:solidFill>
              <a:latin typeface="Times New Roman" pitchFamily="18" charset="0"/>
              <a:cs typeface="Times New Roman" pitchFamily="18" charset="0"/>
            </a:rPr>
            <a:t>dân</a:t>
          </a:r>
          <a:endParaRPr lang="vi-VN" sz="1500" b="0" kern="1200">
            <a:solidFill>
              <a:srgbClr val="0000FF"/>
            </a:solidFill>
            <a:latin typeface="Times New Roman" pitchFamily="18" charset="0"/>
            <a:cs typeface="Times New Roman" pitchFamily="18" charset="0"/>
          </a:endParaRPr>
        </a:p>
      </dsp:txBody>
      <dsp:txXfrm>
        <a:off x="3763489" y="5313672"/>
        <a:ext cx="1447627" cy="1014493"/>
      </dsp:txXfrm>
    </dsp:sp>
    <dsp:sp modelId="{52C79D15-CEA8-4A6A-ADC6-38EA21570B7C}">
      <dsp:nvSpPr>
        <dsp:cNvPr id="0" name=""/>
        <dsp:cNvSpPr/>
      </dsp:nvSpPr>
      <dsp:spPr>
        <a:xfrm>
          <a:off x="1312798" y="221601"/>
          <a:ext cx="5517350" cy="5517350"/>
        </a:xfrm>
        <a:custGeom>
          <a:avLst/>
          <a:gdLst/>
          <a:ahLst/>
          <a:cxnLst/>
          <a:rect l="0" t="0" r="0" b="0"/>
          <a:pathLst>
            <a:path>
              <a:moveTo>
                <a:pt x="2391297" y="5492778"/>
              </a:moveTo>
              <a:arcTo wR="2758675" hR="2758675" stAng="5859176" swAng="556574"/>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3B31053-763E-401F-827F-F6582E62206D}">
      <dsp:nvSpPr>
        <dsp:cNvPr id="0" name=""/>
        <dsp:cNvSpPr/>
      </dsp:nvSpPr>
      <dsp:spPr>
        <a:xfrm>
          <a:off x="1830088" y="4589385"/>
          <a:ext cx="1433735" cy="109045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7. </a:t>
          </a:r>
          <a:r>
            <a:rPr lang="vi-VN" sz="1500" kern="1200">
              <a:solidFill>
                <a:srgbClr val="0000FF"/>
              </a:solidFill>
              <a:latin typeface="Times New Roman" pitchFamily="18" charset="0"/>
              <a:cs typeface="Times New Roman" pitchFamily="18" charset="0"/>
            </a:rPr>
            <a:t>Tài nguyên, môi trường, </a:t>
          </a:r>
          <a:br>
            <a:rPr lang="vi-VN" sz="1500" kern="1200">
              <a:solidFill>
                <a:srgbClr val="0000FF"/>
              </a:solidFill>
              <a:latin typeface="Times New Roman" pitchFamily="18" charset="0"/>
              <a:cs typeface="Times New Roman" pitchFamily="18" charset="0"/>
            </a:rPr>
          </a:br>
          <a:r>
            <a:rPr lang="vi-VN" sz="1500" kern="1200">
              <a:solidFill>
                <a:srgbClr val="0000FF"/>
              </a:solidFill>
              <a:latin typeface="Times New Roman" pitchFamily="18" charset="0"/>
              <a:cs typeface="Times New Roman" pitchFamily="18" charset="0"/>
            </a:rPr>
            <a:t>ứng phó biến đổi khí hậu</a:t>
          </a:r>
        </a:p>
      </dsp:txBody>
      <dsp:txXfrm>
        <a:off x="1883319" y="4642616"/>
        <a:ext cx="1327273" cy="983990"/>
      </dsp:txXfrm>
    </dsp:sp>
    <dsp:sp modelId="{06134568-868F-4EE3-9928-FC1C71009737}">
      <dsp:nvSpPr>
        <dsp:cNvPr id="0" name=""/>
        <dsp:cNvSpPr/>
      </dsp:nvSpPr>
      <dsp:spPr>
        <a:xfrm>
          <a:off x="1542612" y="181278"/>
          <a:ext cx="5517350" cy="5517350"/>
        </a:xfrm>
        <a:custGeom>
          <a:avLst/>
          <a:gdLst/>
          <a:ahLst/>
          <a:cxnLst/>
          <a:rect l="0" t="0" r="0" b="0"/>
          <a:pathLst>
            <a:path>
              <a:moveTo>
                <a:pt x="545370" y="4405360"/>
              </a:moveTo>
              <a:arcTo wR="2758675" hR="2758675" stAng="8601059" swAng="418709"/>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53A8EB6-C5C5-4406-A3F4-2DA881F0E13A}">
      <dsp:nvSpPr>
        <dsp:cNvPr id="0" name=""/>
        <dsp:cNvSpPr/>
      </dsp:nvSpPr>
      <dsp:spPr>
        <a:xfrm>
          <a:off x="986544" y="3122729"/>
          <a:ext cx="1414093" cy="117982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8.</a:t>
          </a:r>
          <a:r>
            <a:rPr lang="en-US" sz="1500" kern="1200">
              <a:solidFill>
                <a:srgbClr val="0000FF"/>
              </a:solidFill>
              <a:latin typeface="Times New Roman" pitchFamily="18" charset="0"/>
              <a:cs typeface="Times New Roman" pitchFamily="18" charset="0"/>
            </a:rPr>
            <a:t> </a:t>
          </a:r>
          <a:r>
            <a:rPr lang="vi-VN" sz="1500" kern="1200">
              <a:solidFill>
                <a:srgbClr val="0000FF"/>
              </a:solidFill>
              <a:latin typeface="Times New Roman" pitchFamily="18" charset="0"/>
              <a:cs typeface="Times New Roman" pitchFamily="18" charset="0"/>
            </a:rPr>
            <a:t>Quốc phòng, an ninh</a:t>
          </a:r>
        </a:p>
      </dsp:txBody>
      <dsp:txXfrm>
        <a:off x="1044138" y="3180323"/>
        <a:ext cx="1298905" cy="1064634"/>
      </dsp:txXfrm>
    </dsp:sp>
    <dsp:sp modelId="{46980592-70E4-4502-BFC4-35E469A89046}">
      <dsp:nvSpPr>
        <dsp:cNvPr id="0" name=""/>
        <dsp:cNvSpPr/>
      </dsp:nvSpPr>
      <dsp:spPr>
        <a:xfrm>
          <a:off x="1614482" y="521270"/>
          <a:ext cx="5517350" cy="5517350"/>
        </a:xfrm>
        <a:custGeom>
          <a:avLst/>
          <a:gdLst/>
          <a:ahLst/>
          <a:cxnLst/>
          <a:rect l="0" t="0" r="0" b="0"/>
          <a:pathLst>
            <a:path>
              <a:moveTo>
                <a:pt x="4643" y="2598685"/>
              </a:moveTo>
              <a:arcTo wR="2758675" hR="2758675" stAng="10999485" swAng="339517"/>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C705A0E-A0E2-4469-9E35-84FC9F54F0FC}">
      <dsp:nvSpPr>
        <dsp:cNvPr id="0" name=""/>
        <dsp:cNvSpPr/>
      </dsp:nvSpPr>
      <dsp:spPr>
        <a:xfrm>
          <a:off x="1057617" y="1743133"/>
          <a:ext cx="1378217" cy="110330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9.</a:t>
          </a:r>
          <a:r>
            <a:rPr lang="en-US" sz="1500" kern="1200">
              <a:solidFill>
                <a:srgbClr val="0000FF"/>
              </a:solidFill>
              <a:latin typeface="Times New Roman" pitchFamily="18" charset="0"/>
              <a:cs typeface="Times New Roman" pitchFamily="18" charset="0"/>
            </a:rPr>
            <a:t> </a:t>
          </a:r>
          <a:r>
            <a:rPr lang="vi-VN" sz="1500" kern="1200">
              <a:solidFill>
                <a:srgbClr val="0000FF"/>
              </a:solidFill>
              <a:latin typeface="Times New Roman" pitchFamily="18" charset="0"/>
              <a:cs typeface="Times New Roman" pitchFamily="18" charset="0"/>
            </a:rPr>
            <a:t>Đối ngoại, hội nhập</a:t>
          </a:r>
          <a:r>
            <a:rPr lang="en-US" sz="1500" kern="1200">
              <a:solidFill>
                <a:srgbClr val="0000FF"/>
              </a:solidFill>
              <a:latin typeface="Times New Roman" pitchFamily="18" charset="0"/>
              <a:cs typeface="Times New Roman" pitchFamily="18" charset="0"/>
            </a:rPr>
            <a:t> </a:t>
          </a:r>
          <a:r>
            <a:rPr lang="en-US" sz="1500" kern="1200" err="1">
              <a:solidFill>
                <a:srgbClr val="0000FF"/>
              </a:solidFill>
              <a:latin typeface="Times New Roman" pitchFamily="18" charset="0"/>
              <a:cs typeface="Times New Roman" pitchFamily="18" charset="0"/>
            </a:rPr>
            <a:t>quốc</a:t>
          </a:r>
          <a:r>
            <a:rPr lang="en-US" sz="1500" kern="1200">
              <a:solidFill>
                <a:srgbClr val="0000FF"/>
              </a:solidFill>
              <a:latin typeface="Times New Roman" pitchFamily="18" charset="0"/>
              <a:cs typeface="Times New Roman" pitchFamily="18" charset="0"/>
            </a:rPr>
            <a:t> </a:t>
          </a:r>
          <a:r>
            <a:rPr lang="en-US" sz="1500" kern="1200" err="1">
              <a:solidFill>
                <a:srgbClr val="0000FF"/>
              </a:solidFill>
              <a:latin typeface="Times New Roman" pitchFamily="18" charset="0"/>
              <a:cs typeface="Times New Roman" pitchFamily="18" charset="0"/>
            </a:rPr>
            <a:t>tế</a:t>
          </a:r>
          <a:endParaRPr lang="vi-VN" sz="1500" kern="1200">
            <a:solidFill>
              <a:srgbClr val="0000FF"/>
            </a:solidFill>
            <a:latin typeface="Times New Roman" pitchFamily="18" charset="0"/>
            <a:cs typeface="Times New Roman" pitchFamily="18" charset="0"/>
          </a:endParaRPr>
        </a:p>
      </dsp:txBody>
      <dsp:txXfrm>
        <a:off x="1111476" y="1796992"/>
        <a:ext cx="1270499" cy="995587"/>
      </dsp:txXfrm>
    </dsp:sp>
    <dsp:sp modelId="{42DE0990-B9BD-43D1-B632-E20F5D87FF82}">
      <dsp:nvSpPr>
        <dsp:cNvPr id="0" name=""/>
        <dsp:cNvSpPr/>
      </dsp:nvSpPr>
      <dsp:spPr>
        <a:xfrm>
          <a:off x="1511090" y="504005"/>
          <a:ext cx="5517350" cy="5517350"/>
        </a:xfrm>
        <a:custGeom>
          <a:avLst/>
          <a:gdLst/>
          <a:ahLst/>
          <a:cxnLst/>
          <a:rect l="0" t="0" r="0" b="0"/>
          <a:pathLst>
            <a:path>
              <a:moveTo>
                <a:pt x="457844" y="1236681"/>
              </a:moveTo>
              <a:arcTo wR="2758675" hR="2758675" stAng="12809072" swAng="358393"/>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39C9AB1-6657-49DF-BF86-55EEC66DD4E3}">
      <dsp:nvSpPr>
        <dsp:cNvPr id="0" name=""/>
        <dsp:cNvSpPr/>
      </dsp:nvSpPr>
      <dsp:spPr>
        <a:xfrm>
          <a:off x="1934626" y="451222"/>
          <a:ext cx="1330934" cy="105603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a:solidFill>
                <a:srgbClr val="0000FF"/>
              </a:solidFill>
              <a:latin typeface="Times New Roman" pitchFamily="18" charset="0"/>
              <a:cs typeface="Times New Roman" pitchFamily="18" charset="0"/>
            </a:rPr>
            <a:t>10.</a:t>
          </a:r>
          <a:r>
            <a:rPr lang="en-US" sz="1500" kern="1200">
              <a:solidFill>
                <a:srgbClr val="0000FF"/>
              </a:solidFill>
              <a:latin typeface="Times New Roman" pitchFamily="18" charset="0"/>
              <a:cs typeface="Times New Roman" pitchFamily="18" charset="0"/>
            </a:rPr>
            <a:t> </a:t>
          </a:r>
          <a:r>
            <a:rPr lang="vi-VN" sz="1500" kern="1200">
              <a:solidFill>
                <a:srgbClr val="0000FF"/>
              </a:solidFill>
              <a:latin typeface="Times New Roman" pitchFamily="18" charset="0"/>
              <a:cs typeface="Times New Roman" pitchFamily="18" charset="0"/>
            </a:rPr>
            <a:t>Nhà nước pháp quyền </a:t>
          </a:r>
          <a:r>
            <a:rPr lang="en-US" sz="1500" kern="1200" err="1">
              <a:solidFill>
                <a:srgbClr val="0000FF"/>
              </a:solidFill>
              <a:latin typeface="Times New Roman" pitchFamily="18" charset="0"/>
              <a:cs typeface="Times New Roman" pitchFamily="18" charset="0"/>
            </a:rPr>
            <a:t>XHCN</a:t>
          </a:r>
          <a:endParaRPr lang="vi-VN" sz="1500" kern="1200">
            <a:solidFill>
              <a:srgbClr val="0000FF"/>
            </a:solidFill>
            <a:latin typeface="Times New Roman" pitchFamily="18" charset="0"/>
            <a:cs typeface="Times New Roman" pitchFamily="18" charset="0"/>
          </a:endParaRPr>
        </a:p>
      </dsp:txBody>
      <dsp:txXfrm>
        <a:off x="1986177" y="502773"/>
        <a:ext cx="1227832" cy="952929"/>
      </dsp:txXfrm>
    </dsp:sp>
    <dsp:sp modelId="{6376ACED-C5BE-42D2-8E12-C6CCD2B13657}">
      <dsp:nvSpPr>
        <dsp:cNvPr id="0" name=""/>
        <dsp:cNvSpPr/>
      </dsp:nvSpPr>
      <dsp:spPr>
        <a:xfrm>
          <a:off x="1422731" y="380009"/>
          <a:ext cx="5517350" cy="5517350"/>
        </a:xfrm>
        <a:custGeom>
          <a:avLst/>
          <a:gdLst/>
          <a:ahLst/>
          <a:cxnLst/>
          <a:rect l="0" t="0" r="0" b="0"/>
          <a:pathLst>
            <a:path>
              <a:moveTo>
                <a:pt x="1845646" y="155471"/>
              </a:moveTo>
              <a:arcTo wR="2758675" hR="2758675" stAng="15040354" swAng="364792"/>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112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4"/>
            <a:ext cx="3011699" cy="463407"/>
          </a:xfrm>
          <a:prstGeom prst="rect">
            <a:avLst/>
          </a:prstGeom>
        </p:spPr>
        <p:txBody>
          <a:bodyPr vert="horz" lIns="93170" tIns="46585" rIns="93170" bIns="46585" rtlCol="0"/>
          <a:lstStyle>
            <a:lvl1pPr algn="l">
              <a:defRPr sz="1200"/>
            </a:lvl1pPr>
          </a:lstStyle>
          <a:p>
            <a:endParaRPr lang="en-US"/>
          </a:p>
        </p:txBody>
      </p:sp>
      <p:sp>
        <p:nvSpPr>
          <p:cNvPr id="3" name="Date Placeholder 2"/>
          <p:cNvSpPr>
            <a:spLocks noGrp="1"/>
          </p:cNvSpPr>
          <p:nvPr>
            <p:ph type="dt" idx="1"/>
          </p:nvPr>
        </p:nvSpPr>
        <p:spPr>
          <a:xfrm>
            <a:off x="3936776" y="4"/>
            <a:ext cx="3011699" cy="463407"/>
          </a:xfrm>
          <a:prstGeom prst="rect">
            <a:avLst/>
          </a:prstGeom>
        </p:spPr>
        <p:txBody>
          <a:bodyPr vert="horz" lIns="93170" tIns="46585" rIns="93170" bIns="46585" rtlCol="0"/>
          <a:lstStyle>
            <a:lvl1pPr algn="r">
              <a:defRPr sz="1200"/>
            </a:lvl1pPr>
          </a:lstStyle>
          <a:p>
            <a:fld id="{F6F74857-4040-4F9C-8CFC-7475BE43F562}" type="datetimeFigureOut">
              <a:rPr lang="en-US" smtClean="0"/>
              <a:t>3/28/2021</a:t>
            </a:fld>
            <a:endParaRPr lang="en-US"/>
          </a:p>
        </p:txBody>
      </p:sp>
      <p:sp>
        <p:nvSpPr>
          <p:cNvPr id="4" name="Slide Image Placeholder 3"/>
          <p:cNvSpPr>
            <a:spLocks noGrp="1" noRot="1" noChangeAspect="1"/>
          </p:cNvSpPr>
          <p:nvPr>
            <p:ph type="sldImg" idx="2"/>
          </p:nvPr>
        </p:nvSpPr>
        <p:spPr>
          <a:xfrm>
            <a:off x="706438" y="1154113"/>
            <a:ext cx="5538787" cy="3116262"/>
          </a:xfrm>
          <a:prstGeom prst="rect">
            <a:avLst/>
          </a:prstGeom>
          <a:noFill/>
          <a:ln w="12700">
            <a:solidFill>
              <a:prstClr val="black"/>
            </a:solidFill>
          </a:ln>
        </p:spPr>
        <p:txBody>
          <a:bodyPr vert="horz" lIns="93170" tIns="46585" rIns="93170" bIns="46585" rtlCol="0" anchor="ctr"/>
          <a:lstStyle/>
          <a:p>
            <a:endParaRPr lang="en-US"/>
          </a:p>
        </p:txBody>
      </p:sp>
      <p:sp>
        <p:nvSpPr>
          <p:cNvPr id="5" name="Notes Placeholder 4"/>
          <p:cNvSpPr>
            <a:spLocks noGrp="1"/>
          </p:cNvSpPr>
          <p:nvPr>
            <p:ph type="body" sz="quarter" idx="3"/>
          </p:nvPr>
        </p:nvSpPr>
        <p:spPr>
          <a:xfrm>
            <a:off x="695009" y="4444863"/>
            <a:ext cx="5560060" cy="3636705"/>
          </a:xfrm>
          <a:prstGeom prst="rect">
            <a:avLst/>
          </a:prstGeom>
        </p:spPr>
        <p:txBody>
          <a:bodyPr vert="horz" lIns="93170" tIns="46585" rIns="93170" bIns="465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8772676"/>
            <a:ext cx="3011699" cy="463407"/>
          </a:xfrm>
          <a:prstGeom prst="rect">
            <a:avLst/>
          </a:prstGeom>
        </p:spPr>
        <p:txBody>
          <a:bodyPr vert="horz" lIns="93170" tIns="46585" rIns="93170" bIns="46585" rtlCol="0" anchor="b"/>
          <a:lstStyle>
            <a:lvl1pPr algn="l">
              <a:defRPr sz="1200"/>
            </a:lvl1pPr>
          </a:lstStyle>
          <a:p>
            <a:endParaRPr lang="en-US"/>
          </a:p>
        </p:txBody>
      </p:sp>
      <p:sp>
        <p:nvSpPr>
          <p:cNvPr id="7" name="Slide Number Placeholder 6"/>
          <p:cNvSpPr>
            <a:spLocks noGrp="1"/>
          </p:cNvSpPr>
          <p:nvPr>
            <p:ph type="sldNum" sz="quarter" idx="5"/>
          </p:nvPr>
        </p:nvSpPr>
        <p:spPr>
          <a:xfrm>
            <a:off x="3936776" y="8772676"/>
            <a:ext cx="3011699" cy="463407"/>
          </a:xfrm>
          <a:prstGeom prst="rect">
            <a:avLst/>
          </a:prstGeom>
        </p:spPr>
        <p:txBody>
          <a:bodyPr vert="horz" lIns="93170" tIns="46585" rIns="93170" bIns="46585" rtlCol="0" anchor="b"/>
          <a:lstStyle>
            <a:lvl1pPr algn="r">
              <a:defRPr sz="1200"/>
            </a:lvl1pPr>
          </a:lstStyle>
          <a:p>
            <a:fld id="{05A0BFFB-5D70-43A1-A9AA-0678080C2F2A}" type="slidenum">
              <a:rPr lang="en-US" smtClean="0"/>
              <a:t>‹#›</a:t>
            </a:fld>
            <a:endParaRPr lang="en-US"/>
          </a:p>
        </p:txBody>
      </p:sp>
    </p:spTree>
    <p:extLst>
      <p:ext uri="{BB962C8B-B14F-4D97-AF65-F5344CB8AC3E}">
        <p14:creationId xmlns:p14="http://schemas.microsoft.com/office/powerpoint/2010/main" val="2525220284"/>
      </p:ext>
    </p:extLst>
  </p:cSld>
  <p:clrMap bg1="lt1" tx1="dk1" bg2="lt2" tx2="dk2" accent1="accent1" accent2="accent2" accent3="accent3" accent4="accent4" accent5="accent5" accent6="accent6" hlink="hlink" folHlink="folHlink"/>
  <p:notesStyle>
    <a:lvl1pPr marL="0" algn="l" defTabSz="914269" rtl="0" eaLnBrk="1" latinLnBrk="0" hangingPunct="1">
      <a:defRPr sz="1200" kern="1200">
        <a:solidFill>
          <a:schemeClr val="tx1"/>
        </a:solidFill>
        <a:latin typeface="+mn-lt"/>
        <a:ea typeface="+mn-ea"/>
        <a:cs typeface="+mn-cs"/>
      </a:defRPr>
    </a:lvl1pPr>
    <a:lvl2pPr marL="457135" algn="l" defTabSz="914269" rtl="0" eaLnBrk="1" latinLnBrk="0" hangingPunct="1">
      <a:defRPr sz="1200" kern="1200">
        <a:solidFill>
          <a:schemeClr val="tx1"/>
        </a:solidFill>
        <a:latin typeface="+mn-lt"/>
        <a:ea typeface="+mn-ea"/>
        <a:cs typeface="+mn-cs"/>
      </a:defRPr>
    </a:lvl2pPr>
    <a:lvl3pPr marL="914269" algn="l" defTabSz="914269" rtl="0" eaLnBrk="1" latinLnBrk="0" hangingPunct="1">
      <a:defRPr sz="1200" kern="1200">
        <a:solidFill>
          <a:schemeClr val="tx1"/>
        </a:solidFill>
        <a:latin typeface="+mn-lt"/>
        <a:ea typeface="+mn-ea"/>
        <a:cs typeface="+mn-cs"/>
      </a:defRPr>
    </a:lvl3pPr>
    <a:lvl4pPr marL="1371404" algn="l" defTabSz="914269" rtl="0" eaLnBrk="1" latinLnBrk="0" hangingPunct="1">
      <a:defRPr sz="1200" kern="1200">
        <a:solidFill>
          <a:schemeClr val="tx1"/>
        </a:solidFill>
        <a:latin typeface="+mn-lt"/>
        <a:ea typeface="+mn-ea"/>
        <a:cs typeface="+mn-cs"/>
      </a:defRPr>
    </a:lvl4pPr>
    <a:lvl5pPr marL="1828539" algn="l" defTabSz="914269" rtl="0" eaLnBrk="1" latinLnBrk="0" hangingPunct="1">
      <a:defRPr sz="1200" kern="1200">
        <a:solidFill>
          <a:schemeClr val="tx1"/>
        </a:solidFill>
        <a:latin typeface="+mn-lt"/>
        <a:ea typeface="+mn-ea"/>
        <a:cs typeface="+mn-cs"/>
      </a:defRPr>
    </a:lvl5pPr>
    <a:lvl6pPr marL="2285674" algn="l" defTabSz="914269" rtl="0" eaLnBrk="1" latinLnBrk="0" hangingPunct="1">
      <a:defRPr sz="1200" kern="1200">
        <a:solidFill>
          <a:schemeClr val="tx1"/>
        </a:solidFill>
        <a:latin typeface="+mn-lt"/>
        <a:ea typeface="+mn-ea"/>
        <a:cs typeface="+mn-cs"/>
      </a:defRPr>
    </a:lvl6pPr>
    <a:lvl7pPr marL="2742808" algn="l" defTabSz="914269" rtl="0" eaLnBrk="1" latinLnBrk="0" hangingPunct="1">
      <a:defRPr sz="1200" kern="1200">
        <a:solidFill>
          <a:schemeClr val="tx1"/>
        </a:solidFill>
        <a:latin typeface="+mn-lt"/>
        <a:ea typeface="+mn-ea"/>
        <a:cs typeface="+mn-cs"/>
      </a:defRPr>
    </a:lvl7pPr>
    <a:lvl8pPr marL="3199943" algn="l" defTabSz="914269" rtl="0" eaLnBrk="1" latinLnBrk="0" hangingPunct="1">
      <a:defRPr sz="1200" kern="1200">
        <a:solidFill>
          <a:schemeClr val="tx1"/>
        </a:solidFill>
        <a:latin typeface="+mn-lt"/>
        <a:ea typeface="+mn-ea"/>
        <a:cs typeface="+mn-cs"/>
      </a:defRPr>
    </a:lvl8pPr>
    <a:lvl9pPr marL="3657078" algn="l" defTabSz="91426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 /><Relationship Id="rId1" Type="http://schemas.openxmlformats.org/officeDocument/2006/relationships/notesMaster" Target="../notesMasters/notesMaster1.xml" /></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 /><Relationship Id="rId1" Type="http://schemas.openxmlformats.org/officeDocument/2006/relationships/notesMaster" Target="../notesMasters/notesMaster1.xml" /></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 /><Relationship Id="rId1" Type="http://schemas.openxmlformats.org/officeDocument/2006/relationships/notesMaster" Target="../notesMasters/notesMaster1.xml" /></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 /><Relationship Id="rId1" Type="http://schemas.openxmlformats.org/officeDocument/2006/relationships/notesMaster" Target="../notesMasters/notesMaster1.xml" /></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 /><Relationship Id="rId1" Type="http://schemas.openxmlformats.org/officeDocument/2006/relationships/notesMaster" Target="../notesMasters/notesMaster1.xml" /></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 /><Relationship Id="rId1" Type="http://schemas.openxmlformats.org/officeDocument/2006/relationships/notesMaster" Target="../notesMasters/notesMaster1.xml" /></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 /><Relationship Id="rId1" Type="http://schemas.openxmlformats.org/officeDocument/2006/relationships/notesMaster" Target="../notesMasters/notesMaster1.xml" /></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 /><Relationship Id="rId1" Type="http://schemas.openxmlformats.org/officeDocument/2006/relationships/notesMaster" Target="../notesMasters/notesMaster1.xml" /></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 /><Relationship Id="rId1" Type="http://schemas.openxmlformats.org/officeDocument/2006/relationships/notesMaster" Target="../notesMasters/notesMaster1.xml" /></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 /><Relationship Id="rId1" Type="http://schemas.openxmlformats.org/officeDocument/2006/relationships/notesMaster" Target="../notesMasters/notesMaster1.xml" /></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 /><Relationship Id="rId1" Type="http://schemas.openxmlformats.org/officeDocument/2006/relationships/notesMaster" Target="../notesMasters/notesMaster1.xml" /></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 /><Relationship Id="rId1" Type="http://schemas.openxmlformats.org/officeDocument/2006/relationships/notesMaster" Target="../notesMasters/notesMaster1.xml" /></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 /><Relationship Id="rId1" Type="http://schemas.openxmlformats.org/officeDocument/2006/relationships/notesMaster" Target="../notesMasters/notesMaster1.xml" /></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 /><Relationship Id="rId1" Type="http://schemas.openxmlformats.org/officeDocument/2006/relationships/notesMaster" Target="../notesMasters/notesMaster1.xml" /></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 /><Relationship Id="rId1" Type="http://schemas.openxmlformats.org/officeDocument/2006/relationships/notesMaster" Target="../notesMasters/notesMaster1.xml" /></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 /><Relationship Id="rId1" Type="http://schemas.openxmlformats.org/officeDocument/2006/relationships/notesMaster" Target="../notesMasters/notesMaster1.xml" /></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 /><Relationship Id="rId1" Type="http://schemas.openxmlformats.org/officeDocument/2006/relationships/notesMaster" Target="../notesMasters/notesMaster1.xml" /></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 /><Relationship Id="rId1" Type="http://schemas.openxmlformats.org/officeDocument/2006/relationships/notesMaster" Target="../notesMasters/notesMaster1.xml" /></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 /><Relationship Id="rId1" Type="http://schemas.openxmlformats.org/officeDocument/2006/relationships/notesMaster" Target="../notesMasters/notesMaster1.xml" /></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 /><Relationship Id="rId1" Type="http://schemas.openxmlformats.org/officeDocument/2006/relationships/notesMaster" Target="../notesMasters/notesMaster1.xml" /></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 /><Relationship Id="rId1" Type="http://schemas.openxmlformats.org/officeDocument/2006/relationships/notesMaster" Target="../notesMasters/notesMaster1.xml" /></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 /><Relationship Id="rId1" Type="http://schemas.openxmlformats.org/officeDocument/2006/relationships/notesMaster" Target="../notesMasters/notesMaster1.xml" /></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 /><Relationship Id="rId1" Type="http://schemas.openxmlformats.org/officeDocument/2006/relationships/notesMaster" Target="../notesMasters/notesMaster1.xml" /></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 /><Relationship Id="rId1" Type="http://schemas.openxmlformats.org/officeDocument/2006/relationships/notesMaster" Target="../notesMasters/notesMaster1.xml" /></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 /><Relationship Id="rId1" Type="http://schemas.openxmlformats.org/officeDocument/2006/relationships/notesMaster" Target="../notesMasters/notesMaster1.xml" /></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 /><Relationship Id="rId1" Type="http://schemas.openxmlformats.org/officeDocument/2006/relationships/notesMaster" Target="../notesMasters/notesMaster1.xml" /></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 /><Relationship Id="rId1" Type="http://schemas.openxmlformats.org/officeDocument/2006/relationships/notesMaster" Target="../notesMasters/notesMaster1.xml" /></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 /><Relationship Id="rId1" Type="http://schemas.openxmlformats.org/officeDocument/2006/relationships/notesMaster" Target="../notesMasters/notesMaster1.xml" /></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 /><Relationship Id="rId1" Type="http://schemas.openxmlformats.org/officeDocument/2006/relationships/notesMaster" Target="../notesMasters/notesMaster1.xml" /></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 /><Relationship Id="rId1" Type="http://schemas.openxmlformats.org/officeDocument/2006/relationships/notesMaster" Target="../notesMasters/notesMaster1.xml" /></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 /><Relationship Id="rId1" Type="http://schemas.openxmlformats.org/officeDocument/2006/relationships/notesMaster" Target="../notesMasters/notesMaster1.xml" /></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 /><Relationship Id="rId1" Type="http://schemas.openxmlformats.org/officeDocument/2006/relationships/notesMaster" Target="../notesMasters/notesMaster1.xml" /></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2563" y="468313"/>
            <a:ext cx="6627812" cy="3729037"/>
          </a:xfrm>
        </p:spPr>
      </p:sp>
      <p:sp>
        <p:nvSpPr>
          <p:cNvPr id="3" name="Notes Placeholder 2"/>
          <p:cNvSpPr>
            <a:spLocks noGrp="1"/>
          </p:cNvSpPr>
          <p:nvPr>
            <p:ph type="body" idx="1"/>
          </p:nvPr>
        </p:nvSpPr>
        <p:spPr>
          <a:xfrm>
            <a:off x="505442" y="4488363"/>
            <a:ext cx="5918594" cy="4215274"/>
          </a:xfrm>
        </p:spPr>
        <p:txBody>
          <a:bodyPr>
            <a:noAutofit/>
          </a:bodyPr>
          <a:lstStyle/>
          <a:p>
            <a:pPr algn="just">
              <a:spcBef>
                <a:spcPts val="305"/>
              </a:spcBef>
              <a:spcAft>
                <a:spcPts val="305"/>
              </a:spcAft>
            </a:pPr>
            <a:endParaRPr lang="en-US">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95685" y="8424496"/>
            <a:ext cx="3011699" cy="463407"/>
          </a:xfrm>
        </p:spPr>
        <p:txBody>
          <a:bodyPr/>
          <a:lstStyle/>
          <a:p>
            <a:fld id="{05A0BFFB-5D70-43A1-A9AA-0678080C2F2A}" type="slidenum">
              <a:rPr lang="en-US" smtClean="0"/>
              <a:t>1</a:t>
            </a:fld>
            <a:endParaRPr lang="en-US"/>
          </a:p>
        </p:txBody>
      </p:sp>
    </p:spTree>
    <p:extLst>
      <p:ext uri="{BB962C8B-B14F-4D97-AF65-F5344CB8AC3E}">
        <p14:creationId xmlns:p14="http://schemas.microsoft.com/office/powerpoint/2010/main" val="2061619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 y="341313"/>
            <a:ext cx="7040563" cy="3960812"/>
          </a:xfrm>
        </p:spPr>
      </p:sp>
      <p:sp>
        <p:nvSpPr>
          <p:cNvPr id="3" name="Notes Placeholder 2"/>
          <p:cNvSpPr>
            <a:spLocks noGrp="1"/>
          </p:cNvSpPr>
          <p:nvPr>
            <p:ph type="body" idx="1"/>
          </p:nvPr>
        </p:nvSpPr>
        <p:spPr>
          <a:xfrm>
            <a:off x="585173" y="4597251"/>
            <a:ext cx="5857311" cy="4057393"/>
          </a:xfrm>
        </p:spPr>
        <p:txBody>
          <a:bodyPr/>
          <a:lstStyle/>
          <a:p>
            <a:pPr>
              <a:spcBef>
                <a:spcPts val="300"/>
              </a:spcBef>
              <a:spcAft>
                <a:spcPts val="300"/>
              </a:spcAft>
            </a:pPr>
            <a:endParaRPr lang="en-US"/>
          </a:p>
        </p:txBody>
      </p:sp>
      <p:sp>
        <p:nvSpPr>
          <p:cNvPr id="4" name="Slide Number Placeholder 3"/>
          <p:cNvSpPr>
            <a:spLocks noGrp="1"/>
          </p:cNvSpPr>
          <p:nvPr>
            <p:ph type="sldNum" sz="quarter" idx="10"/>
          </p:nvPr>
        </p:nvSpPr>
        <p:spPr>
          <a:xfrm>
            <a:off x="3346102" y="8516221"/>
            <a:ext cx="3011699" cy="463407"/>
          </a:xfrm>
        </p:spPr>
        <p:txBody>
          <a:bodyPr/>
          <a:lstStyle/>
          <a:p>
            <a:fld id="{05A0BFFB-5D70-43A1-A9AA-0678080C2F2A}" type="slidenum">
              <a:rPr lang="en-US" smtClean="0"/>
              <a:t>10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150" y="217488"/>
            <a:ext cx="6948488" cy="3910012"/>
          </a:xfrm>
        </p:spPr>
      </p:sp>
      <p:sp>
        <p:nvSpPr>
          <p:cNvPr id="3" name="Notes Placeholder 2"/>
          <p:cNvSpPr>
            <a:spLocks noGrp="1"/>
          </p:cNvSpPr>
          <p:nvPr>
            <p:ph type="body" idx="1"/>
          </p:nvPr>
        </p:nvSpPr>
        <p:spPr>
          <a:xfrm>
            <a:off x="484594" y="4181478"/>
            <a:ext cx="6034557" cy="4489430"/>
          </a:xfrm>
        </p:spPr>
        <p:txBody>
          <a:bodyPr/>
          <a:lstStyle/>
          <a:p>
            <a:endParaRPr lang="en-US"/>
          </a:p>
        </p:txBody>
      </p:sp>
      <p:sp>
        <p:nvSpPr>
          <p:cNvPr id="4" name="Slide Number Placeholder 3"/>
          <p:cNvSpPr>
            <a:spLocks noGrp="1"/>
          </p:cNvSpPr>
          <p:nvPr>
            <p:ph type="sldNum" sz="quarter" idx="10"/>
          </p:nvPr>
        </p:nvSpPr>
        <p:spPr>
          <a:xfrm>
            <a:off x="3452182" y="8538812"/>
            <a:ext cx="3011699" cy="463407"/>
          </a:xfrm>
        </p:spPr>
        <p:txBody>
          <a:bodyPr/>
          <a:lstStyle/>
          <a:p>
            <a:fld id="{05A0BFFB-5D70-43A1-A9AA-0678080C2F2A}" type="slidenum">
              <a:rPr lang="en-US" smtClean="0"/>
              <a:t>11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13" y="312738"/>
            <a:ext cx="6915151" cy="3890962"/>
          </a:xfrm>
        </p:spPr>
      </p:sp>
      <p:sp>
        <p:nvSpPr>
          <p:cNvPr id="3" name="Notes Placeholder 2"/>
          <p:cNvSpPr>
            <a:spLocks noGrp="1"/>
          </p:cNvSpPr>
          <p:nvPr>
            <p:ph type="body" idx="1"/>
          </p:nvPr>
        </p:nvSpPr>
        <p:spPr>
          <a:xfrm>
            <a:off x="539575" y="4288391"/>
            <a:ext cx="5796459" cy="4632246"/>
          </a:xfrm>
        </p:spPr>
        <p:txBody>
          <a:bodyPr/>
          <a:lstStyle/>
          <a:p>
            <a:endParaRPr lang="en-US" sz="140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24177" y="8430878"/>
            <a:ext cx="3011699" cy="463407"/>
          </a:xfrm>
        </p:spPr>
        <p:txBody>
          <a:bodyPr/>
          <a:lstStyle/>
          <a:p>
            <a:fld id="{05A0BFFB-5D70-43A1-A9AA-0678080C2F2A}" type="slidenum">
              <a:rPr lang="en-US" smtClean="0"/>
              <a:t>12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75" y="127000"/>
            <a:ext cx="6894513" cy="3879850"/>
          </a:xfrm>
        </p:spPr>
      </p:sp>
      <p:sp>
        <p:nvSpPr>
          <p:cNvPr id="3" name="Notes Placeholder 2"/>
          <p:cNvSpPr>
            <a:spLocks noGrp="1"/>
          </p:cNvSpPr>
          <p:nvPr>
            <p:ph type="body" idx="1"/>
          </p:nvPr>
        </p:nvSpPr>
        <p:spPr>
          <a:xfrm>
            <a:off x="342491" y="4182543"/>
            <a:ext cx="6123905" cy="4465512"/>
          </a:xfrm>
        </p:spPr>
        <p:txBody>
          <a:bodyPr/>
          <a:lstStyle/>
          <a:p>
            <a:pPr>
              <a:spcBef>
                <a:spcPts val="300"/>
              </a:spcBef>
              <a:spcAft>
                <a:spcPts val="300"/>
              </a:spcAft>
            </a:pPr>
            <a:endParaRPr lang="en-US" sz="1400"/>
          </a:p>
        </p:txBody>
      </p:sp>
      <p:sp>
        <p:nvSpPr>
          <p:cNvPr id="4" name="Slide Number Placeholder 3"/>
          <p:cNvSpPr>
            <a:spLocks noGrp="1"/>
          </p:cNvSpPr>
          <p:nvPr>
            <p:ph type="sldNum" sz="quarter" idx="10"/>
          </p:nvPr>
        </p:nvSpPr>
        <p:spPr>
          <a:xfrm>
            <a:off x="3159599" y="8556803"/>
            <a:ext cx="3011699" cy="463407"/>
          </a:xfrm>
        </p:spPr>
        <p:txBody>
          <a:bodyPr/>
          <a:lstStyle/>
          <a:p>
            <a:fld id="{05A0BFFB-5D70-43A1-A9AA-0678080C2F2A}" type="slidenum">
              <a:rPr lang="en-US" smtClean="0"/>
              <a:t>13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 y="195263"/>
            <a:ext cx="7061200" cy="3973512"/>
          </a:xfrm>
        </p:spPr>
      </p:sp>
      <p:sp>
        <p:nvSpPr>
          <p:cNvPr id="3" name="Notes Placeholder 2"/>
          <p:cNvSpPr>
            <a:spLocks noGrp="1"/>
          </p:cNvSpPr>
          <p:nvPr>
            <p:ph type="body" idx="1"/>
          </p:nvPr>
        </p:nvSpPr>
        <p:spPr>
          <a:xfrm>
            <a:off x="519389" y="4324030"/>
            <a:ext cx="5835182" cy="4562752"/>
          </a:xfrm>
        </p:spPr>
        <p:txBody>
          <a:bodyPr/>
          <a:lstStyle/>
          <a:p>
            <a:endParaRPr lang="en-US"/>
          </a:p>
        </p:txBody>
      </p:sp>
      <p:sp>
        <p:nvSpPr>
          <p:cNvPr id="4" name="Slide Number Placeholder 3"/>
          <p:cNvSpPr>
            <a:spLocks noGrp="1"/>
          </p:cNvSpPr>
          <p:nvPr>
            <p:ph type="sldNum" sz="quarter" idx="10"/>
          </p:nvPr>
        </p:nvSpPr>
        <p:spPr>
          <a:xfrm>
            <a:off x="3196172" y="8565798"/>
            <a:ext cx="3011699" cy="463407"/>
          </a:xfrm>
        </p:spPr>
        <p:txBody>
          <a:bodyPr/>
          <a:lstStyle/>
          <a:p>
            <a:fld id="{05A0BFFB-5D70-43A1-A9AA-0678080C2F2A}" type="slidenum">
              <a:rPr lang="en-US" smtClean="0"/>
              <a:t>14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213" y="361950"/>
            <a:ext cx="6940551" cy="3905250"/>
          </a:xfrm>
        </p:spPr>
      </p:sp>
      <p:sp>
        <p:nvSpPr>
          <p:cNvPr id="3" name="Notes Placeholder 2"/>
          <p:cNvSpPr>
            <a:spLocks noGrp="1"/>
          </p:cNvSpPr>
          <p:nvPr>
            <p:ph type="body" idx="1"/>
          </p:nvPr>
        </p:nvSpPr>
        <p:spPr>
          <a:xfrm>
            <a:off x="630885" y="4335906"/>
            <a:ext cx="5723686" cy="4595848"/>
          </a:xfrm>
        </p:spPr>
        <p:txBody>
          <a:bodyPr/>
          <a:lstStyle/>
          <a:p>
            <a:endParaRPr lang="en-US" sz="1200"/>
          </a:p>
        </p:txBody>
      </p:sp>
      <p:sp>
        <p:nvSpPr>
          <p:cNvPr id="4" name="Slide Number Placeholder 3"/>
          <p:cNvSpPr>
            <a:spLocks noGrp="1"/>
          </p:cNvSpPr>
          <p:nvPr>
            <p:ph type="sldNum" sz="quarter" idx="10"/>
          </p:nvPr>
        </p:nvSpPr>
        <p:spPr>
          <a:xfrm>
            <a:off x="3251031" y="8502833"/>
            <a:ext cx="3011699" cy="463407"/>
          </a:xfrm>
        </p:spPr>
        <p:txBody>
          <a:bodyPr/>
          <a:lstStyle/>
          <a:p>
            <a:fld id="{05A0BFFB-5D70-43A1-A9AA-0678080C2F2A}" type="slidenum">
              <a:rPr lang="en-US" smtClean="0"/>
              <a:t>15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800" y="52388"/>
            <a:ext cx="6943725" cy="3906837"/>
          </a:xfrm>
        </p:spPr>
      </p:sp>
      <p:sp>
        <p:nvSpPr>
          <p:cNvPr id="3" name="Notes Placeholder 2"/>
          <p:cNvSpPr>
            <a:spLocks noGrp="1"/>
          </p:cNvSpPr>
          <p:nvPr>
            <p:ph type="body" idx="1"/>
          </p:nvPr>
        </p:nvSpPr>
        <p:spPr>
          <a:xfrm>
            <a:off x="425798" y="4038927"/>
            <a:ext cx="5978333" cy="4953248"/>
          </a:xfrm>
        </p:spPr>
        <p:txBody>
          <a:bodyPr/>
          <a:lstStyle/>
          <a:p>
            <a:endParaRPr lang="en-US" sz="1200"/>
          </a:p>
        </p:txBody>
      </p:sp>
      <p:sp>
        <p:nvSpPr>
          <p:cNvPr id="4" name="Slide Number Placeholder 3"/>
          <p:cNvSpPr>
            <a:spLocks noGrp="1"/>
          </p:cNvSpPr>
          <p:nvPr>
            <p:ph type="sldNum" sz="quarter" idx="10"/>
          </p:nvPr>
        </p:nvSpPr>
        <p:spPr>
          <a:xfrm>
            <a:off x="3333321" y="8583785"/>
            <a:ext cx="3011699" cy="463407"/>
          </a:xfrm>
        </p:spPr>
        <p:txBody>
          <a:bodyPr/>
          <a:lstStyle/>
          <a:p>
            <a:fld id="{05A0BFFB-5D70-43A1-A9AA-0678080C2F2A}" type="slidenum">
              <a:rPr lang="en-US" smtClean="0"/>
              <a:t>16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25" y="285750"/>
            <a:ext cx="6911975" cy="3889375"/>
          </a:xfrm>
        </p:spPr>
      </p:sp>
      <p:sp>
        <p:nvSpPr>
          <p:cNvPr id="3" name="Notes Placeholder 2"/>
          <p:cNvSpPr>
            <a:spLocks noGrp="1"/>
          </p:cNvSpPr>
          <p:nvPr>
            <p:ph type="body" idx="1"/>
          </p:nvPr>
        </p:nvSpPr>
        <p:spPr>
          <a:xfrm>
            <a:off x="695009" y="4335452"/>
            <a:ext cx="5560060" cy="3930693"/>
          </a:xfrm>
        </p:spPr>
        <p:txBody>
          <a:bodyPr/>
          <a:lstStyle/>
          <a:p>
            <a:endParaRPr lang="en-US" sz="1200"/>
          </a:p>
        </p:txBody>
      </p:sp>
      <p:sp>
        <p:nvSpPr>
          <p:cNvPr id="4" name="Slide Number Placeholder 3"/>
          <p:cNvSpPr>
            <a:spLocks noGrp="1"/>
          </p:cNvSpPr>
          <p:nvPr>
            <p:ph type="sldNum" sz="quarter" idx="10"/>
          </p:nvPr>
        </p:nvSpPr>
        <p:spPr>
          <a:xfrm>
            <a:off x="3269318" y="8466854"/>
            <a:ext cx="3011699" cy="463407"/>
          </a:xfrm>
        </p:spPr>
        <p:txBody>
          <a:bodyPr/>
          <a:lstStyle/>
          <a:p>
            <a:fld id="{05A0BFFB-5D70-43A1-A9AA-0678080C2F2A}" type="slidenum">
              <a:rPr lang="en-US" smtClean="0"/>
              <a:t>17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 y="269875"/>
            <a:ext cx="6985000" cy="3930650"/>
          </a:xfrm>
        </p:spPr>
      </p:sp>
      <p:sp>
        <p:nvSpPr>
          <p:cNvPr id="3" name="Notes Placeholder 2"/>
          <p:cNvSpPr>
            <a:spLocks noGrp="1"/>
          </p:cNvSpPr>
          <p:nvPr>
            <p:ph type="body" idx="1"/>
          </p:nvPr>
        </p:nvSpPr>
        <p:spPr>
          <a:xfrm>
            <a:off x="576026" y="4380429"/>
            <a:ext cx="5866456" cy="4011643"/>
          </a:xfrm>
        </p:spPr>
        <p:txBody>
          <a:bodyPr/>
          <a:lstStyle/>
          <a:p>
            <a:endParaRPr lang="en-US" sz="1200"/>
          </a:p>
        </p:txBody>
      </p:sp>
      <p:sp>
        <p:nvSpPr>
          <p:cNvPr id="4" name="Slide Number Placeholder 3"/>
          <p:cNvSpPr>
            <a:spLocks noGrp="1"/>
          </p:cNvSpPr>
          <p:nvPr>
            <p:ph type="sldNum" sz="quarter" idx="10"/>
          </p:nvPr>
        </p:nvSpPr>
        <p:spPr>
          <a:xfrm>
            <a:off x="3397322" y="8448866"/>
            <a:ext cx="3011699" cy="463407"/>
          </a:xfrm>
        </p:spPr>
        <p:txBody>
          <a:bodyPr/>
          <a:lstStyle/>
          <a:p>
            <a:fld id="{05A0BFFB-5D70-43A1-A9AA-0678080C2F2A}" type="slidenum">
              <a:rPr lang="en-US" smtClean="0"/>
              <a:t>18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800" y="128588"/>
            <a:ext cx="6943725" cy="3906837"/>
          </a:xfrm>
        </p:spPr>
      </p:sp>
      <p:sp>
        <p:nvSpPr>
          <p:cNvPr id="3" name="Notes Placeholder 2"/>
          <p:cNvSpPr>
            <a:spLocks noGrp="1"/>
          </p:cNvSpPr>
          <p:nvPr>
            <p:ph type="body" idx="1"/>
          </p:nvPr>
        </p:nvSpPr>
        <p:spPr>
          <a:xfrm>
            <a:off x="539452" y="4182542"/>
            <a:ext cx="5933981" cy="4695242"/>
          </a:xfrm>
        </p:spPr>
        <p:txBody>
          <a:bodyPr/>
          <a:lstStyle/>
          <a:p>
            <a:pPr marL="0" indent="0" algn="just">
              <a:lnSpc>
                <a:spcPct val="100000"/>
              </a:lnSpc>
              <a:spcBef>
                <a:spcPts val="300"/>
              </a:spcBef>
              <a:spcAft>
                <a:spcPts val="300"/>
              </a:spcAft>
              <a:buNone/>
              <a:tabLst>
                <a:tab pos="285750" algn="l"/>
              </a:tabLst>
            </a:pPr>
            <a:endParaRPr lang="vi-VN" sz="1200" b="1"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43040" y="8448866"/>
            <a:ext cx="3011699" cy="463407"/>
          </a:xfrm>
        </p:spPr>
        <p:txBody>
          <a:bodyPr/>
          <a:lstStyle/>
          <a:p>
            <a:fld id="{05A0BFFB-5D70-43A1-A9AA-0678080C2F2A}" type="slidenum">
              <a:rPr lang="en-US" smtClean="0"/>
              <a:t>19</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7313" y="257175"/>
            <a:ext cx="6669087" cy="3751263"/>
          </a:xfrm>
        </p:spPr>
      </p:sp>
      <p:sp>
        <p:nvSpPr>
          <p:cNvPr id="3" name="Notes Placeholder 2"/>
          <p:cNvSpPr>
            <a:spLocks noGrp="1"/>
          </p:cNvSpPr>
          <p:nvPr>
            <p:ph type="body" idx="1"/>
          </p:nvPr>
        </p:nvSpPr>
        <p:spPr>
          <a:xfrm>
            <a:off x="393162" y="4122082"/>
            <a:ext cx="6061986" cy="4746709"/>
          </a:xfrm>
        </p:spPr>
        <p:txBody>
          <a:bodyPr/>
          <a:lstStyle/>
          <a:p>
            <a:pPr>
              <a:spcBef>
                <a:spcPts val="300"/>
              </a:spcBef>
              <a:spcAft>
                <a:spcPts val="300"/>
              </a:spcAft>
            </a:pPr>
            <a:endParaRPr lang="en-US">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24050" y="8524190"/>
            <a:ext cx="3011699" cy="463407"/>
          </a:xfrm>
        </p:spPr>
        <p:txBody>
          <a:bodyPr/>
          <a:lstStyle/>
          <a:p>
            <a:fld id="{05A0BFFB-5D70-43A1-A9AA-0678080C2F2A}" type="slidenum">
              <a:rPr lang="en-US" smtClean="0"/>
              <a:t>2</a:t>
            </a:fld>
            <a:endParaRPr lang="en-US"/>
          </a:p>
        </p:txBody>
      </p:sp>
    </p:spTree>
    <p:extLst>
      <p:ext uri="{BB962C8B-B14F-4D97-AF65-F5344CB8AC3E}">
        <p14:creationId xmlns:p14="http://schemas.microsoft.com/office/powerpoint/2010/main" val="3405867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863" y="69850"/>
            <a:ext cx="6973888" cy="3924300"/>
          </a:xfrm>
        </p:spPr>
      </p:sp>
      <p:sp>
        <p:nvSpPr>
          <p:cNvPr id="3" name="Notes Placeholder 2"/>
          <p:cNvSpPr>
            <a:spLocks noGrp="1"/>
          </p:cNvSpPr>
          <p:nvPr>
            <p:ph type="body" idx="1"/>
          </p:nvPr>
        </p:nvSpPr>
        <p:spPr>
          <a:xfrm>
            <a:off x="695010" y="4083601"/>
            <a:ext cx="5750995" cy="4623284"/>
          </a:xfrm>
        </p:spPr>
        <p:txBody>
          <a:bodyPr/>
          <a:lstStyle/>
          <a:p>
            <a:endParaRPr lang="en-US" sz="1200"/>
          </a:p>
        </p:txBody>
      </p:sp>
      <p:sp>
        <p:nvSpPr>
          <p:cNvPr id="4" name="Slide Number Placeholder 3"/>
          <p:cNvSpPr>
            <a:spLocks noGrp="1"/>
          </p:cNvSpPr>
          <p:nvPr>
            <p:ph type="sldNum" sz="quarter" idx="10"/>
          </p:nvPr>
        </p:nvSpPr>
        <p:spPr>
          <a:xfrm>
            <a:off x="3433897" y="8457860"/>
            <a:ext cx="3011699" cy="463407"/>
          </a:xfrm>
        </p:spPr>
        <p:txBody>
          <a:bodyPr/>
          <a:lstStyle/>
          <a:p>
            <a:fld id="{05A0BFFB-5D70-43A1-A9AA-0678080C2F2A}" type="slidenum">
              <a:rPr lang="en-US" smtClean="0"/>
              <a:t>20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213" y="107950"/>
            <a:ext cx="7031038" cy="3956050"/>
          </a:xfrm>
        </p:spPr>
      </p:sp>
      <p:sp>
        <p:nvSpPr>
          <p:cNvPr id="3" name="Notes Placeholder 2"/>
          <p:cNvSpPr>
            <a:spLocks noGrp="1"/>
          </p:cNvSpPr>
          <p:nvPr>
            <p:ph type="body" idx="1"/>
          </p:nvPr>
        </p:nvSpPr>
        <p:spPr>
          <a:xfrm>
            <a:off x="521167" y="4205238"/>
            <a:ext cx="5970553" cy="4321755"/>
          </a:xfrm>
        </p:spPr>
        <p:txBody>
          <a:bodyPr/>
          <a:lstStyle/>
          <a:p>
            <a:endParaRPr lang="en-US">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60750" y="8286960"/>
            <a:ext cx="3011699" cy="463407"/>
          </a:xfrm>
        </p:spPr>
        <p:txBody>
          <a:bodyPr/>
          <a:lstStyle/>
          <a:p>
            <a:fld id="{05A0BFFB-5D70-43A1-A9AA-0678080C2F2A}" type="slidenum">
              <a:rPr lang="en-US" smtClean="0"/>
              <a:t>21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800" y="276225"/>
            <a:ext cx="7040563" cy="3960813"/>
          </a:xfrm>
        </p:spPr>
      </p:sp>
      <p:sp>
        <p:nvSpPr>
          <p:cNvPr id="3" name="Notes Placeholder 2"/>
          <p:cNvSpPr>
            <a:spLocks noGrp="1"/>
          </p:cNvSpPr>
          <p:nvPr>
            <p:ph type="body" idx="1"/>
          </p:nvPr>
        </p:nvSpPr>
        <p:spPr>
          <a:xfrm>
            <a:off x="595162" y="4308471"/>
            <a:ext cx="5806308" cy="4589049"/>
          </a:xfrm>
        </p:spPr>
        <p:txBody>
          <a:bodyPr/>
          <a:lstStyle/>
          <a:p>
            <a:endParaRPr lang="en-US" sz="1200"/>
          </a:p>
        </p:txBody>
      </p:sp>
      <p:sp>
        <p:nvSpPr>
          <p:cNvPr id="4" name="Slide Number Placeholder 3"/>
          <p:cNvSpPr>
            <a:spLocks noGrp="1"/>
          </p:cNvSpPr>
          <p:nvPr>
            <p:ph type="sldNum" sz="quarter" idx="10"/>
          </p:nvPr>
        </p:nvSpPr>
        <p:spPr>
          <a:xfrm>
            <a:off x="3261933" y="8625922"/>
            <a:ext cx="3011699" cy="463407"/>
          </a:xfrm>
        </p:spPr>
        <p:txBody>
          <a:bodyPr/>
          <a:lstStyle/>
          <a:p>
            <a:fld id="{05A0BFFB-5D70-43A1-A9AA-0678080C2F2A}" type="slidenum">
              <a:rPr lang="en-US" smtClean="0"/>
              <a:t>22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8738" y="0"/>
            <a:ext cx="6951663" cy="3911600"/>
          </a:xfrm>
        </p:spPr>
      </p:sp>
      <p:sp>
        <p:nvSpPr>
          <p:cNvPr id="3" name="Notes Placeholder 2"/>
          <p:cNvSpPr>
            <a:spLocks noGrp="1"/>
          </p:cNvSpPr>
          <p:nvPr>
            <p:ph type="body" idx="1"/>
          </p:nvPr>
        </p:nvSpPr>
        <p:spPr>
          <a:xfrm>
            <a:off x="286951" y="3932016"/>
            <a:ext cx="6368430" cy="4834833"/>
          </a:xfrm>
        </p:spPr>
        <p:txBody>
          <a:bodyPr/>
          <a:lstStyle/>
          <a:p>
            <a:pPr>
              <a:spcBef>
                <a:spcPts val="100"/>
              </a:spcBef>
              <a:spcAft>
                <a:spcPts val="100"/>
              </a:spcAft>
            </a:pPr>
            <a:endParaRPr lang="en-US" sz="1100"/>
          </a:p>
        </p:txBody>
      </p:sp>
      <p:sp>
        <p:nvSpPr>
          <p:cNvPr id="4" name="Slide Number Placeholder 3"/>
          <p:cNvSpPr>
            <a:spLocks noGrp="1"/>
          </p:cNvSpPr>
          <p:nvPr>
            <p:ph type="sldNum" sz="quarter" idx="10"/>
          </p:nvPr>
        </p:nvSpPr>
        <p:spPr>
          <a:xfrm>
            <a:off x="3580189" y="8493840"/>
            <a:ext cx="3011699" cy="463407"/>
          </a:xfrm>
        </p:spPr>
        <p:txBody>
          <a:bodyPr/>
          <a:lstStyle/>
          <a:p>
            <a:fld id="{05A0BFFB-5D70-43A1-A9AA-0678080C2F2A}" type="slidenum">
              <a:rPr lang="en-US" smtClean="0"/>
              <a:t>23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463" y="379413"/>
            <a:ext cx="6918326" cy="3892550"/>
          </a:xfrm>
        </p:spPr>
      </p:sp>
      <p:sp>
        <p:nvSpPr>
          <p:cNvPr id="3" name="Notes Placeholder 2"/>
          <p:cNvSpPr>
            <a:spLocks noGrp="1"/>
          </p:cNvSpPr>
          <p:nvPr>
            <p:ph type="body" idx="1"/>
          </p:nvPr>
        </p:nvSpPr>
        <p:spPr>
          <a:xfrm>
            <a:off x="340974" y="4621008"/>
            <a:ext cx="6260466" cy="3878999"/>
          </a:xfrm>
        </p:spPr>
        <p:txBody>
          <a:bodyPr/>
          <a:lstStyle/>
          <a:p>
            <a:pPr marL="285750" indent="-285750">
              <a:spcBef>
                <a:spcPts val="600"/>
              </a:spcBef>
              <a:spcAft>
                <a:spcPts val="600"/>
              </a:spcAft>
              <a:buFont typeface="Wingdings" pitchFamily="2" charset="2"/>
              <a:buChar char="§"/>
            </a:pPr>
            <a:endParaRPr lang="en-US" sz="1100">
              <a:solidFill>
                <a:srgbClr val="0000FF"/>
              </a:solidFill>
              <a:latin typeface="Times New Roman" pitchFamily="18" charset="0"/>
              <a:cs typeface="Times New Roman" pitchFamily="18" charset="0"/>
            </a:endParaRPr>
          </a:p>
          <a:p>
            <a:pPr algn="ctr">
              <a:spcBef>
                <a:spcPts val="100"/>
              </a:spcBef>
              <a:spcAft>
                <a:spcPts val="100"/>
              </a:spcAft>
            </a:pPr>
            <a:endParaRPr lang="en-US" sz="1100" i="1"/>
          </a:p>
        </p:txBody>
      </p:sp>
      <p:sp>
        <p:nvSpPr>
          <p:cNvPr id="4" name="Slide Number Placeholder 3"/>
          <p:cNvSpPr>
            <a:spLocks noGrp="1"/>
          </p:cNvSpPr>
          <p:nvPr>
            <p:ph type="sldNum" sz="quarter" idx="10"/>
          </p:nvPr>
        </p:nvSpPr>
        <p:spPr>
          <a:xfrm>
            <a:off x="3144106" y="8077458"/>
            <a:ext cx="3011699" cy="463407"/>
          </a:xfrm>
        </p:spPr>
        <p:txBody>
          <a:bodyPr/>
          <a:lstStyle/>
          <a:p>
            <a:fld id="{05A0BFFB-5D70-43A1-A9AA-0678080C2F2A}" type="slidenum">
              <a:rPr lang="en-US" smtClean="0"/>
              <a:t>24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 y="287338"/>
            <a:ext cx="7064375" cy="3975100"/>
          </a:xfrm>
        </p:spPr>
      </p:sp>
      <p:sp>
        <p:nvSpPr>
          <p:cNvPr id="3" name="Notes Placeholder 2"/>
          <p:cNvSpPr>
            <a:spLocks noGrp="1"/>
          </p:cNvSpPr>
          <p:nvPr>
            <p:ph type="body" idx="1"/>
          </p:nvPr>
        </p:nvSpPr>
        <p:spPr>
          <a:xfrm>
            <a:off x="340974" y="4288392"/>
            <a:ext cx="6260466" cy="4211617"/>
          </a:xfrm>
        </p:spPr>
        <p:txBody>
          <a:bodyPr/>
          <a:lstStyle/>
          <a:p>
            <a:pPr algn="ctr">
              <a:spcBef>
                <a:spcPts val="100"/>
              </a:spcBef>
              <a:spcAft>
                <a:spcPts val="100"/>
              </a:spcAft>
            </a:pPr>
            <a:endParaRPr lang="en-US" sz="1100"/>
          </a:p>
        </p:txBody>
      </p:sp>
      <p:sp>
        <p:nvSpPr>
          <p:cNvPr id="4" name="Slide Number Placeholder 3"/>
          <p:cNvSpPr>
            <a:spLocks noGrp="1"/>
          </p:cNvSpPr>
          <p:nvPr>
            <p:ph type="sldNum" sz="quarter" idx="10"/>
          </p:nvPr>
        </p:nvSpPr>
        <p:spPr>
          <a:xfrm>
            <a:off x="3400625" y="8317194"/>
            <a:ext cx="3011699" cy="463407"/>
          </a:xfrm>
        </p:spPr>
        <p:txBody>
          <a:bodyPr/>
          <a:lstStyle/>
          <a:p>
            <a:fld id="{05A0BFFB-5D70-43A1-A9AA-0678080C2F2A}" type="slidenum">
              <a:rPr lang="en-US" smtClean="0"/>
              <a:t>25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 y="544513"/>
            <a:ext cx="6972300" cy="3922712"/>
          </a:xfrm>
        </p:spPr>
      </p:sp>
      <p:sp>
        <p:nvSpPr>
          <p:cNvPr id="3" name="Notes Placeholder 2"/>
          <p:cNvSpPr>
            <a:spLocks noGrp="1"/>
          </p:cNvSpPr>
          <p:nvPr>
            <p:ph type="body" idx="1"/>
          </p:nvPr>
        </p:nvSpPr>
        <p:spPr>
          <a:xfrm>
            <a:off x="695009" y="4585371"/>
            <a:ext cx="5560060" cy="3496197"/>
          </a:xfrm>
        </p:spPr>
        <p:txBody>
          <a:bodyPr/>
          <a:lstStyle/>
          <a:p>
            <a:pPr>
              <a:spcBef>
                <a:spcPts val="600"/>
              </a:spcBef>
              <a:spcAft>
                <a:spcPts val="600"/>
              </a:spcAft>
            </a:pPr>
            <a:endParaRPr lang="en-US" sz="160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23738" y="8331061"/>
            <a:ext cx="3011699" cy="463407"/>
          </a:xfrm>
        </p:spPr>
        <p:txBody>
          <a:bodyPr/>
          <a:lstStyle/>
          <a:p>
            <a:fld id="{05A0BFFB-5D70-43A1-A9AA-0678080C2F2A}" type="slidenum">
              <a:rPr lang="en-US" smtClean="0"/>
              <a:t>26</a:t>
            </a:fld>
            <a:endParaRPr lang="en-US"/>
          </a:p>
        </p:txBody>
      </p:sp>
    </p:spTree>
    <p:extLst>
      <p:ext uri="{BB962C8B-B14F-4D97-AF65-F5344CB8AC3E}">
        <p14:creationId xmlns:p14="http://schemas.microsoft.com/office/powerpoint/2010/main" val="8499535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150" y="782638"/>
            <a:ext cx="7061200" cy="3973512"/>
          </a:xfrm>
        </p:spPr>
      </p:sp>
      <p:sp>
        <p:nvSpPr>
          <p:cNvPr id="3" name="Notes Placeholder 2"/>
          <p:cNvSpPr>
            <a:spLocks noGrp="1"/>
          </p:cNvSpPr>
          <p:nvPr>
            <p:ph type="body" idx="1"/>
          </p:nvPr>
        </p:nvSpPr>
        <p:spPr>
          <a:xfrm>
            <a:off x="695009" y="5001143"/>
            <a:ext cx="5560060" cy="3080425"/>
          </a:xfrm>
        </p:spPr>
        <p:txBody>
          <a:bodyPr/>
          <a:lstStyle/>
          <a:p>
            <a:pPr>
              <a:spcBef>
                <a:spcPts val="600"/>
              </a:spcBef>
              <a:spcAft>
                <a:spcPts val="600"/>
              </a:spcAft>
            </a:pPr>
            <a:r>
              <a:rPr lang="en-US" b="1" i="1" err="1">
                <a:solidFill>
                  <a:srgbClr val="0000FF"/>
                </a:solidFill>
                <a:latin typeface="Times New Roman" pitchFamily="18" charset="0"/>
                <a:cs typeface="Times New Roman" pitchFamily="18" charset="0"/>
              </a:rPr>
              <a:t>Quy</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mô</a:t>
            </a:r>
            <a:r>
              <a:rPr lang="en-US" b="1" i="1">
                <a:solidFill>
                  <a:srgbClr val="0000FF"/>
                </a:solidFill>
                <a:latin typeface="Times New Roman" pitchFamily="18" charset="0"/>
                <a:cs typeface="Times New Roman" pitchFamily="18" charset="0"/>
              </a:rPr>
              <a:t> GDP </a:t>
            </a:r>
            <a:r>
              <a:rPr lang="en-US" b="1" i="1" err="1">
                <a:solidFill>
                  <a:srgbClr val="0000FF"/>
                </a:solidFill>
                <a:latin typeface="Times New Roman" pitchFamily="18" charset="0"/>
                <a:cs typeface="Times New Roman" pitchFamily="18" charset="0"/>
              </a:rPr>
              <a:t>bình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quân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của</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Việt</a:t>
            </a:r>
            <a:r>
              <a:rPr lang="en-US" b="1" i="1">
                <a:solidFill>
                  <a:srgbClr val="0000FF"/>
                </a:solidFill>
                <a:latin typeface="Times New Roman" pitchFamily="18" charset="0"/>
                <a:cs typeface="Times New Roman" pitchFamily="18" charset="0"/>
              </a:rPr>
              <a:t> Nam </a:t>
            </a:r>
            <a:r>
              <a:rPr lang="en-US" b="1" i="1" err="1">
                <a:solidFill>
                  <a:srgbClr val="0000FF"/>
                </a:solidFill>
                <a:latin typeface="Times New Roman" pitchFamily="18" charset="0"/>
                <a:cs typeface="Times New Roman" pitchFamily="18" charset="0"/>
              </a:rPr>
              <a:t>cũng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tăng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lên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rất</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nhanh</a:t>
            </a:r>
            <a:endParaRPr lang="en-US" b="1" i="1">
              <a:solidFill>
                <a:srgbClr val="0000FF"/>
              </a:solidFill>
              <a:latin typeface="Times New Roman" pitchFamily="18" charset="0"/>
              <a:cs typeface="Times New Roman" pitchFamily="18" charset="0"/>
            </a:endParaRPr>
          </a:p>
          <a:p>
            <a:pPr marL="285750" indent="-285750">
              <a:spcBef>
                <a:spcPts val="600"/>
              </a:spcBef>
              <a:spcAft>
                <a:spcPts val="600"/>
              </a:spcAft>
              <a:buFont typeface="Wingdings" pitchFamily="2" charset="2"/>
              <a:buChar char="§"/>
            </a:pPr>
            <a:r>
              <a:rPr lang="en-US" err="1">
                <a:solidFill>
                  <a:srgbClr val="0000FF"/>
                </a:solidFill>
                <a:latin typeface="Times New Roman" pitchFamily="18" charset="0"/>
                <a:cs typeface="Times New Roman" pitchFamily="18" charset="0"/>
              </a:rPr>
              <a:t>Tăng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từ</a:t>
            </a:r>
            <a:r>
              <a:rPr lang="en-US">
                <a:solidFill>
                  <a:srgbClr val="0000FF"/>
                </a:solidFill>
                <a:latin typeface="Times New Roman" pitchFamily="18" charset="0"/>
                <a:cs typeface="Times New Roman" pitchFamily="18" charset="0"/>
              </a:rPr>
              <a:t> 171,4 </a:t>
            </a:r>
            <a:r>
              <a:rPr lang="en-US" err="1">
                <a:solidFill>
                  <a:srgbClr val="0000FF"/>
                </a:solidFill>
                <a:latin typeface="Times New Roman" pitchFamily="18" charset="0"/>
                <a:cs typeface="Times New Roman" pitchFamily="18" charset="0"/>
              </a:rPr>
              <a:t>tỷ</a:t>
            </a:r>
            <a:r>
              <a:rPr lang="en-US">
                <a:solidFill>
                  <a:srgbClr val="0000FF"/>
                </a:solidFill>
                <a:latin typeface="Times New Roman" pitchFamily="18" charset="0"/>
                <a:cs typeface="Times New Roman" pitchFamily="18" charset="0"/>
              </a:rPr>
              <a:t> USD </a:t>
            </a:r>
            <a:r>
              <a:rPr lang="en-US" err="1">
                <a:solidFill>
                  <a:srgbClr val="0000FF"/>
                </a:solidFill>
                <a:latin typeface="Times New Roman" pitchFamily="18" charset="0"/>
                <a:cs typeface="Times New Roman" pitchFamily="18" charset="0"/>
              </a:rPr>
              <a:t>năm</a:t>
            </a:r>
            <a:r>
              <a:rPr lang="en-US">
                <a:solidFill>
                  <a:srgbClr val="0000FF"/>
                </a:solidFill>
                <a:latin typeface="Times New Roman" pitchFamily="18" charset="0"/>
                <a:cs typeface="Times New Roman" pitchFamily="18" charset="0"/>
              </a:rPr>
              <a:t> 2011 </a:t>
            </a:r>
            <a:r>
              <a:rPr lang="en-US" err="1">
                <a:solidFill>
                  <a:srgbClr val="0000FF"/>
                </a:solidFill>
                <a:latin typeface="Times New Roman" pitchFamily="18" charset="0"/>
                <a:cs typeface="Times New Roman" pitchFamily="18" charset="0"/>
              </a:rPr>
              <a:t>lên</a:t>
            </a:r>
            <a:r>
              <a:rPr lang="en-US">
                <a:solidFill>
                  <a:srgbClr val="0000FF"/>
                </a:solidFill>
                <a:latin typeface="Times New Roman" pitchFamily="18" charset="0"/>
                <a:cs typeface="Times New Roman" pitchFamily="18" charset="0"/>
              </a:rPr>
              <a:t> 2.36,7 </a:t>
            </a:r>
            <a:r>
              <a:rPr lang="en-US" err="1">
                <a:solidFill>
                  <a:srgbClr val="0000FF"/>
                </a:solidFill>
                <a:latin typeface="Times New Roman" pitchFamily="18" charset="0"/>
                <a:cs typeface="Times New Roman" pitchFamily="18" charset="0"/>
              </a:rPr>
              <a:t>tỷ</a:t>
            </a:r>
            <a:r>
              <a:rPr lang="en-US">
                <a:solidFill>
                  <a:srgbClr val="0000FF"/>
                </a:solidFill>
                <a:latin typeface="Times New Roman" pitchFamily="18" charset="0"/>
                <a:cs typeface="Times New Roman" pitchFamily="18" charset="0"/>
              </a:rPr>
              <a:t> USD </a:t>
            </a:r>
            <a:r>
              <a:rPr lang="en-US" err="1">
                <a:solidFill>
                  <a:srgbClr val="0000FF"/>
                </a:solidFill>
                <a:latin typeface="Times New Roman" pitchFamily="18" charset="0"/>
                <a:cs typeface="Times New Roman" pitchFamily="18" charset="0"/>
              </a:rPr>
              <a:t>năm</a:t>
            </a:r>
            <a:r>
              <a:rPr lang="en-US">
                <a:solidFill>
                  <a:srgbClr val="0000FF"/>
                </a:solidFill>
                <a:latin typeface="Times New Roman" pitchFamily="18" charset="0"/>
                <a:cs typeface="Times New Roman" pitchFamily="18" charset="0"/>
              </a:rPr>
              <a:t> 2015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340 </a:t>
            </a:r>
            <a:r>
              <a:rPr lang="en-US" err="1">
                <a:solidFill>
                  <a:srgbClr val="0000FF"/>
                </a:solidFill>
                <a:latin typeface="Times New Roman" pitchFamily="18" charset="0"/>
                <a:cs typeface="Times New Roman" pitchFamily="18" charset="0"/>
              </a:rPr>
              <a:t>tỷ</a:t>
            </a:r>
            <a:r>
              <a:rPr lang="en-US">
                <a:solidFill>
                  <a:srgbClr val="0000FF"/>
                </a:solidFill>
                <a:latin typeface="Times New Roman" pitchFamily="18" charset="0"/>
                <a:cs typeface="Times New Roman" pitchFamily="18" charset="0"/>
              </a:rPr>
              <a:t> USD </a:t>
            </a:r>
            <a:r>
              <a:rPr lang="en-US" err="1">
                <a:solidFill>
                  <a:srgbClr val="0000FF"/>
                </a:solidFill>
                <a:latin typeface="Times New Roman" pitchFamily="18" charset="0"/>
                <a:cs typeface="Times New Roman" pitchFamily="18" charset="0"/>
              </a:rPr>
              <a:t>năm</a:t>
            </a:r>
            <a:r>
              <a:rPr lang="en-US">
                <a:solidFill>
                  <a:srgbClr val="0000FF"/>
                </a:solidFill>
                <a:latin typeface="Times New Roman" pitchFamily="18" charset="0"/>
                <a:cs typeface="Times New Roman" pitchFamily="18" charset="0"/>
              </a:rPr>
              <a:t> 2020</a:t>
            </a:r>
          </a:p>
          <a:p>
            <a:pPr marL="285750" indent="-285750">
              <a:spcBef>
                <a:spcPts val="600"/>
              </a:spcBef>
              <a:spcAft>
                <a:spcPts val="600"/>
              </a:spcAft>
              <a:buFont typeface="Wingdings" pitchFamily="2" charset="2"/>
              <a:buChar char="§"/>
            </a:pPr>
            <a:r>
              <a:rPr lang="en-US" err="1">
                <a:solidFill>
                  <a:srgbClr val="0000FF"/>
                </a:solidFill>
                <a:latin typeface="Times New Roman" pitchFamily="18" charset="0"/>
                <a:cs typeface="Times New Roman" pitchFamily="18" charset="0"/>
              </a:rPr>
              <a:t>Xếp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hạng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trong</a:t>
            </a:r>
            <a:r>
              <a:rPr lang="en-US">
                <a:solidFill>
                  <a:srgbClr val="0000FF"/>
                </a:solidFill>
                <a:latin typeface="Times New Roman" pitchFamily="18" charset="0"/>
                <a:cs typeface="Times New Roman" pitchFamily="18" charset="0"/>
              </a:rPr>
              <a:t> ASEAN </a:t>
            </a:r>
            <a:r>
              <a:rPr lang="en-US" err="1">
                <a:solidFill>
                  <a:srgbClr val="0000FF"/>
                </a:solidFill>
                <a:latin typeface="Times New Roman" pitchFamily="18" charset="0"/>
                <a:cs typeface="Times New Roman" pitchFamily="18" charset="0"/>
              </a:rPr>
              <a:t>tăng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từ</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thứ</a:t>
            </a:r>
            <a:r>
              <a:rPr lang="en-US">
                <a:solidFill>
                  <a:srgbClr val="0000FF"/>
                </a:solidFill>
                <a:latin typeface="Times New Roman" pitchFamily="18" charset="0"/>
                <a:cs typeface="Times New Roman" pitchFamily="18" charset="0"/>
              </a:rPr>
              <a:t> 6 </a:t>
            </a:r>
            <a:r>
              <a:rPr lang="en-US" err="1">
                <a:solidFill>
                  <a:srgbClr val="0000FF"/>
                </a:solidFill>
                <a:latin typeface="Times New Roman" pitchFamily="18" charset="0"/>
                <a:cs typeface="Times New Roman" pitchFamily="18" charset="0"/>
              </a:rPr>
              <a:t>lên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thứ</a:t>
            </a:r>
            <a:r>
              <a:rPr lang="en-US">
                <a:solidFill>
                  <a:srgbClr val="0000FF"/>
                </a:solidFill>
                <a:latin typeface="Times New Roman" pitchFamily="18" charset="0"/>
                <a:cs typeface="Times New Roman" pitchFamily="18" charset="0"/>
              </a:rPr>
              <a:t> 4 (</a:t>
            </a:r>
            <a:r>
              <a:rPr lang="en-US" err="1">
                <a:solidFill>
                  <a:srgbClr val="0000FF"/>
                </a:solidFill>
                <a:latin typeface="Times New Roman" pitchFamily="18" charset="0"/>
                <a:cs typeface="Times New Roman" pitchFamily="18" charset="0"/>
              </a:rPr>
              <a:t>đã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vượt</a:t>
            </a:r>
            <a:r>
              <a:rPr lang="en-US">
                <a:solidFill>
                  <a:srgbClr val="0000FF"/>
                </a:solidFill>
                <a:latin typeface="Times New Roman" pitchFamily="18" charset="0"/>
                <a:cs typeface="Times New Roman" pitchFamily="18" charset="0"/>
              </a:rPr>
              <a:t> qua Singapore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Malaysia)</a:t>
            </a:r>
          </a:p>
          <a:p>
            <a:endParaRPr lang="en-US">
              <a:solidFill>
                <a:srgbClr val="0000FF"/>
              </a:solidFill>
            </a:endParaRPr>
          </a:p>
        </p:txBody>
      </p:sp>
      <p:sp>
        <p:nvSpPr>
          <p:cNvPr id="4" name="Slide Number Placeholder 3"/>
          <p:cNvSpPr>
            <a:spLocks noGrp="1"/>
          </p:cNvSpPr>
          <p:nvPr>
            <p:ph type="sldNum" sz="quarter" idx="10"/>
          </p:nvPr>
        </p:nvSpPr>
        <p:spPr>
          <a:xfrm>
            <a:off x="3585032" y="8544031"/>
            <a:ext cx="3011699" cy="463407"/>
          </a:xfrm>
        </p:spPr>
        <p:txBody>
          <a:bodyPr/>
          <a:lstStyle/>
          <a:p>
            <a:fld id="{05A0BFFB-5D70-43A1-A9AA-0678080C2F2A}" type="slidenum">
              <a:rPr lang="en-US" smtClean="0"/>
              <a:t>27</a:t>
            </a:fld>
            <a:endParaRPr lang="en-US"/>
          </a:p>
        </p:txBody>
      </p:sp>
    </p:spTree>
    <p:extLst>
      <p:ext uri="{BB962C8B-B14F-4D97-AF65-F5344CB8AC3E}">
        <p14:creationId xmlns:p14="http://schemas.microsoft.com/office/powerpoint/2010/main" val="7278979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775" y="727075"/>
            <a:ext cx="6996113" cy="3935413"/>
          </a:xfrm>
        </p:spPr>
      </p:sp>
      <p:sp>
        <p:nvSpPr>
          <p:cNvPr id="3" name="Notes Placeholder 2"/>
          <p:cNvSpPr>
            <a:spLocks noGrp="1"/>
          </p:cNvSpPr>
          <p:nvPr>
            <p:ph type="body" idx="1"/>
          </p:nvPr>
        </p:nvSpPr>
        <p:spPr>
          <a:xfrm>
            <a:off x="695009" y="4763559"/>
            <a:ext cx="5560060" cy="3318009"/>
          </a:xfrm>
        </p:spPr>
        <p:txBody>
          <a:bodyPr/>
          <a:lstStyle/>
          <a:p>
            <a:endParaRPr lang="en-US"/>
          </a:p>
        </p:txBody>
      </p:sp>
      <p:sp>
        <p:nvSpPr>
          <p:cNvPr id="4" name="Slide Number Placeholder 3"/>
          <p:cNvSpPr>
            <a:spLocks noGrp="1"/>
          </p:cNvSpPr>
          <p:nvPr>
            <p:ph type="sldNum" sz="quarter" idx="10"/>
          </p:nvPr>
        </p:nvSpPr>
        <p:spPr>
          <a:xfrm>
            <a:off x="3492467" y="8442410"/>
            <a:ext cx="3011699" cy="463407"/>
          </a:xfrm>
        </p:spPr>
        <p:txBody>
          <a:bodyPr/>
          <a:lstStyle/>
          <a:p>
            <a:fld id="{05A0BFFB-5D70-43A1-A9AA-0678080C2F2A}" type="slidenum">
              <a:rPr lang="en-US" smtClean="0"/>
              <a:t>28</a:t>
            </a:fld>
            <a:endParaRPr lang="en-US"/>
          </a:p>
        </p:txBody>
      </p:sp>
    </p:spTree>
    <p:extLst>
      <p:ext uri="{BB962C8B-B14F-4D97-AF65-F5344CB8AC3E}">
        <p14:creationId xmlns:p14="http://schemas.microsoft.com/office/powerpoint/2010/main" val="38835064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175" y="447675"/>
            <a:ext cx="7102475" cy="3995738"/>
          </a:xfrm>
        </p:spPr>
      </p:sp>
      <p:sp>
        <p:nvSpPr>
          <p:cNvPr id="3" name="Notes Placeholder 2"/>
          <p:cNvSpPr>
            <a:spLocks noGrp="1"/>
          </p:cNvSpPr>
          <p:nvPr>
            <p:ph type="body" idx="1"/>
          </p:nvPr>
        </p:nvSpPr>
        <p:spPr>
          <a:xfrm>
            <a:off x="695009" y="4834833"/>
            <a:ext cx="5560060" cy="3246734"/>
          </a:xfrm>
        </p:spPr>
        <p:txBody>
          <a:bodyPr/>
          <a:lstStyle/>
          <a:p>
            <a:pPr>
              <a:spcBef>
                <a:spcPts val="600"/>
              </a:spcBef>
              <a:spcAft>
                <a:spcPts val="600"/>
              </a:spcAft>
            </a:pPr>
            <a:endParaRPr lang="en-US" i="1">
              <a:solidFill>
                <a:srgbClr val="0000FF"/>
              </a:solidFill>
            </a:endParaRPr>
          </a:p>
        </p:txBody>
      </p:sp>
      <p:sp>
        <p:nvSpPr>
          <p:cNvPr id="4" name="Slide Number Placeholder 3"/>
          <p:cNvSpPr>
            <a:spLocks noGrp="1"/>
          </p:cNvSpPr>
          <p:nvPr>
            <p:ph type="sldNum" sz="quarter" idx="10"/>
          </p:nvPr>
        </p:nvSpPr>
        <p:spPr>
          <a:xfrm>
            <a:off x="3492468" y="8544030"/>
            <a:ext cx="3011699" cy="463407"/>
          </a:xfrm>
        </p:spPr>
        <p:txBody>
          <a:bodyPr/>
          <a:lstStyle/>
          <a:p>
            <a:fld id="{05A0BFFB-5D70-43A1-A9AA-0678080C2F2A}" type="slidenum">
              <a:rPr lang="en-US" smtClean="0"/>
              <a:t>29</a:t>
            </a:fld>
            <a:endParaRPr lang="en-US"/>
          </a:p>
        </p:txBody>
      </p:sp>
    </p:spTree>
    <p:extLst>
      <p:ext uri="{BB962C8B-B14F-4D97-AF65-F5344CB8AC3E}">
        <p14:creationId xmlns:p14="http://schemas.microsoft.com/office/powerpoint/2010/main" val="2074673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800" y="373063"/>
            <a:ext cx="6943725" cy="3906837"/>
          </a:xfrm>
        </p:spPr>
      </p:sp>
      <p:sp>
        <p:nvSpPr>
          <p:cNvPr id="3" name="Notes Placeholder 2"/>
          <p:cNvSpPr>
            <a:spLocks noGrp="1"/>
          </p:cNvSpPr>
          <p:nvPr>
            <p:ph type="body" idx="1"/>
          </p:nvPr>
        </p:nvSpPr>
        <p:spPr>
          <a:xfrm>
            <a:off x="592412" y="4444860"/>
            <a:ext cx="5771302" cy="4432925"/>
          </a:xfrm>
        </p:spPr>
        <p:txBody>
          <a:bodyPr/>
          <a:lstStyle/>
          <a:p>
            <a:pPr>
              <a:lnSpc>
                <a:spcPct val="100000"/>
              </a:lnSpc>
              <a:spcBef>
                <a:spcPts val="300"/>
              </a:spcBef>
              <a:spcAft>
                <a:spcPts val="300"/>
              </a:spcAft>
            </a:pPr>
            <a:endParaRPr lang="en-US">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60750" y="8547806"/>
            <a:ext cx="3011699" cy="463407"/>
          </a:xfrm>
        </p:spPr>
        <p:txBody>
          <a:bodyPr/>
          <a:lstStyle/>
          <a:p>
            <a:fld id="{05A0BFFB-5D70-43A1-A9AA-0678080C2F2A}" type="slidenum">
              <a:rPr lang="en-US" smtClean="0"/>
              <a:t>3</a:t>
            </a:fld>
            <a:endParaRPr lang="en-US"/>
          </a:p>
        </p:txBody>
      </p:sp>
    </p:spTree>
    <p:extLst>
      <p:ext uri="{BB962C8B-B14F-4D97-AF65-F5344CB8AC3E}">
        <p14:creationId xmlns:p14="http://schemas.microsoft.com/office/powerpoint/2010/main" val="19587197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7313" y="441325"/>
            <a:ext cx="7046913" cy="3965575"/>
          </a:xfrm>
        </p:spPr>
      </p:sp>
      <p:sp>
        <p:nvSpPr>
          <p:cNvPr id="3" name="Notes Placeholder 2"/>
          <p:cNvSpPr>
            <a:spLocks noGrp="1"/>
          </p:cNvSpPr>
          <p:nvPr>
            <p:ph type="body" idx="1"/>
          </p:nvPr>
        </p:nvSpPr>
        <p:spPr>
          <a:xfrm>
            <a:off x="703040" y="4644766"/>
            <a:ext cx="5560060" cy="3302505"/>
          </a:xfrm>
        </p:spPr>
        <p:txBody>
          <a:bodyPr/>
          <a:lstStyle/>
          <a:p>
            <a:endParaRPr lang="en-US">
              <a:solidFill>
                <a:srgbClr val="0000FF"/>
              </a:solidFill>
            </a:endParaRPr>
          </a:p>
        </p:txBody>
      </p:sp>
      <p:sp>
        <p:nvSpPr>
          <p:cNvPr id="4" name="Slide Number Placeholder 3"/>
          <p:cNvSpPr>
            <a:spLocks noGrp="1"/>
          </p:cNvSpPr>
          <p:nvPr>
            <p:ph type="sldNum" sz="quarter" idx="10"/>
          </p:nvPr>
        </p:nvSpPr>
        <p:spPr>
          <a:xfrm>
            <a:off x="3492467" y="8501689"/>
            <a:ext cx="3011699" cy="463407"/>
          </a:xfrm>
        </p:spPr>
        <p:txBody>
          <a:bodyPr/>
          <a:lstStyle/>
          <a:p>
            <a:fld id="{05A0BFFB-5D70-43A1-A9AA-0678080C2F2A}" type="slidenum">
              <a:rPr lang="en-US" smtClean="0"/>
              <a:t>30</a:t>
            </a:fld>
            <a:endParaRPr lang="en-US"/>
          </a:p>
        </p:txBody>
      </p:sp>
    </p:spTree>
    <p:extLst>
      <p:ext uri="{BB962C8B-B14F-4D97-AF65-F5344CB8AC3E}">
        <p14:creationId xmlns:p14="http://schemas.microsoft.com/office/powerpoint/2010/main" val="18423976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 y="387350"/>
            <a:ext cx="6578600" cy="3702050"/>
          </a:xfrm>
        </p:spPr>
      </p:sp>
      <p:sp>
        <p:nvSpPr>
          <p:cNvPr id="3" name="Notes Placeholder 2"/>
          <p:cNvSpPr>
            <a:spLocks noGrp="1"/>
          </p:cNvSpPr>
          <p:nvPr>
            <p:ph type="body" idx="1"/>
          </p:nvPr>
        </p:nvSpPr>
        <p:spPr/>
        <p:txBody>
          <a:bodyPr/>
          <a:lstStyle/>
          <a:p>
            <a:pPr>
              <a:spcBef>
                <a:spcPts val="600"/>
              </a:spcBef>
              <a:spcAft>
                <a:spcPts val="600"/>
              </a:spcAft>
            </a:pPr>
            <a:endParaRPr lang="en-US" sz="140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74664" y="8511984"/>
            <a:ext cx="3011699" cy="463407"/>
          </a:xfrm>
        </p:spPr>
        <p:txBody>
          <a:bodyPr/>
          <a:lstStyle/>
          <a:p>
            <a:fld id="{05A0BFFB-5D70-43A1-A9AA-0678080C2F2A}" type="slidenum">
              <a:rPr lang="en-US" smtClean="0"/>
              <a:t>31</a:t>
            </a:fld>
            <a:endParaRPr lang="en-US"/>
          </a:p>
        </p:txBody>
      </p:sp>
    </p:spTree>
    <p:extLst>
      <p:ext uri="{BB962C8B-B14F-4D97-AF65-F5344CB8AC3E}">
        <p14:creationId xmlns:p14="http://schemas.microsoft.com/office/powerpoint/2010/main" val="14619235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325" y="379413"/>
            <a:ext cx="6564313" cy="3692525"/>
          </a:xfrm>
        </p:spPr>
      </p:sp>
      <p:sp>
        <p:nvSpPr>
          <p:cNvPr id="3" name="Notes Placeholder 2"/>
          <p:cNvSpPr>
            <a:spLocks noGrp="1"/>
          </p:cNvSpPr>
          <p:nvPr>
            <p:ph type="body" idx="1"/>
          </p:nvPr>
        </p:nvSpPr>
        <p:spPr>
          <a:xfrm>
            <a:off x="340974" y="4454700"/>
            <a:ext cx="6260466" cy="4045309"/>
          </a:xfrm>
        </p:spPr>
        <p:txBody>
          <a:bodyPr/>
          <a:lstStyle/>
          <a:p>
            <a:pPr algn="ctr">
              <a:spcBef>
                <a:spcPts val="100"/>
              </a:spcBef>
              <a:spcAft>
                <a:spcPts val="100"/>
              </a:spcAft>
            </a:pPr>
            <a:endParaRPr lang="en-US" sz="1100"/>
          </a:p>
        </p:txBody>
      </p:sp>
      <p:sp>
        <p:nvSpPr>
          <p:cNvPr id="4" name="Slide Number Placeholder 3"/>
          <p:cNvSpPr>
            <a:spLocks noGrp="1"/>
          </p:cNvSpPr>
          <p:nvPr>
            <p:ph type="sldNum" sz="quarter" idx="10"/>
          </p:nvPr>
        </p:nvSpPr>
        <p:spPr>
          <a:xfrm>
            <a:off x="3580189" y="8493840"/>
            <a:ext cx="3011699" cy="463407"/>
          </a:xfrm>
        </p:spPr>
        <p:txBody>
          <a:bodyPr/>
          <a:lstStyle/>
          <a:p>
            <a:fld id="{05A0BFFB-5D70-43A1-A9AA-0678080C2F2A}" type="slidenum">
              <a:rPr lang="en-US" smtClean="0"/>
              <a:t>32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288" y="615950"/>
            <a:ext cx="6384925" cy="3592513"/>
          </a:xfrm>
        </p:spPr>
      </p:sp>
      <p:sp>
        <p:nvSpPr>
          <p:cNvPr id="3" name="Notes Placeholder 2"/>
          <p:cNvSpPr>
            <a:spLocks noGrp="1"/>
          </p:cNvSpPr>
          <p:nvPr>
            <p:ph type="body" idx="1"/>
          </p:nvPr>
        </p:nvSpPr>
        <p:spPr>
          <a:xfrm>
            <a:off x="695009" y="4640650"/>
            <a:ext cx="5590113" cy="3768410"/>
          </a:xfrm>
        </p:spPr>
        <p:txBody>
          <a:bodyPr/>
          <a:lstStyle/>
          <a:p>
            <a:pPr marL="457200" lvl="1" indent="0">
              <a:buFont typeface="Arial" pitchFamily="34" charset="0"/>
              <a:buNone/>
            </a:pPr>
            <a:endParaRPr lang="en-US">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10613" y="8371261"/>
            <a:ext cx="3011699" cy="463407"/>
          </a:xfrm>
        </p:spPr>
        <p:txBody>
          <a:bodyPr/>
          <a:lstStyle/>
          <a:p>
            <a:fld id="{05A0BFFB-5D70-43A1-A9AA-0678080C2F2A}" type="slidenum">
              <a:rPr lang="en-US" smtClean="0"/>
              <a:t>33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22263"/>
            <a:ext cx="6356350" cy="3576637"/>
          </a:xfrm>
        </p:spPr>
      </p:sp>
      <p:sp>
        <p:nvSpPr>
          <p:cNvPr id="3" name="Notes Placeholder 2"/>
          <p:cNvSpPr>
            <a:spLocks noGrp="1"/>
          </p:cNvSpPr>
          <p:nvPr>
            <p:ph type="body" idx="1"/>
          </p:nvPr>
        </p:nvSpPr>
        <p:spPr>
          <a:xfrm>
            <a:off x="546132" y="4445877"/>
            <a:ext cx="5859326" cy="4115612"/>
          </a:xfrm>
        </p:spPr>
        <p:txBody>
          <a:bodyPr/>
          <a:lstStyle/>
          <a:p>
            <a:endParaRPr lang="en-US"/>
          </a:p>
        </p:txBody>
      </p:sp>
      <p:sp>
        <p:nvSpPr>
          <p:cNvPr id="4" name="Slide Number Placeholder 3"/>
          <p:cNvSpPr>
            <a:spLocks noGrp="1"/>
          </p:cNvSpPr>
          <p:nvPr>
            <p:ph type="sldNum" sz="quarter" idx="10"/>
          </p:nvPr>
        </p:nvSpPr>
        <p:spPr>
          <a:xfrm>
            <a:off x="3427980" y="8451084"/>
            <a:ext cx="3011699" cy="463407"/>
          </a:xfrm>
        </p:spPr>
        <p:txBody>
          <a:bodyPr/>
          <a:lstStyle/>
          <a:p>
            <a:fld id="{05A0BFFB-5D70-43A1-A9AA-0678080C2F2A}" type="slidenum">
              <a:rPr lang="en-US" smtClean="0"/>
              <a:t>34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550" y="447675"/>
            <a:ext cx="6564313" cy="3692525"/>
          </a:xfrm>
        </p:spPr>
      </p:sp>
      <p:sp>
        <p:nvSpPr>
          <p:cNvPr id="3" name="Notes Placeholder 2"/>
          <p:cNvSpPr>
            <a:spLocks noGrp="1"/>
          </p:cNvSpPr>
          <p:nvPr>
            <p:ph type="body" idx="1"/>
          </p:nvPr>
        </p:nvSpPr>
        <p:spPr>
          <a:xfrm>
            <a:off x="610925" y="4428942"/>
            <a:ext cx="5877838" cy="4039396"/>
          </a:xfrm>
        </p:spPr>
        <p:txBody>
          <a:bodyPr/>
          <a:lstStyle/>
          <a:p>
            <a:endParaRPr lang="en-US">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89137" y="8318442"/>
            <a:ext cx="3011699" cy="463407"/>
          </a:xfrm>
        </p:spPr>
        <p:txBody>
          <a:bodyPr/>
          <a:lstStyle/>
          <a:p>
            <a:fld id="{05A0BFFB-5D70-43A1-A9AA-0678080C2F2A}" type="slidenum">
              <a:rPr lang="en-US" smtClean="0"/>
              <a:t>35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01625"/>
            <a:ext cx="6345237" cy="3570288"/>
          </a:xfrm>
        </p:spPr>
      </p:sp>
      <p:sp>
        <p:nvSpPr>
          <p:cNvPr id="3" name="Notes Placeholder 2"/>
          <p:cNvSpPr>
            <a:spLocks noGrp="1"/>
          </p:cNvSpPr>
          <p:nvPr>
            <p:ph type="body" idx="1"/>
          </p:nvPr>
        </p:nvSpPr>
        <p:spPr>
          <a:xfrm>
            <a:off x="695010" y="4359666"/>
            <a:ext cx="5651164" cy="4070058"/>
          </a:xfrm>
        </p:spPr>
        <p:txBody>
          <a:bodyPr/>
          <a:lstStyle/>
          <a:p>
            <a:endParaRPr lang="en-US"/>
          </a:p>
        </p:txBody>
      </p:sp>
      <p:sp>
        <p:nvSpPr>
          <p:cNvPr id="4" name="Slide Number Placeholder 3"/>
          <p:cNvSpPr>
            <a:spLocks noGrp="1"/>
          </p:cNvSpPr>
          <p:nvPr>
            <p:ph type="sldNum" sz="quarter" idx="10"/>
          </p:nvPr>
        </p:nvSpPr>
        <p:spPr>
          <a:xfrm>
            <a:off x="3281756" y="8286750"/>
            <a:ext cx="3011699" cy="463407"/>
          </a:xfrm>
        </p:spPr>
        <p:txBody>
          <a:bodyPr/>
          <a:lstStyle/>
          <a:p>
            <a:fld id="{05A0BFFB-5D70-43A1-A9AA-0678080C2F2A}" type="slidenum">
              <a:rPr lang="en-US" smtClean="0"/>
              <a:t>36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2413" y="522288"/>
            <a:ext cx="6440487" cy="3624262"/>
          </a:xfrm>
        </p:spPr>
      </p:sp>
      <p:sp>
        <p:nvSpPr>
          <p:cNvPr id="3" name="Notes Placeholder 2"/>
          <p:cNvSpPr>
            <a:spLocks noGrp="1"/>
          </p:cNvSpPr>
          <p:nvPr>
            <p:ph type="body" idx="1"/>
          </p:nvPr>
        </p:nvSpPr>
        <p:spPr>
          <a:xfrm>
            <a:off x="515427" y="4454700"/>
            <a:ext cx="5937984" cy="4205235"/>
          </a:xfrm>
        </p:spPr>
        <p:txBody>
          <a:bodyPr/>
          <a:lstStyle/>
          <a:p>
            <a:pPr>
              <a:spcBef>
                <a:spcPts val="300"/>
              </a:spcBef>
              <a:spcAft>
                <a:spcPts val="300"/>
              </a:spcAft>
            </a:pPr>
            <a:endParaRPr lang="en-US"/>
          </a:p>
        </p:txBody>
      </p:sp>
      <p:sp>
        <p:nvSpPr>
          <p:cNvPr id="4" name="Slide Number Placeholder 3"/>
          <p:cNvSpPr>
            <a:spLocks noGrp="1"/>
          </p:cNvSpPr>
          <p:nvPr>
            <p:ph type="sldNum" sz="quarter" idx="10"/>
          </p:nvPr>
        </p:nvSpPr>
        <p:spPr>
          <a:xfrm>
            <a:off x="3099209" y="8508585"/>
            <a:ext cx="3011699" cy="463407"/>
          </a:xfrm>
        </p:spPr>
        <p:txBody>
          <a:bodyPr/>
          <a:lstStyle/>
          <a:p>
            <a:fld id="{05A0BFFB-5D70-43A1-A9AA-0678080C2F2A}" type="slidenum">
              <a:rPr lang="en-US" smtClean="0"/>
              <a:t>37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355600"/>
            <a:ext cx="6359525" cy="3578225"/>
          </a:xfrm>
        </p:spPr>
      </p:sp>
      <p:sp>
        <p:nvSpPr>
          <p:cNvPr id="3" name="Notes Placeholder 2"/>
          <p:cNvSpPr>
            <a:spLocks noGrp="1"/>
          </p:cNvSpPr>
          <p:nvPr>
            <p:ph type="body" idx="1"/>
          </p:nvPr>
        </p:nvSpPr>
        <p:spPr>
          <a:xfrm>
            <a:off x="740727" y="4264633"/>
            <a:ext cx="5577273" cy="4208391"/>
          </a:xfrm>
        </p:spPr>
        <p:txBody>
          <a:bodyPr/>
          <a:lstStyle/>
          <a:p>
            <a:endParaRPr lang="en-US"/>
          </a:p>
        </p:txBody>
      </p:sp>
      <p:sp>
        <p:nvSpPr>
          <p:cNvPr id="4" name="Slide Number Placeholder 3"/>
          <p:cNvSpPr>
            <a:spLocks noGrp="1"/>
          </p:cNvSpPr>
          <p:nvPr>
            <p:ph type="sldNum" sz="quarter" idx="10"/>
          </p:nvPr>
        </p:nvSpPr>
        <p:spPr>
          <a:xfrm>
            <a:off x="3360749" y="8493840"/>
            <a:ext cx="3011699" cy="463407"/>
          </a:xfrm>
        </p:spPr>
        <p:txBody>
          <a:bodyPr/>
          <a:lstStyle/>
          <a:p>
            <a:fld id="{05A0BFFB-5D70-43A1-A9AA-0678080C2F2A}" type="slidenum">
              <a:rPr lang="en-US" smtClean="0"/>
              <a:t>38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381000"/>
            <a:ext cx="6359525" cy="3578225"/>
          </a:xfrm>
        </p:spPr>
      </p:sp>
      <p:sp>
        <p:nvSpPr>
          <p:cNvPr id="3" name="Notes Placeholder 2"/>
          <p:cNvSpPr>
            <a:spLocks noGrp="1"/>
          </p:cNvSpPr>
          <p:nvPr>
            <p:ph type="body" idx="1"/>
          </p:nvPr>
        </p:nvSpPr>
        <p:spPr>
          <a:xfrm>
            <a:off x="457284" y="4240876"/>
            <a:ext cx="5997864" cy="4807811"/>
          </a:xfrm>
        </p:spPr>
        <p:txBody>
          <a:bodyPr/>
          <a:lstStyle/>
          <a:p>
            <a:pPr algn="just">
              <a:lnSpc>
                <a:spcPct val="100000"/>
              </a:lnSpc>
              <a:spcBef>
                <a:spcPts val="300"/>
              </a:spcBef>
              <a:spcAft>
                <a:spcPts val="300"/>
              </a:spcAft>
            </a:pPr>
            <a:endParaRPr lang="en-US">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24753" y="8637755"/>
            <a:ext cx="3011699" cy="463407"/>
          </a:xfrm>
        </p:spPr>
        <p:txBody>
          <a:bodyPr/>
          <a:lstStyle/>
          <a:p>
            <a:fld id="{05A0BFFB-5D70-43A1-A9AA-0678080C2F2A}" type="slidenum">
              <a:rPr lang="en-US" smtClean="0"/>
              <a:t>39</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838" y="527050"/>
            <a:ext cx="6988176" cy="3932238"/>
          </a:xfrm>
        </p:spPr>
      </p:sp>
      <p:sp>
        <p:nvSpPr>
          <p:cNvPr id="3" name="Notes Placeholder 2"/>
          <p:cNvSpPr>
            <a:spLocks noGrp="1"/>
          </p:cNvSpPr>
          <p:nvPr>
            <p:ph type="body" idx="1"/>
          </p:nvPr>
        </p:nvSpPr>
        <p:spPr>
          <a:xfrm>
            <a:off x="658316" y="4542334"/>
            <a:ext cx="5729019" cy="4289979"/>
          </a:xfrm>
        </p:spPr>
        <p:txBody>
          <a:bodyPr/>
          <a:lstStyle/>
          <a:p>
            <a:pPr>
              <a:spcBef>
                <a:spcPts val="500"/>
              </a:spcBef>
              <a:spcAft>
                <a:spcPts val="500"/>
              </a:spcAft>
            </a:pPr>
            <a:endParaRPr lang="en-US"/>
          </a:p>
        </p:txBody>
      </p:sp>
      <p:sp>
        <p:nvSpPr>
          <p:cNvPr id="4" name="Slide Number Placeholder 3"/>
          <p:cNvSpPr>
            <a:spLocks noGrp="1"/>
          </p:cNvSpPr>
          <p:nvPr>
            <p:ph type="sldNum" sz="quarter" idx="10"/>
          </p:nvPr>
        </p:nvSpPr>
        <p:spPr>
          <a:xfrm>
            <a:off x="3337130" y="8565673"/>
            <a:ext cx="3011699" cy="463407"/>
          </a:xfrm>
        </p:spPr>
        <p:txBody>
          <a:bodyPr/>
          <a:lstStyle/>
          <a:p>
            <a:fld id="{05A0BFFB-5D70-43A1-A9AA-0678080C2F2A}" type="slidenum">
              <a:rPr lang="en-US" smtClean="0"/>
              <a:t>4</a:t>
            </a:fld>
            <a:endParaRPr lang="en-US"/>
          </a:p>
        </p:txBody>
      </p:sp>
    </p:spTree>
    <p:extLst>
      <p:ext uri="{BB962C8B-B14F-4D97-AF65-F5344CB8AC3E}">
        <p14:creationId xmlns:p14="http://schemas.microsoft.com/office/powerpoint/2010/main" val="35836002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 y="400050"/>
            <a:ext cx="6381750" cy="3590925"/>
          </a:xfrm>
        </p:spPr>
      </p:sp>
      <p:sp>
        <p:nvSpPr>
          <p:cNvPr id="3" name="Notes Placeholder 2"/>
          <p:cNvSpPr>
            <a:spLocks noGrp="1"/>
          </p:cNvSpPr>
          <p:nvPr>
            <p:ph type="body" idx="1"/>
          </p:nvPr>
        </p:nvSpPr>
        <p:spPr>
          <a:xfrm>
            <a:off x="548598" y="4264632"/>
            <a:ext cx="5930782" cy="4739799"/>
          </a:xfrm>
        </p:spPr>
        <p:txBody>
          <a:bodyPr/>
          <a:lstStyle/>
          <a:p>
            <a:endParaRPr lang="en-US">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60175" y="8619764"/>
            <a:ext cx="3011699" cy="463407"/>
          </a:xfrm>
        </p:spPr>
        <p:txBody>
          <a:bodyPr/>
          <a:lstStyle/>
          <a:p>
            <a:fld id="{05A0BFFB-5D70-43A1-A9AA-0678080C2F2A}" type="slidenum">
              <a:rPr lang="en-US" smtClean="0"/>
              <a:t>40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6225" y="415925"/>
            <a:ext cx="6376988" cy="3587750"/>
          </a:xfrm>
        </p:spPr>
      </p:sp>
      <p:sp>
        <p:nvSpPr>
          <p:cNvPr id="3" name="Notes Placeholder 2"/>
          <p:cNvSpPr>
            <a:spLocks noGrp="1"/>
          </p:cNvSpPr>
          <p:nvPr>
            <p:ph type="body" idx="1"/>
          </p:nvPr>
        </p:nvSpPr>
        <p:spPr>
          <a:xfrm>
            <a:off x="594313" y="4193357"/>
            <a:ext cx="5723687" cy="4477552"/>
          </a:xfrm>
        </p:spPr>
        <p:txBody>
          <a:bodyPr/>
          <a:lstStyle/>
          <a:p>
            <a:endParaRPr lang="en-US"/>
          </a:p>
        </p:txBody>
      </p:sp>
      <p:sp>
        <p:nvSpPr>
          <p:cNvPr id="4" name="Slide Number Placeholder 3"/>
          <p:cNvSpPr>
            <a:spLocks noGrp="1"/>
          </p:cNvSpPr>
          <p:nvPr>
            <p:ph type="sldNum" sz="quarter" idx="10"/>
          </p:nvPr>
        </p:nvSpPr>
        <p:spPr>
          <a:xfrm>
            <a:off x="3305890" y="8556802"/>
            <a:ext cx="3011699" cy="463407"/>
          </a:xfrm>
        </p:spPr>
        <p:txBody>
          <a:bodyPr/>
          <a:lstStyle/>
          <a:p>
            <a:fld id="{05A0BFFB-5D70-43A1-A9AA-0678080C2F2A}" type="slidenum">
              <a:rPr lang="en-US" smtClean="0"/>
              <a:t>41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603250"/>
            <a:ext cx="6356350" cy="3576638"/>
          </a:xfrm>
        </p:spPr>
      </p:sp>
      <p:sp>
        <p:nvSpPr>
          <p:cNvPr id="3" name="Notes Placeholder 2"/>
          <p:cNvSpPr>
            <a:spLocks noGrp="1"/>
          </p:cNvSpPr>
          <p:nvPr>
            <p:ph type="body" idx="1"/>
          </p:nvPr>
        </p:nvSpPr>
        <p:spPr>
          <a:xfrm>
            <a:off x="695010" y="4407184"/>
            <a:ext cx="5608625" cy="4010347"/>
          </a:xfrm>
        </p:spPr>
        <p:txBody>
          <a:bodyPr/>
          <a:lstStyle/>
          <a:p>
            <a:pPr algn="just">
              <a:spcBef>
                <a:spcPts val="300"/>
              </a:spcBef>
              <a:spcAft>
                <a:spcPts val="300"/>
              </a:spcAft>
            </a:pPr>
            <a:endParaRPr lang="en-US" sz="160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24177" y="8286963"/>
            <a:ext cx="3011699" cy="463407"/>
          </a:xfrm>
        </p:spPr>
        <p:txBody>
          <a:bodyPr/>
          <a:lstStyle/>
          <a:p>
            <a:fld id="{05A0BFFB-5D70-43A1-A9AA-0678080C2F2A}" type="slidenum">
              <a:rPr lang="en-US" smtClean="0"/>
              <a:t>42</a:t>
            </a:fld>
            <a:endParaRPr lang="en-US"/>
          </a:p>
        </p:txBody>
      </p:sp>
    </p:spTree>
    <p:extLst>
      <p:ext uri="{BB962C8B-B14F-4D97-AF65-F5344CB8AC3E}">
        <p14:creationId xmlns:p14="http://schemas.microsoft.com/office/powerpoint/2010/main" val="9545865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3213" y="925513"/>
            <a:ext cx="6350000" cy="3573462"/>
          </a:xfrm>
        </p:spPr>
      </p:sp>
      <p:sp>
        <p:nvSpPr>
          <p:cNvPr id="3" name="Notes Placeholder 2"/>
          <p:cNvSpPr>
            <a:spLocks noGrp="1"/>
          </p:cNvSpPr>
          <p:nvPr>
            <p:ph type="body" idx="1"/>
          </p:nvPr>
        </p:nvSpPr>
        <p:spPr>
          <a:xfrm>
            <a:off x="695009" y="5024902"/>
            <a:ext cx="5560060" cy="3056667"/>
          </a:xfrm>
        </p:spPr>
        <p:txBody>
          <a:bodyPr/>
          <a:lstStyle/>
          <a:p>
            <a:pPr marL="171450" indent="-171450" algn="just">
              <a:spcBef>
                <a:spcPts val="600"/>
              </a:spcBef>
              <a:spcAft>
                <a:spcPts val="600"/>
              </a:spcAft>
              <a:buFontTx/>
              <a:buChar char="-"/>
            </a:pPr>
            <a:endParaRPr lang="en-US"/>
          </a:p>
        </p:txBody>
      </p:sp>
      <p:sp>
        <p:nvSpPr>
          <p:cNvPr id="4" name="Slide Number Placeholder 3"/>
          <p:cNvSpPr>
            <a:spLocks noGrp="1"/>
          </p:cNvSpPr>
          <p:nvPr>
            <p:ph type="sldNum" sz="quarter" idx="10"/>
          </p:nvPr>
        </p:nvSpPr>
        <p:spPr>
          <a:xfrm>
            <a:off x="3475042" y="8521100"/>
            <a:ext cx="3011699" cy="463407"/>
          </a:xfrm>
        </p:spPr>
        <p:txBody>
          <a:bodyPr/>
          <a:lstStyle/>
          <a:p>
            <a:fld id="{05A0BFFB-5D70-43A1-A9AA-0678080C2F2A}" type="slidenum">
              <a:rPr lang="en-US" smtClean="0"/>
              <a:t>43</a:t>
            </a:fld>
            <a:endParaRPr lang="en-US"/>
          </a:p>
        </p:txBody>
      </p:sp>
    </p:spTree>
    <p:extLst>
      <p:ext uri="{BB962C8B-B14F-4D97-AF65-F5344CB8AC3E}">
        <p14:creationId xmlns:p14="http://schemas.microsoft.com/office/powerpoint/2010/main" val="36498558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406400"/>
            <a:ext cx="6370637" cy="3584575"/>
          </a:xfrm>
        </p:spPr>
      </p:sp>
      <p:sp>
        <p:nvSpPr>
          <p:cNvPr id="3" name="Notes Placeholder 2"/>
          <p:cNvSpPr>
            <a:spLocks noGrp="1"/>
          </p:cNvSpPr>
          <p:nvPr>
            <p:ph type="body" idx="1"/>
          </p:nvPr>
        </p:nvSpPr>
        <p:spPr>
          <a:xfrm>
            <a:off x="554083" y="4288391"/>
            <a:ext cx="5730526" cy="4240873"/>
          </a:xfrm>
        </p:spPr>
        <p:txBody>
          <a:bodyPr/>
          <a:lstStyle/>
          <a:p>
            <a:endParaRPr lang="en-US" sz="900"/>
          </a:p>
        </p:txBody>
      </p:sp>
      <p:sp>
        <p:nvSpPr>
          <p:cNvPr id="4" name="Slide Number Placeholder 3"/>
          <p:cNvSpPr>
            <a:spLocks noGrp="1"/>
          </p:cNvSpPr>
          <p:nvPr>
            <p:ph type="sldNum" sz="quarter" idx="10"/>
          </p:nvPr>
        </p:nvSpPr>
        <p:spPr>
          <a:xfrm>
            <a:off x="3404006" y="8388324"/>
            <a:ext cx="3011699" cy="463407"/>
          </a:xfrm>
        </p:spPr>
        <p:txBody>
          <a:bodyPr/>
          <a:lstStyle/>
          <a:p>
            <a:fld id="{05A0BFFB-5D70-43A1-A9AA-0678080C2F2A}" type="slidenum">
              <a:rPr lang="en-US" smtClean="0"/>
              <a:t>44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585788"/>
            <a:ext cx="6391275" cy="3595687"/>
          </a:xfrm>
        </p:spPr>
      </p:sp>
      <p:sp>
        <p:nvSpPr>
          <p:cNvPr id="3" name="Notes Placeholder 2"/>
          <p:cNvSpPr>
            <a:spLocks noGrp="1"/>
          </p:cNvSpPr>
          <p:nvPr>
            <p:ph type="body" idx="1"/>
          </p:nvPr>
        </p:nvSpPr>
        <p:spPr>
          <a:xfrm>
            <a:off x="695010" y="4573490"/>
            <a:ext cx="5667507" cy="4228994"/>
          </a:xfrm>
        </p:spPr>
        <p:txBody>
          <a:bodyPr/>
          <a:lstStyle/>
          <a:p>
            <a:endParaRPr lang="en-US" sz="1000">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194984" y="8509842"/>
            <a:ext cx="3011699" cy="463407"/>
          </a:xfrm>
        </p:spPr>
        <p:txBody>
          <a:bodyPr/>
          <a:lstStyle/>
          <a:p>
            <a:fld id="{05A0BFFB-5D70-43A1-A9AA-0678080C2F2A}" type="slidenum">
              <a:rPr lang="en-US" smtClean="0"/>
              <a:t>45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 y="439738"/>
            <a:ext cx="6630988" cy="3730625"/>
          </a:xfrm>
        </p:spPr>
      </p:sp>
      <p:sp>
        <p:nvSpPr>
          <p:cNvPr id="3" name="Notes Placeholder 2"/>
          <p:cNvSpPr>
            <a:spLocks noGrp="1"/>
          </p:cNvSpPr>
          <p:nvPr>
            <p:ph type="body" idx="1"/>
          </p:nvPr>
        </p:nvSpPr>
        <p:spPr>
          <a:xfrm>
            <a:off x="695010" y="4537856"/>
            <a:ext cx="5537661" cy="3896375"/>
          </a:xfrm>
        </p:spPr>
        <p:txBody>
          <a:bodyPr/>
          <a:lstStyle/>
          <a:p>
            <a:endParaRPr lang="en-US" sz="900"/>
          </a:p>
        </p:txBody>
      </p:sp>
      <p:sp>
        <p:nvSpPr>
          <p:cNvPr id="4" name="Slide Number Placeholder 3"/>
          <p:cNvSpPr>
            <a:spLocks noGrp="1"/>
          </p:cNvSpPr>
          <p:nvPr>
            <p:ph type="sldNum" sz="quarter" idx="10"/>
          </p:nvPr>
        </p:nvSpPr>
        <p:spPr>
          <a:xfrm>
            <a:off x="3247725" y="8416276"/>
            <a:ext cx="3011699" cy="463407"/>
          </a:xfrm>
        </p:spPr>
        <p:txBody>
          <a:bodyPr/>
          <a:lstStyle/>
          <a:p>
            <a:fld id="{05A0BFFB-5D70-43A1-A9AA-0678080C2F2A}" type="slidenum">
              <a:rPr lang="en-US" smtClean="0"/>
              <a:t>46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533400"/>
            <a:ext cx="6356350" cy="3576638"/>
          </a:xfrm>
        </p:spPr>
      </p:sp>
      <p:sp>
        <p:nvSpPr>
          <p:cNvPr id="3" name="Notes Placeholder 2"/>
          <p:cNvSpPr>
            <a:spLocks noGrp="1"/>
          </p:cNvSpPr>
          <p:nvPr>
            <p:ph type="body" idx="1"/>
          </p:nvPr>
        </p:nvSpPr>
        <p:spPr>
          <a:xfrm>
            <a:off x="618016" y="4395302"/>
            <a:ext cx="5796696" cy="4216997"/>
          </a:xfrm>
        </p:spPr>
        <p:txBody>
          <a:bodyPr/>
          <a:lstStyle/>
          <a:p>
            <a:pPr algn="just">
              <a:lnSpc>
                <a:spcPct val="100000"/>
              </a:lnSpc>
              <a:spcBef>
                <a:spcPts val="600"/>
              </a:spcBef>
              <a:spcAft>
                <a:spcPts val="500"/>
              </a:spcAft>
            </a:pPr>
            <a:endParaRPr lang="en-US" sz="11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76140" y="8416277"/>
            <a:ext cx="3011699" cy="463407"/>
          </a:xfrm>
        </p:spPr>
        <p:txBody>
          <a:bodyPr/>
          <a:lstStyle/>
          <a:p>
            <a:fld id="{05A0BFFB-5D70-43A1-A9AA-0678080C2F2A}" type="slidenum">
              <a:rPr lang="en-US" smtClean="0"/>
              <a:t>47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533400"/>
            <a:ext cx="6356350" cy="3576638"/>
          </a:xfrm>
        </p:spPr>
      </p:sp>
      <p:sp>
        <p:nvSpPr>
          <p:cNvPr id="3" name="Notes Placeholder 2"/>
          <p:cNvSpPr>
            <a:spLocks noGrp="1"/>
          </p:cNvSpPr>
          <p:nvPr>
            <p:ph type="body" idx="1"/>
          </p:nvPr>
        </p:nvSpPr>
        <p:spPr>
          <a:xfrm>
            <a:off x="592415" y="4522092"/>
            <a:ext cx="5776017" cy="4157954"/>
          </a:xfrm>
        </p:spPr>
        <p:txBody>
          <a:bodyPr/>
          <a:lstStyle/>
          <a:p>
            <a:pPr algn="just">
              <a:lnSpc>
                <a:spcPct val="100000"/>
              </a:lnSpc>
              <a:spcBef>
                <a:spcPts val="600"/>
              </a:spcBef>
              <a:spcAft>
                <a:spcPts val="500"/>
              </a:spcAft>
            </a:pPr>
            <a:endParaRPr lang="en-US" sz="11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76140" y="8416277"/>
            <a:ext cx="3011699" cy="463407"/>
          </a:xfrm>
        </p:spPr>
        <p:txBody>
          <a:bodyPr/>
          <a:lstStyle/>
          <a:p>
            <a:fld id="{05A0BFFB-5D70-43A1-A9AA-0678080C2F2A}" type="slidenum">
              <a:rPr lang="en-US" smtClean="0"/>
              <a:t>48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79413"/>
            <a:ext cx="6400800" cy="3600450"/>
          </a:xfrm>
        </p:spPr>
      </p:sp>
      <p:sp>
        <p:nvSpPr>
          <p:cNvPr id="3" name="Notes Placeholder 2"/>
          <p:cNvSpPr>
            <a:spLocks noGrp="1"/>
          </p:cNvSpPr>
          <p:nvPr>
            <p:ph type="body" idx="1"/>
          </p:nvPr>
        </p:nvSpPr>
        <p:spPr>
          <a:xfrm>
            <a:off x="518362" y="4242637"/>
            <a:ext cx="5877839" cy="4183359"/>
          </a:xfrm>
        </p:spPr>
        <p:txBody>
          <a:bodyPr/>
          <a:lstStyle/>
          <a:p>
            <a:endParaRPr lang="en-US" sz="1100">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46628" y="8542065"/>
            <a:ext cx="3011699" cy="463407"/>
          </a:xfrm>
        </p:spPr>
        <p:txBody>
          <a:bodyPr/>
          <a:lstStyle/>
          <a:p>
            <a:fld id="{05A0BFFB-5D70-43A1-A9AA-0678080C2F2A}" type="slidenum">
              <a:rPr lang="en-US" smtClean="0"/>
              <a:t>49</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325" y="577850"/>
            <a:ext cx="7069138" cy="3976688"/>
          </a:xfrm>
        </p:spPr>
      </p:sp>
      <p:sp>
        <p:nvSpPr>
          <p:cNvPr id="3" name="Notes Placeholder 2"/>
          <p:cNvSpPr>
            <a:spLocks noGrp="1"/>
          </p:cNvSpPr>
          <p:nvPr>
            <p:ph type="body" idx="1"/>
          </p:nvPr>
        </p:nvSpPr>
        <p:spPr>
          <a:xfrm>
            <a:off x="565164" y="4875446"/>
            <a:ext cx="5608883" cy="3796133"/>
          </a:xfrm>
        </p:spPr>
        <p:txBody>
          <a:bodyPr/>
          <a:lstStyle/>
          <a:p>
            <a:pPr algn="just">
              <a:spcBef>
                <a:spcPts val="600"/>
              </a:spcBef>
              <a:spcAft>
                <a:spcPts val="600"/>
              </a:spcAft>
            </a:pPr>
            <a:endParaRPr lang="en-US" sz="16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87605" y="8349924"/>
            <a:ext cx="3011699" cy="463407"/>
          </a:xfrm>
        </p:spPr>
        <p:txBody>
          <a:bodyPr/>
          <a:lstStyle/>
          <a:p>
            <a:fld id="{05A0BFFB-5D70-43A1-A9AA-0678080C2F2A}" type="slidenum">
              <a:rPr lang="en-US" smtClean="0"/>
              <a:t>5</a:t>
            </a:fld>
            <a:endParaRPr lang="en-US"/>
          </a:p>
        </p:txBody>
      </p:sp>
    </p:spTree>
    <p:extLst>
      <p:ext uri="{BB962C8B-B14F-4D97-AF65-F5344CB8AC3E}">
        <p14:creationId xmlns:p14="http://schemas.microsoft.com/office/powerpoint/2010/main" val="183565443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441325"/>
            <a:ext cx="6356350" cy="3576638"/>
          </a:xfrm>
        </p:spPr>
      </p:sp>
      <p:sp>
        <p:nvSpPr>
          <p:cNvPr id="3" name="Notes Placeholder 2"/>
          <p:cNvSpPr>
            <a:spLocks noGrp="1"/>
          </p:cNvSpPr>
          <p:nvPr>
            <p:ph type="body" idx="1"/>
          </p:nvPr>
        </p:nvSpPr>
        <p:spPr>
          <a:xfrm>
            <a:off x="695009" y="4217115"/>
            <a:ext cx="5680492" cy="4371544"/>
          </a:xfrm>
        </p:spPr>
        <p:txBody>
          <a:bodyPr/>
          <a:lstStyle/>
          <a:p>
            <a:endParaRPr lang="en-US" sz="1050"/>
          </a:p>
        </p:txBody>
      </p:sp>
      <p:sp>
        <p:nvSpPr>
          <p:cNvPr id="4" name="Slide Number Placeholder 3"/>
          <p:cNvSpPr>
            <a:spLocks noGrp="1"/>
          </p:cNvSpPr>
          <p:nvPr>
            <p:ph type="sldNum" sz="quarter" idx="10"/>
          </p:nvPr>
        </p:nvSpPr>
        <p:spPr>
          <a:xfrm>
            <a:off x="3318762" y="8486158"/>
            <a:ext cx="3011699" cy="463407"/>
          </a:xfrm>
        </p:spPr>
        <p:txBody>
          <a:bodyPr/>
          <a:lstStyle/>
          <a:p>
            <a:fld id="{05A0BFFB-5D70-43A1-A9AA-0678080C2F2A}" type="slidenum">
              <a:rPr lang="en-US" smtClean="0"/>
              <a:t>50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4475" y="455613"/>
            <a:ext cx="6357938" cy="3576637"/>
          </a:xfrm>
        </p:spPr>
      </p:sp>
      <p:sp>
        <p:nvSpPr>
          <p:cNvPr id="3" name="Notes Placeholder 2"/>
          <p:cNvSpPr>
            <a:spLocks noGrp="1"/>
          </p:cNvSpPr>
          <p:nvPr>
            <p:ph type="body" idx="1"/>
          </p:nvPr>
        </p:nvSpPr>
        <p:spPr>
          <a:xfrm>
            <a:off x="584314" y="4407183"/>
            <a:ext cx="5904451" cy="4442231"/>
          </a:xfrm>
        </p:spPr>
        <p:txBody>
          <a:bodyPr/>
          <a:lstStyle/>
          <a:p>
            <a:endParaRPr lang="en-US" i="1"/>
          </a:p>
        </p:txBody>
      </p:sp>
      <p:sp>
        <p:nvSpPr>
          <p:cNvPr id="4" name="Slide Number Placeholder 3"/>
          <p:cNvSpPr>
            <a:spLocks noGrp="1"/>
          </p:cNvSpPr>
          <p:nvPr>
            <p:ph type="sldNum" sz="quarter" idx="10"/>
          </p:nvPr>
        </p:nvSpPr>
        <p:spPr>
          <a:xfrm>
            <a:off x="3269036" y="8353382"/>
            <a:ext cx="3011699" cy="463407"/>
          </a:xfrm>
        </p:spPr>
        <p:txBody>
          <a:bodyPr/>
          <a:lstStyle/>
          <a:p>
            <a:fld id="{05A0BFFB-5D70-43A1-A9AA-0678080C2F2A}" type="slidenum">
              <a:rPr lang="en-US" smtClean="0"/>
              <a:t>51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341313"/>
            <a:ext cx="6340475" cy="3567112"/>
          </a:xfrm>
        </p:spPr>
      </p:sp>
      <p:sp>
        <p:nvSpPr>
          <p:cNvPr id="3" name="Notes Placeholder 2"/>
          <p:cNvSpPr>
            <a:spLocks noGrp="1"/>
          </p:cNvSpPr>
          <p:nvPr>
            <p:ph type="body" idx="1"/>
          </p:nvPr>
        </p:nvSpPr>
        <p:spPr>
          <a:xfrm>
            <a:off x="695009" y="4217116"/>
            <a:ext cx="5858549" cy="4564552"/>
          </a:xfrm>
        </p:spPr>
        <p:txBody>
          <a:bodyPr/>
          <a:lstStyle/>
          <a:p>
            <a:pPr marL="0" indent="0" algn="just">
              <a:spcBef>
                <a:spcPts val="300"/>
              </a:spcBef>
              <a:spcAft>
                <a:spcPts val="300"/>
              </a:spcAft>
              <a:buNone/>
            </a:pPr>
            <a:endParaRPr lang="en-US"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87087" y="8472488"/>
            <a:ext cx="3011699" cy="463407"/>
          </a:xfrm>
        </p:spPr>
        <p:txBody>
          <a:bodyPr/>
          <a:lstStyle/>
          <a:p>
            <a:fld id="{05A0BFFB-5D70-43A1-A9AA-0678080C2F2A}" type="slidenum">
              <a:rPr lang="en-US" smtClean="0"/>
              <a:t>52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1450" y="411163"/>
            <a:ext cx="6481763" cy="3646487"/>
          </a:xfrm>
        </p:spPr>
      </p:sp>
      <p:sp>
        <p:nvSpPr>
          <p:cNvPr id="3" name="Notes Placeholder 2"/>
          <p:cNvSpPr>
            <a:spLocks noGrp="1"/>
          </p:cNvSpPr>
          <p:nvPr>
            <p:ph type="body" idx="1"/>
          </p:nvPr>
        </p:nvSpPr>
        <p:spPr>
          <a:xfrm>
            <a:off x="670919" y="4324028"/>
            <a:ext cx="5604948" cy="4508450"/>
          </a:xfrm>
        </p:spPr>
        <p:txBody>
          <a:bodyPr/>
          <a:lstStyle/>
          <a:p>
            <a:pPr marL="0" indent="0" algn="just">
              <a:lnSpc>
                <a:spcPct val="100000"/>
              </a:lnSpc>
              <a:spcBef>
                <a:spcPts val="300"/>
              </a:spcBef>
              <a:spcAft>
                <a:spcPts val="300"/>
              </a:spcAft>
              <a:buNone/>
            </a:pPr>
            <a:endParaRPr lang="en-US" sz="14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25256" y="8505851"/>
            <a:ext cx="3011699" cy="463407"/>
          </a:xfrm>
        </p:spPr>
        <p:txBody>
          <a:bodyPr/>
          <a:lstStyle/>
          <a:p>
            <a:fld id="{05A0BFFB-5D70-43A1-A9AA-0678080C2F2A}" type="slidenum">
              <a:rPr lang="en-US" smtClean="0"/>
              <a:t>53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92113"/>
            <a:ext cx="6356350" cy="3576637"/>
          </a:xfrm>
        </p:spPr>
      </p:sp>
      <p:sp>
        <p:nvSpPr>
          <p:cNvPr id="3" name="Notes Placeholder 2"/>
          <p:cNvSpPr>
            <a:spLocks noGrp="1"/>
          </p:cNvSpPr>
          <p:nvPr>
            <p:ph type="body" idx="1"/>
          </p:nvPr>
        </p:nvSpPr>
        <p:spPr>
          <a:xfrm>
            <a:off x="695009" y="4193356"/>
            <a:ext cx="5706462" cy="4716042"/>
          </a:xfrm>
        </p:spPr>
        <p:txBody>
          <a:bodyPr/>
          <a:lstStyle/>
          <a:p>
            <a:endParaRPr lang="en-US"/>
          </a:p>
        </p:txBody>
      </p:sp>
      <p:sp>
        <p:nvSpPr>
          <p:cNvPr id="4" name="Slide Number Placeholder 3"/>
          <p:cNvSpPr>
            <a:spLocks noGrp="1"/>
          </p:cNvSpPr>
          <p:nvPr>
            <p:ph type="sldNum" sz="quarter" idx="10"/>
          </p:nvPr>
        </p:nvSpPr>
        <p:spPr>
          <a:xfrm>
            <a:off x="3406785" y="8448786"/>
            <a:ext cx="3011699" cy="463407"/>
          </a:xfrm>
        </p:spPr>
        <p:txBody>
          <a:bodyPr/>
          <a:lstStyle/>
          <a:p>
            <a:fld id="{05A0BFFB-5D70-43A1-A9AA-0678080C2F2A}" type="slidenum">
              <a:rPr lang="en-US" smtClean="0"/>
              <a:t>54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44488"/>
            <a:ext cx="6356350" cy="3576637"/>
          </a:xfrm>
        </p:spPr>
      </p:sp>
      <p:sp>
        <p:nvSpPr>
          <p:cNvPr id="3" name="Notes Placeholder 2"/>
          <p:cNvSpPr>
            <a:spLocks noGrp="1"/>
          </p:cNvSpPr>
          <p:nvPr>
            <p:ph type="body" idx="1"/>
          </p:nvPr>
        </p:nvSpPr>
        <p:spPr>
          <a:xfrm>
            <a:off x="695009" y="4347787"/>
            <a:ext cx="5680492" cy="4276511"/>
          </a:xfrm>
        </p:spPr>
        <p:txBody>
          <a:bodyPr/>
          <a:lstStyle/>
          <a:p>
            <a:endParaRPr lang="en-US"/>
          </a:p>
        </p:txBody>
      </p:sp>
      <p:sp>
        <p:nvSpPr>
          <p:cNvPr id="4" name="Slide Number Placeholder 3"/>
          <p:cNvSpPr>
            <a:spLocks noGrp="1"/>
          </p:cNvSpPr>
          <p:nvPr>
            <p:ph type="sldNum" sz="quarter" idx="10"/>
          </p:nvPr>
        </p:nvSpPr>
        <p:spPr>
          <a:xfrm>
            <a:off x="3238151" y="8630482"/>
            <a:ext cx="3011699" cy="463407"/>
          </a:xfrm>
        </p:spPr>
        <p:txBody>
          <a:bodyPr/>
          <a:lstStyle/>
          <a:p>
            <a:fld id="{05A0BFFB-5D70-43A1-A9AA-0678080C2F2A}" type="slidenum">
              <a:rPr lang="en-US" smtClean="0"/>
              <a:t>55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450850"/>
            <a:ext cx="6359525" cy="3578225"/>
          </a:xfrm>
        </p:spPr>
      </p:sp>
      <p:sp>
        <p:nvSpPr>
          <p:cNvPr id="3" name="Notes Placeholder 2"/>
          <p:cNvSpPr>
            <a:spLocks noGrp="1"/>
          </p:cNvSpPr>
          <p:nvPr>
            <p:ph type="body" idx="1"/>
          </p:nvPr>
        </p:nvSpPr>
        <p:spPr>
          <a:xfrm>
            <a:off x="695010" y="4419062"/>
            <a:ext cx="5636395" cy="4006936"/>
          </a:xfrm>
        </p:spPr>
        <p:txBody>
          <a:bodyPr/>
          <a:lstStyle/>
          <a:p>
            <a:endParaRPr lang="en-US"/>
          </a:p>
        </p:txBody>
      </p:sp>
      <p:sp>
        <p:nvSpPr>
          <p:cNvPr id="4" name="Slide Number Placeholder 3"/>
          <p:cNvSpPr>
            <a:spLocks noGrp="1"/>
          </p:cNvSpPr>
          <p:nvPr>
            <p:ph type="sldNum" sz="quarter" idx="10"/>
          </p:nvPr>
        </p:nvSpPr>
        <p:spPr>
          <a:xfrm>
            <a:off x="3384041" y="8399114"/>
            <a:ext cx="3011699" cy="463407"/>
          </a:xfrm>
        </p:spPr>
        <p:txBody>
          <a:bodyPr/>
          <a:lstStyle/>
          <a:p>
            <a:fld id="{05A0BFFB-5D70-43A1-A9AA-0678080C2F2A}" type="slidenum">
              <a:rPr lang="en-US" smtClean="0"/>
              <a:t>56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450850"/>
            <a:ext cx="6356350" cy="3576638"/>
          </a:xfrm>
        </p:spPr>
      </p:sp>
      <p:sp>
        <p:nvSpPr>
          <p:cNvPr id="3" name="Notes Placeholder 2"/>
          <p:cNvSpPr>
            <a:spLocks noGrp="1"/>
          </p:cNvSpPr>
          <p:nvPr>
            <p:ph type="body" idx="1"/>
          </p:nvPr>
        </p:nvSpPr>
        <p:spPr>
          <a:xfrm>
            <a:off x="695010" y="4252755"/>
            <a:ext cx="5568527" cy="4563322"/>
          </a:xfrm>
        </p:spPr>
        <p:txBody>
          <a:bodyPr/>
          <a:lstStyle/>
          <a:p>
            <a:endParaRPr lang="en-US"/>
          </a:p>
        </p:txBody>
      </p:sp>
      <p:sp>
        <p:nvSpPr>
          <p:cNvPr id="4" name="Slide Number Placeholder 3"/>
          <p:cNvSpPr>
            <a:spLocks noGrp="1"/>
          </p:cNvSpPr>
          <p:nvPr>
            <p:ph type="sldNum" sz="quarter" idx="10"/>
          </p:nvPr>
        </p:nvSpPr>
        <p:spPr>
          <a:xfrm>
            <a:off x="3318452" y="8630481"/>
            <a:ext cx="3011699" cy="463407"/>
          </a:xfrm>
        </p:spPr>
        <p:txBody>
          <a:bodyPr/>
          <a:lstStyle/>
          <a:p>
            <a:fld id="{05A0BFFB-5D70-43A1-A9AA-0678080C2F2A}" type="slidenum">
              <a:rPr lang="en-US" smtClean="0"/>
              <a:t>57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138" y="398463"/>
            <a:ext cx="6559550" cy="3690937"/>
          </a:xfrm>
        </p:spPr>
      </p:sp>
      <p:sp>
        <p:nvSpPr>
          <p:cNvPr id="3" name="Notes Placeholder 2"/>
          <p:cNvSpPr>
            <a:spLocks noGrp="1"/>
          </p:cNvSpPr>
          <p:nvPr>
            <p:ph type="body" idx="1"/>
          </p:nvPr>
        </p:nvSpPr>
        <p:spPr>
          <a:xfrm>
            <a:off x="695011" y="4395304"/>
            <a:ext cx="5664165" cy="4022226"/>
          </a:xfrm>
        </p:spPr>
        <p:txBody>
          <a:bodyPr/>
          <a:lstStyle/>
          <a:p>
            <a:pPr marL="200025" marR="0" lvl="1" indent="0" algn="just" defTabSz="914400" rtl="0" eaLnBrk="1" fontAlgn="auto" latinLnBrk="0" hangingPunct="1">
              <a:lnSpc>
                <a:spcPct val="100000"/>
              </a:lnSpc>
              <a:spcBef>
                <a:spcPts val="600"/>
              </a:spcBef>
              <a:spcAft>
                <a:spcPts val="0"/>
              </a:spcAft>
              <a:buClrTx/>
              <a:buSzTx/>
              <a:buFont typeface="Wingdings" pitchFamily="2" charset="2"/>
              <a:buNone/>
              <a:tabLst/>
              <a:defRPr/>
            </a:pPr>
            <a:endParaRPr lang="vi-VN">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74665" y="8401389"/>
            <a:ext cx="3011699" cy="463407"/>
          </a:xfrm>
        </p:spPr>
        <p:txBody>
          <a:bodyPr/>
          <a:lstStyle/>
          <a:p>
            <a:fld id="{05A0BFFB-5D70-43A1-A9AA-0678080C2F2A}" type="slidenum">
              <a:rPr lang="en-US" smtClean="0"/>
              <a:t>58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9863" y="347663"/>
            <a:ext cx="6434137" cy="3619500"/>
          </a:xfrm>
        </p:spPr>
      </p:sp>
      <p:sp>
        <p:nvSpPr>
          <p:cNvPr id="3" name="Notes Placeholder 2"/>
          <p:cNvSpPr>
            <a:spLocks noGrp="1"/>
          </p:cNvSpPr>
          <p:nvPr>
            <p:ph type="body" idx="1"/>
          </p:nvPr>
        </p:nvSpPr>
        <p:spPr>
          <a:xfrm>
            <a:off x="695011" y="4171047"/>
            <a:ext cx="5617883" cy="4263418"/>
          </a:xfrm>
        </p:spPr>
        <p:txBody>
          <a:bodyPr/>
          <a:lstStyle/>
          <a:p>
            <a:pPr algn="just">
              <a:lnSpc>
                <a:spcPct val="100000"/>
              </a:lnSpc>
              <a:spcBef>
                <a:spcPts val="600"/>
              </a:spcBef>
            </a:pPr>
            <a:endParaRPr lang="en-US"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170349" y="8242197"/>
            <a:ext cx="3011699" cy="463407"/>
          </a:xfrm>
        </p:spPr>
        <p:txBody>
          <a:bodyPr/>
          <a:lstStyle/>
          <a:p>
            <a:fld id="{05A0BFFB-5D70-43A1-A9AA-0678080C2F2A}" type="slidenum">
              <a:rPr lang="en-US" smtClean="0"/>
              <a:t>59</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 y="654050"/>
            <a:ext cx="6883400" cy="3871913"/>
          </a:xfrm>
        </p:spPr>
      </p:sp>
      <p:sp>
        <p:nvSpPr>
          <p:cNvPr id="3" name="Notes Placeholder 2"/>
          <p:cNvSpPr>
            <a:spLocks noGrp="1"/>
          </p:cNvSpPr>
          <p:nvPr>
            <p:ph type="body" idx="1"/>
          </p:nvPr>
        </p:nvSpPr>
        <p:spPr>
          <a:xfrm>
            <a:off x="658316" y="4803178"/>
            <a:ext cx="5596753" cy="3278389"/>
          </a:xfrm>
        </p:spPr>
        <p:txBody>
          <a:bodyPr/>
          <a:lstStyle/>
          <a:p>
            <a:endParaRPr lang="en-US"/>
          </a:p>
        </p:txBody>
      </p:sp>
      <p:sp>
        <p:nvSpPr>
          <p:cNvPr id="4" name="Slide Number Placeholder 3"/>
          <p:cNvSpPr>
            <a:spLocks noGrp="1"/>
          </p:cNvSpPr>
          <p:nvPr>
            <p:ph type="sldNum" sz="quarter" idx="10"/>
          </p:nvPr>
        </p:nvSpPr>
        <p:spPr>
          <a:xfrm>
            <a:off x="3385259" y="8444617"/>
            <a:ext cx="3011699" cy="463407"/>
          </a:xfrm>
        </p:spPr>
        <p:txBody>
          <a:bodyPr/>
          <a:lstStyle/>
          <a:p>
            <a:fld id="{05A0BFFB-5D70-43A1-A9AA-0678080C2F2A}" type="slidenum">
              <a:rPr lang="en-US" smtClean="0"/>
              <a:t>6</a:t>
            </a:fld>
            <a:endParaRPr lang="en-US"/>
          </a:p>
        </p:txBody>
      </p:sp>
    </p:spTree>
    <p:extLst>
      <p:ext uri="{BB962C8B-B14F-4D97-AF65-F5344CB8AC3E}">
        <p14:creationId xmlns:p14="http://schemas.microsoft.com/office/powerpoint/2010/main" val="25715577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 y="508000"/>
            <a:ext cx="6550025" cy="3684588"/>
          </a:xfrm>
        </p:spPr>
      </p:sp>
      <p:sp>
        <p:nvSpPr>
          <p:cNvPr id="3" name="Notes Placeholder 2"/>
          <p:cNvSpPr>
            <a:spLocks noGrp="1"/>
          </p:cNvSpPr>
          <p:nvPr>
            <p:ph type="body" idx="1"/>
          </p:nvPr>
        </p:nvSpPr>
        <p:spPr>
          <a:xfrm>
            <a:off x="695011" y="4525976"/>
            <a:ext cx="5688980" cy="4258501"/>
          </a:xfrm>
        </p:spPr>
        <p:txBody>
          <a:bodyPr/>
          <a:lstStyle/>
          <a:p>
            <a:endParaRPr lang="en-US" sz="1050"/>
          </a:p>
        </p:txBody>
      </p:sp>
      <p:sp>
        <p:nvSpPr>
          <p:cNvPr id="4" name="Slide Number Placeholder 3"/>
          <p:cNvSpPr>
            <a:spLocks noGrp="1"/>
          </p:cNvSpPr>
          <p:nvPr>
            <p:ph type="sldNum" sz="quarter" idx="10"/>
          </p:nvPr>
        </p:nvSpPr>
        <p:spPr>
          <a:xfrm>
            <a:off x="3310976" y="8449863"/>
            <a:ext cx="3011699" cy="463407"/>
          </a:xfrm>
        </p:spPr>
        <p:txBody>
          <a:bodyPr/>
          <a:lstStyle/>
          <a:p>
            <a:fld id="{05A0BFFB-5D70-43A1-A9AA-0678080C2F2A}" type="slidenum">
              <a:rPr lang="en-US" smtClean="0"/>
              <a:t>60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466725"/>
            <a:ext cx="6356350" cy="3576638"/>
          </a:xfrm>
        </p:spPr>
      </p:sp>
      <p:sp>
        <p:nvSpPr>
          <p:cNvPr id="3" name="Notes Placeholder 2"/>
          <p:cNvSpPr>
            <a:spLocks noGrp="1"/>
          </p:cNvSpPr>
          <p:nvPr>
            <p:ph type="body" idx="1"/>
          </p:nvPr>
        </p:nvSpPr>
        <p:spPr>
          <a:xfrm>
            <a:off x="570145" y="4324028"/>
            <a:ext cx="5909235" cy="4466578"/>
          </a:xfrm>
        </p:spPr>
        <p:txBody>
          <a:bodyPr/>
          <a:lstStyle/>
          <a:p>
            <a:endParaRPr lang="en-US"/>
          </a:p>
        </p:txBody>
      </p:sp>
      <p:sp>
        <p:nvSpPr>
          <p:cNvPr id="4" name="Slide Number Placeholder 3"/>
          <p:cNvSpPr>
            <a:spLocks noGrp="1"/>
          </p:cNvSpPr>
          <p:nvPr>
            <p:ph type="sldNum" sz="quarter" idx="10"/>
          </p:nvPr>
        </p:nvSpPr>
        <p:spPr>
          <a:xfrm>
            <a:off x="3198000" y="8448786"/>
            <a:ext cx="3011699" cy="463407"/>
          </a:xfrm>
        </p:spPr>
        <p:txBody>
          <a:bodyPr/>
          <a:lstStyle/>
          <a:p>
            <a:fld id="{05A0BFFB-5D70-43A1-A9AA-0678080C2F2A}" type="slidenum">
              <a:rPr lang="en-US" smtClean="0"/>
              <a:t>61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414338"/>
            <a:ext cx="6356350" cy="3576637"/>
          </a:xfrm>
        </p:spPr>
      </p:sp>
      <p:sp>
        <p:nvSpPr>
          <p:cNvPr id="3" name="Notes Placeholder 2"/>
          <p:cNvSpPr>
            <a:spLocks noGrp="1"/>
          </p:cNvSpPr>
          <p:nvPr>
            <p:ph type="body" idx="1"/>
          </p:nvPr>
        </p:nvSpPr>
        <p:spPr>
          <a:xfrm>
            <a:off x="695012" y="4264631"/>
            <a:ext cx="5524675" cy="4300269"/>
          </a:xfrm>
        </p:spPr>
        <p:txBody>
          <a:bodyPr/>
          <a:lstStyle/>
          <a:p>
            <a:endParaRPr lang="en-US" sz="1000"/>
          </a:p>
        </p:txBody>
      </p:sp>
      <p:sp>
        <p:nvSpPr>
          <p:cNvPr id="4" name="Slide Number Placeholder 3"/>
          <p:cNvSpPr>
            <a:spLocks noGrp="1"/>
          </p:cNvSpPr>
          <p:nvPr>
            <p:ph type="sldNum" sz="quarter" idx="10"/>
          </p:nvPr>
        </p:nvSpPr>
        <p:spPr>
          <a:xfrm>
            <a:off x="3198000" y="8393489"/>
            <a:ext cx="3011699" cy="463407"/>
          </a:xfrm>
        </p:spPr>
        <p:txBody>
          <a:bodyPr/>
          <a:lstStyle/>
          <a:p>
            <a:fld id="{05A0BFFB-5D70-43A1-A9AA-0678080C2F2A}" type="slidenum">
              <a:rPr lang="en-US" smtClean="0"/>
              <a:t>62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 y="449263"/>
            <a:ext cx="6615113" cy="3721100"/>
          </a:xfrm>
        </p:spPr>
      </p:sp>
      <p:sp>
        <p:nvSpPr>
          <p:cNvPr id="3" name="Notes Placeholder 2"/>
          <p:cNvSpPr>
            <a:spLocks noGrp="1"/>
          </p:cNvSpPr>
          <p:nvPr>
            <p:ph type="body" idx="1"/>
          </p:nvPr>
        </p:nvSpPr>
        <p:spPr>
          <a:xfrm>
            <a:off x="695009" y="4454700"/>
            <a:ext cx="5560060" cy="4264631"/>
          </a:xfrm>
        </p:spPr>
        <p:txBody>
          <a:bodyPr/>
          <a:lstStyle/>
          <a:p>
            <a:pPr marL="0" indent="0" algn="just">
              <a:lnSpc>
                <a:spcPct val="100000"/>
              </a:lnSpc>
              <a:spcBef>
                <a:spcPts val="300"/>
              </a:spcBef>
              <a:spcAft>
                <a:spcPts val="300"/>
              </a:spcAft>
              <a:buFont typeface="Wingdings" panose="05000000000000000000" pitchFamily="2" charset="2"/>
              <a:buNone/>
            </a:pPr>
            <a:endParaRPr lang="en-US"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94363" y="8504086"/>
            <a:ext cx="3011699" cy="463407"/>
          </a:xfrm>
        </p:spPr>
        <p:txBody>
          <a:bodyPr/>
          <a:lstStyle/>
          <a:p>
            <a:fld id="{05A0BFFB-5D70-43A1-A9AA-0678080C2F2A}" type="slidenum">
              <a:rPr lang="en-US" smtClean="0"/>
              <a:t>63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0038" y="249238"/>
            <a:ext cx="6438900" cy="3622675"/>
          </a:xfrm>
        </p:spPr>
      </p:sp>
      <p:sp>
        <p:nvSpPr>
          <p:cNvPr id="3" name="Notes Placeholder 2"/>
          <p:cNvSpPr>
            <a:spLocks noGrp="1"/>
          </p:cNvSpPr>
          <p:nvPr>
            <p:ph type="body" idx="1"/>
          </p:nvPr>
        </p:nvSpPr>
        <p:spPr>
          <a:xfrm>
            <a:off x="536874" y="4169599"/>
            <a:ext cx="5773703" cy="4478457"/>
          </a:xfrm>
        </p:spPr>
        <p:txBody>
          <a:bodyPr/>
          <a:lstStyle/>
          <a:p>
            <a:pPr marL="344488" indent="-344488" algn="just">
              <a:lnSpc>
                <a:spcPct val="100000"/>
              </a:lnSpc>
              <a:spcBef>
                <a:spcPts val="300"/>
              </a:spcBef>
              <a:spcAft>
                <a:spcPts val="300"/>
              </a:spcAft>
              <a:buFont typeface="Wingdings" panose="05000000000000000000" pitchFamily="2" charset="2"/>
              <a:buChar char="v"/>
            </a:pPr>
            <a:endParaRPr lang="en-US" sz="13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173908" y="8417189"/>
            <a:ext cx="3011699" cy="463407"/>
          </a:xfrm>
        </p:spPr>
        <p:txBody>
          <a:bodyPr/>
          <a:lstStyle/>
          <a:p>
            <a:fld id="{05A0BFFB-5D70-43A1-A9AA-0678080C2F2A}" type="slidenum">
              <a:rPr lang="en-US" smtClean="0"/>
              <a:t>64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696913"/>
            <a:ext cx="6362700" cy="3579812"/>
          </a:xfrm>
        </p:spPr>
      </p:sp>
      <p:sp>
        <p:nvSpPr>
          <p:cNvPr id="3" name="Notes Placeholder 2"/>
          <p:cNvSpPr>
            <a:spLocks noGrp="1"/>
          </p:cNvSpPr>
          <p:nvPr>
            <p:ph type="body" idx="1"/>
          </p:nvPr>
        </p:nvSpPr>
        <p:spPr>
          <a:xfrm>
            <a:off x="695009" y="4692283"/>
            <a:ext cx="5560060" cy="3389284"/>
          </a:xfrm>
        </p:spPr>
        <p:txBody>
          <a:bodyPr/>
          <a:lstStyle/>
          <a:p>
            <a:pPr>
              <a:spcBef>
                <a:spcPts val="600"/>
              </a:spcBef>
            </a:pPr>
            <a:endParaRPr lang="en-US" sz="140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22091" y="8346092"/>
            <a:ext cx="3011699" cy="463407"/>
          </a:xfrm>
        </p:spPr>
        <p:txBody>
          <a:bodyPr/>
          <a:lstStyle/>
          <a:p>
            <a:fld id="{05A0BFFB-5D70-43A1-A9AA-0678080C2F2A}" type="slidenum">
              <a:rPr lang="en-US" smtClean="0"/>
              <a:t>65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8450" y="330200"/>
            <a:ext cx="6400800" cy="3602038"/>
          </a:xfrm>
        </p:spPr>
      </p:sp>
      <p:sp>
        <p:nvSpPr>
          <p:cNvPr id="3" name="Notes Placeholder 2"/>
          <p:cNvSpPr>
            <a:spLocks noGrp="1"/>
          </p:cNvSpPr>
          <p:nvPr>
            <p:ph type="body" idx="1"/>
          </p:nvPr>
        </p:nvSpPr>
        <p:spPr>
          <a:xfrm>
            <a:off x="513933" y="4205235"/>
            <a:ext cx="5942331" cy="4452845"/>
          </a:xfrm>
        </p:spPr>
        <p:txBody>
          <a:bodyPr/>
          <a:lstStyle/>
          <a:p>
            <a:endParaRPr lang="en-US" sz="900"/>
          </a:p>
        </p:txBody>
      </p:sp>
      <p:sp>
        <p:nvSpPr>
          <p:cNvPr id="4" name="Slide Number Placeholder 3"/>
          <p:cNvSpPr>
            <a:spLocks noGrp="1"/>
          </p:cNvSpPr>
          <p:nvPr>
            <p:ph type="sldNum" sz="quarter" idx="10"/>
          </p:nvPr>
        </p:nvSpPr>
        <p:spPr>
          <a:xfrm>
            <a:off x="3438905" y="8622580"/>
            <a:ext cx="3011699" cy="463407"/>
          </a:xfrm>
        </p:spPr>
        <p:txBody>
          <a:bodyPr/>
          <a:lstStyle/>
          <a:p>
            <a:fld id="{05A0BFFB-5D70-43A1-A9AA-0678080C2F2A}" type="slidenum">
              <a:rPr lang="en-US" smtClean="0"/>
              <a:t>66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8450" y="330200"/>
            <a:ext cx="6400800" cy="3602038"/>
          </a:xfrm>
        </p:spPr>
      </p:sp>
      <p:sp>
        <p:nvSpPr>
          <p:cNvPr id="3" name="Notes Placeholder 2"/>
          <p:cNvSpPr>
            <a:spLocks noGrp="1"/>
          </p:cNvSpPr>
          <p:nvPr>
            <p:ph type="body" idx="1"/>
          </p:nvPr>
        </p:nvSpPr>
        <p:spPr>
          <a:xfrm>
            <a:off x="513933" y="4205235"/>
            <a:ext cx="5942331" cy="4452845"/>
          </a:xfrm>
        </p:spPr>
        <p:txBody>
          <a:bodyPr/>
          <a:lstStyle/>
          <a:p>
            <a:endParaRPr lang="en-US" sz="900"/>
          </a:p>
        </p:txBody>
      </p:sp>
      <p:sp>
        <p:nvSpPr>
          <p:cNvPr id="4" name="Slide Number Placeholder 3"/>
          <p:cNvSpPr>
            <a:spLocks noGrp="1"/>
          </p:cNvSpPr>
          <p:nvPr>
            <p:ph type="sldNum" sz="quarter" idx="10"/>
          </p:nvPr>
        </p:nvSpPr>
        <p:spPr>
          <a:xfrm>
            <a:off x="3438905" y="8622580"/>
            <a:ext cx="3011699" cy="463407"/>
          </a:xfrm>
        </p:spPr>
        <p:txBody>
          <a:bodyPr/>
          <a:lstStyle/>
          <a:p>
            <a:fld id="{05A0BFFB-5D70-43A1-A9AA-0678080C2F2A}" type="slidenum">
              <a:rPr lang="en-US" smtClean="0"/>
              <a:t>67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7175" y="903288"/>
            <a:ext cx="6394450" cy="3597275"/>
          </a:xfrm>
        </p:spPr>
      </p:sp>
      <p:sp>
        <p:nvSpPr>
          <p:cNvPr id="3" name="Notes Placeholder 2"/>
          <p:cNvSpPr>
            <a:spLocks noGrp="1"/>
          </p:cNvSpPr>
          <p:nvPr>
            <p:ph type="body" idx="1"/>
          </p:nvPr>
        </p:nvSpPr>
        <p:spPr>
          <a:xfrm>
            <a:off x="695009" y="4668524"/>
            <a:ext cx="5560060" cy="3732067"/>
          </a:xfrm>
        </p:spPr>
        <p:txBody>
          <a:bodyPr/>
          <a:lstStyle/>
          <a:p>
            <a:pPr marL="0" indent="0">
              <a:buFont typeface="Arial" pitchFamily="34" charset="0"/>
              <a:buNone/>
            </a:pPr>
            <a:endParaRPr lang="en-US" sz="16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42543" y="8535561"/>
            <a:ext cx="3011699" cy="463407"/>
          </a:xfrm>
        </p:spPr>
        <p:txBody>
          <a:bodyPr/>
          <a:lstStyle/>
          <a:p>
            <a:fld id="{05A0BFFB-5D70-43A1-A9AA-0678080C2F2A}" type="slidenum">
              <a:rPr lang="en-US" smtClean="0"/>
              <a:t>68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213" y="414338"/>
            <a:ext cx="7021513" cy="3951287"/>
          </a:xfrm>
        </p:spPr>
      </p:sp>
      <p:sp>
        <p:nvSpPr>
          <p:cNvPr id="3" name="Notes Placeholder 2"/>
          <p:cNvSpPr>
            <a:spLocks noGrp="1"/>
          </p:cNvSpPr>
          <p:nvPr>
            <p:ph type="body" idx="1"/>
          </p:nvPr>
        </p:nvSpPr>
        <p:spPr>
          <a:xfrm>
            <a:off x="512025" y="4537856"/>
            <a:ext cx="6013766" cy="4404711"/>
          </a:xfrm>
        </p:spPr>
        <p:txBody>
          <a:bodyPr/>
          <a:lstStyle/>
          <a:p>
            <a:pPr>
              <a:spcAft>
                <a:spcPts val="300"/>
              </a:spcAft>
            </a:pPr>
            <a:endParaRPr lang="en-US" sz="1600"/>
          </a:p>
        </p:txBody>
      </p:sp>
      <p:sp>
        <p:nvSpPr>
          <p:cNvPr id="4" name="Slide Number Placeholder 3"/>
          <p:cNvSpPr>
            <a:spLocks noGrp="1"/>
          </p:cNvSpPr>
          <p:nvPr>
            <p:ph type="sldNum" sz="quarter" idx="10"/>
          </p:nvPr>
        </p:nvSpPr>
        <p:spPr>
          <a:xfrm>
            <a:off x="3425769" y="8493463"/>
            <a:ext cx="3011699" cy="463407"/>
          </a:xfrm>
        </p:spPr>
        <p:txBody>
          <a:bodyPr/>
          <a:lstStyle/>
          <a:p>
            <a:fld id="{05A0BFFB-5D70-43A1-A9AA-0678080C2F2A}" type="slidenum">
              <a:rPr lang="en-US" smtClean="0"/>
              <a:t>7</a:t>
            </a:fld>
            <a:endParaRPr lang="en-US"/>
          </a:p>
        </p:txBody>
      </p:sp>
    </p:spTree>
    <p:extLst>
      <p:ext uri="{BB962C8B-B14F-4D97-AF65-F5344CB8AC3E}">
        <p14:creationId xmlns:p14="http://schemas.microsoft.com/office/powerpoint/2010/main" val="1907167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75" y="384175"/>
            <a:ext cx="6942138" cy="3905250"/>
          </a:xfrm>
        </p:spPr>
      </p:sp>
      <p:sp>
        <p:nvSpPr>
          <p:cNvPr id="3" name="Notes Placeholder 2"/>
          <p:cNvSpPr>
            <a:spLocks noGrp="1"/>
          </p:cNvSpPr>
          <p:nvPr>
            <p:ph type="body" idx="1"/>
          </p:nvPr>
        </p:nvSpPr>
        <p:spPr>
          <a:xfrm>
            <a:off x="695010" y="4371543"/>
            <a:ext cx="5723566" cy="4659152"/>
          </a:xfrm>
        </p:spPr>
        <p:txBody>
          <a:bodyPr/>
          <a:lstStyle/>
          <a:p>
            <a:pPr>
              <a:spcBef>
                <a:spcPts val="300"/>
              </a:spcBef>
              <a:spcAft>
                <a:spcPts val="300"/>
              </a:spcAft>
              <a:buFont typeface="Wingdings" panose="05000000000000000000" pitchFamily="2" charset="2"/>
              <a:buNone/>
            </a:pPr>
            <a:endParaRPr lang="vi-VN" sz="1200">
              <a:solidFill>
                <a:srgbClr val="0000FF"/>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a:xfrm>
            <a:off x="3249543" y="8434641"/>
            <a:ext cx="3011699" cy="463407"/>
          </a:xfrm>
        </p:spPr>
        <p:txBody>
          <a:bodyPr/>
          <a:lstStyle/>
          <a:p>
            <a:fld id="{05A0BFFB-5D70-43A1-A9AA-0678080C2F2A}" type="slidenum">
              <a:rPr lang="en-US" smtClean="0"/>
              <a:t>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8" y="223838"/>
            <a:ext cx="6780213" cy="3814762"/>
          </a:xfrm>
        </p:spPr>
      </p:sp>
      <p:sp>
        <p:nvSpPr>
          <p:cNvPr id="3" name="Notes Placeholder 2"/>
          <p:cNvSpPr>
            <a:spLocks noGrp="1"/>
          </p:cNvSpPr>
          <p:nvPr>
            <p:ph type="body" idx="1"/>
          </p:nvPr>
        </p:nvSpPr>
        <p:spPr>
          <a:xfrm>
            <a:off x="384779" y="4092597"/>
            <a:ext cx="6097798" cy="4650268"/>
          </a:xfrm>
        </p:spPr>
        <p:txBody>
          <a:bodyPr/>
          <a:lstStyle/>
          <a:p>
            <a:pPr algn="just">
              <a:spcBef>
                <a:spcPts val="200"/>
              </a:spcBef>
              <a:spcAft>
                <a:spcPts val="200"/>
              </a:spcAft>
            </a:pPr>
            <a:endParaRPr lang="en-US" sz="1400" i="1">
              <a:solidFill>
                <a:srgbClr val="0000FF"/>
              </a:solidFill>
              <a:latin typeface="Times New Roman" panose="02020603050405020304" pitchFamily="18" charset="0"/>
              <a:ea typeface="Calibri" panose="020F0502020204030204" pitchFamily="34" charset="0"/>
            </a:endParaRPr>
          </a:p>
        </p:txBody>
      </p:sp>
      <p:sp>
        <p:nvSpPr>
          <p:cNvPr id="4" name="Slide Number Placeholder 3"/>
          <p:cNvSpPr>
            <a:spLocks noGrp="1"/>
          </p:cNvSpPr>
          <p:nvPr>
            <p:ph type="sldNum" sz="quarter" idx="10"/>
          </p:nvPr>
        </p:nvSpPr>
        <p:spPr>
          <a:xfrm>
            <a:off x="3315761" y="8319029"/>
            <a:ext cx="3011699" cy="463407"/>
          </a:xfrm>
        </p:spPr>
        <p:txBody>
          <a:bodyPr/>
          <a:lstStyle/>
          <a:p>
            <a:fld id="{05A0BFFB-5D70-43A1-A9AA-0678080C2F2A}" type="slidenum">
              <a:rPr lang="en-US" smtClean="0"/>
              <a:t>9</a:t>
            </a:fld>
            <a:endParaRPr lang="en-US"/>
          </a:p>
        </p:txBody>
      </p:sp>
    </p:spTree>
    <p:extLst>
      <p:ext uri="{BB962C8B-B14F-4D97-AF65-F5344CB8AC3E}">
        <p14:creationId xmlns:p14="http://schemas.microsoft.com/office/powerpoint/2010/main" val="2699239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3" y="758952"/>
            <a:ext cx="10058401"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4" y="4455621"/>
            <a:ext cx="10058401" cy="1143000"/>
          </a:xfrm>
        </p:spPr>
        <p:txBody>
          <a:bodyPr lIns="91427" rIns="91427">
            <a:normAutofit/>
          </a:bodyPr>
          <a:lstStyle>
            <a:lvl1pPr marL="0" indent="0" algn="l">
              <a:buNone/>
              <a:defRPr sz="2400" cap="all" spc="200" baseline="0">
                <a:solidFill>
                  <a:schemeClr val="tx2"/>
                </a:solidFill>
                <a:latin typeface="+mj-lt"/>
              </a:defRPr>
            </a:lvl1pPr>
            <a:lvl2pPr marL="457135" indent="0" algn="ctr">
              <a:buNone/>
              <a:defRPr sz="2400"/>
            </a:lvl2pPr>
            <a:lvl3pPr marL="914269" indent="0" algn="ctr">
              <a:buNone/>
              <a:defRPr sz="2400"/>
            </a:lvl3pPr>
            <a:lvl4pPr marL="1371404" indent="0" algn="ctr">
              <a:buNone/>
              <a:defRPr sz="2000"/>
            </a:lvl4pPr>
            <a:lvl5pPr marL="1828539" indent="0" algn="ctr">
              <a:buNone/>
              <a:defRPr sz="2000"/>
            </a:lvl5pPr>
            <a:lvl6pPr marL="2285674" indent="0" algn="ctr">
              <a:buNone/>
              <a:defRPr sz="2000"/>
            </a:lvl6pPr>
            <a:lvl7pPr marL="2742808" indent="0" algn="ctr">
              <a:buNone/>
              <a:defRPr sz="2000"/>
            </a:lvl7pPr>
            <a:lvl8pPr marL="3199943" indent="0" algn="ctr">
              <a:buNone/>
              <a:defRPr sz="2000"/>
            </a:lvl8pPr>
            <a:lvl9pPr marL="3657078"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7290C5-F73D-4894-85B5-F2C78E9E7182}" type="datetimeFigureOut">
              <a:rPr lang="en-US" smtClean="0"/>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12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13" tIns="0" rIns="45713"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7290C5-F73D-4894-85B5-F2C78E9E7182}" type="datetimeFigureOut">
              <a:rPr lang="en-US" smtClean="0"/>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1176956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4"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5" y="412302"/>
            <a:ext cx="7734300" cy="5759898"/>
          </a:xfrm>
        </p:spPr>
        <p:txBody>
          <a:bodyPr vert="eaVert" lIns="45713" tIns="0" rIns="45713"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7290C5-F73D-4894-85B5-F2C78E9E7182}" type="datetimeFigureOut">
              <a:rPr lang="en-US" smtClean="0"/>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3563340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7290C5-F73D-4894-85B5-F2C78E9E7182}" type="datetimeFigureOut">
              <a:rPr lang="en-US" smtClean="0"/>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4291875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3" y="758952"/>
            <a:ext cx="10058401"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3" y="4453128"/>
            <a:ext cx="10058401" cy="1143000"/>
          </a:xfrm>
        </p:spPr>
        <p:txBody>
          <a:bodyPr lIns="91427" rIns="91427" anchor="t" anchorCtr="0">
            <a:normAutofit/>
          </a:bodyPr>
          <a:lstStyle>
            <a:lvl1pPr marL="0" indent="0">
              <a:buNone/>
              <a:defRPr sz="2400" cap="all" spc="200" baseline="0">
                <a:solidFill>
                  <a:schemeClr val="tx2"/>
                </a:solidFill>
                <a:latin typeface="+mj-lt"/>
              </a:defRPr>
            </a:lvl1pPr>
            <a:lvl2pPr marL="457135" indent="0">
              <a:buNone/>
              <a:defRPr sz="1900">
                <a:solidFill>
                  <a:schemeClr val="tx1">
                    <a:tint val="75000"/>
                  </a:schemeClr>
                </a:solidFill>
              </a:defRPr>
            </a:lvl2pPr>
            <a:lvl3pPr marL="914269" indent="0">
              <a:buNone/>
              <a:defRPr sz="1600">
                <a:solidFill>
                  <a:schemeClr val="tx1">
                    <a:tint val="75000"/>
                  </a:schemeClr>
                </a:solidFill>
              </a:defRPr>
            </a:lvl3pPr>
            <a:lvl4pPr marL="1371404" indent="0">
              <a:buNone/>
              <a:defRPr sz="1500">
                <a:solidFill>
                  <a:schemeClr val="tx1">
                    <a:tint val="75000"/>
                  </a:schemeClr>
                </a:solidFill>
              </a:defRPr>
            </a:lvl4pPr>
            <a:lvl5pPr marL="1828539" indent="0">
              <a:buNone/>
              <a:defRPr sz="1500">
                <a:solidFill>
                  <a:schemeClr val="tx1">
                    <a:tint val="75000"/>
                  </a:schemeClr>
                </a:solidFill>
              </a:defRPr>
            </a:lvl5pPr>
            <a:lvl6pPr marL="2285674" indent="0">
              <a:buNone/>
              <a:defRPr sz="1500">
                <a:solidFill>
                  <a:schemeClr val="tx1">
                    <a:tint val="75000"/>
                  </a:schemeClr>
                </a:solidFill>
              </a:defRPr>
            </a:lvl6pPr>
            <a:lvl7pPr marL="2742808" indent="0">
              <a:buNone/>
              <a:defRPr sz="1500">
                <a:solidFill>
                  <a:schemeClr val="tx1">
                    <a:tint val="75000"/>
                  </a:schemeClr>
                </a:solidFill>
              </a:defRPr>
            </a:lvl7pPr>
            <a:lvl8pPr marL="3199943" indent="0">
              <a:buNone/>
              <a:defRPr sz="1500">
                <a:solidFill>
                  <a:schemeClr val="tx1">
                    <a:tint val="75000"/>
                  </a:schemeClr>
                </a:solidFill>
              </a:defRPr>
            </a:lvl8pPr>
            <a:lvl9pPr marL="3657078" indent="0">
              <a:buNone/>
              <a:defRPr sz="1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7290C5-F73D-4894-85B5-F2C78E9E7182}" type="datetimeFigureOut">
              <a:rPr lang="en-US" smtClean="0"/>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36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3" y="286607"/>
            <a:ext cx="10058401"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1" y="1845734"/>
            <a:ext cx="4937761"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3" y="1845735"/>
            <a:ext cx="4937761"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7290C5-F73D-4894-85B5-F2C78E9E7182}" type="datetimeFigureOut">
              <a:rPr lang="en-US" smtClean="0"/>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3770120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3" y="286607"/>
            <a:ext cx="10058401"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3" y="1846053"/>
            <a:ext cx="4937761" cy="736282"/>
          </a:xfrm>
        </p:spPr>
        <p:txBody>
          <a:bodyPr lIns="91427" rIns="91427" anchor="ctr">
            <a:normAutofit/>
          </a:bodyPr>
          <a:lstStyle>
            <a:lvl1pPr marL="0" indent="0">
              <a:buNone/>
              <a:defRPr sz="2000" b="0" cap="all" baseline="0">
                <a:solidFill>
                  <a:schemeClr val="tx2"/>
                </a:solidFill>
              </a:defRPr>
            </a:lvl1pPr>
            <a:lvl2pPr marL="457135" indent="0">
              <a:buNone/>
              <a:defRPr sz="2000" b="1"/>
            </a:lvl2pPr>
            <a:lvl3pPr marL="914269" indent="0">
              <a:buNone/>
              <a:defRPr sz="1900" b="1"/>
            </a:lvl3pPr>
            <a:lvl4pPr marL="1371404" indent="0">
              <a:buNone/>
              <a:defRPr sz="1600" b="1"/>
            </a:lvl4pPr>
            <a:lvl5pPr marL="1828539" indent="0">
              <a:buNone/>
              <a:defRPr sz="1600" b="1"/>
            </a:lvl5pPr>
            <a:lvl6pPr marL="2285674" indent="0">
              <a:buNone/>
              <a:defRPr sz="1600" b="1"/>
            </a:lvl6pPr>
            <a:lvl7pPr marL="2742808" indent="0">
              <a:buNone/>
              <a:defRPr sz="1600" b="1"/>
            </a:lvl7pPr>
            <a:lvl8pPr marL="3199943" indent="0">
              <a:buNone/>
              <a:defRPr sz="1600" b="1"/>
            </a:lvl8pPr>
            <a:lvl9pPr marL="3657078"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3" y="2582334"/>
            <a:ext cx="4937761"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3" y="1846053"/>
            <a:ext cx="4937761" cy="736282"/>
          </a:xfrm>
        </p:spPr>
        <p:txBody>
          <a:bodyPr lIns="91427" rIns="91427" anchor="ctr">
            <a:normAutofit/>
          </a:bodyPr>
          <a:lstStyle>
            <a:lvl1pPr marL="0" indent="0">
              <a:buNone/>
              <a:defRPr sz="2000" b="0" cap="all" baseline="0">
                <a:solidFill>
                  <a:schemeClr val="tx2"/>
                </a:solidFill>
              </a:defRPr>
            </a:lvl1pPr>
            <a:lvl2pPr marL="457135" indent="0">
              <a:buNone/>
              <a:defRPr sz="2000" b="1"/>
            </a:lvl2pPr>
            <a:lvl3pPr marL="914269" indent="0">
              <a:buNone/>
              <a:defRPr sz="1900" b="1"/>
            </a:lvl3pPr>
            <a:lvl4pPr marL="1371404" indent="0">
              <a:buNone/>
              <a:defRPr sz="1600" b="1"/>
            </a:lvl4pPr>
            <a:lvl5pPr marL="1828539" indent="0">
              <a:buNone/>
              <a:defRPr sz="1600" b="1"/>
            </a:lvl5pPr>
            <a:lvl6pPr marL="2285674" indent="0">
              <a:buNone/>
              <a:defRPr sz="1600" b="1"/>
            </a:lvl6pPr>
            <a:lvl7pPr marL="2742808" indent="0">
              <a:buNone/>
              <a:defRPr sz="1600" b="1"/>
            </a:lvl7pPr>
            <a:lvl8pPr marL="3199943" indent="0">
              <a:buNone/>
              <a:defRPr sz="1600" b="1"/>
            </a:lvl8pPr>
            <a:lvl9pPr marL="365707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3" y="2582334"/>
            <a:ext cx="4937761"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7290C5-F73D-4894-85B5-F2C78E9E7182}" type="datetimeFigureOut">
              <a:rPr lang="en-US" smtClean="0"/>
              <a:t>3/28/2021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1468797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7290C5-F73D-4894-85B5-F2C78E9E7182}" type="datetimeFigureOut">
              <a:rPr lang="en-US" smtClean="0"/>
              <a:t>3/28/2021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2867030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20" y="633431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F7290C5-F73D-4894-85B5-F2C78E9E7182}" type="datetimeFigureOut">
              <a:rPr lang="en-US" smtClean="0"/>
              <a:t>3/28/2021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3521934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20" y="0"/>
            <a:ext cx="40507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3" y="0"/>
            <a:ext cx="6401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3"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6"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3" y="2926080"/>
            <a:ext cx="3200400" cy="3379124"/>
          </a:xfrm>
        </p:spPr>
        <p:txBody>
          <a:bodyPr lIns="91427" rIns="91427">
            <a:normAutofit/>
          </a:bodyPr>
          <a:lstStyle>
            <a:lvl1pPr marL="0" indent="0">
              <a:buNone/>
              <a:defRPr sz="1500">
                <a:solidFill>
                  <a:srgbClr val="FFFFFF"/>
                </a:solidFill>
              </a:defRPr>
            </a:lvl1pPr>
            <a:lvl2pPr marL="457135" indent="0">
              <a:buNone/>
              <a:defRPr sz="1200"/>
            </a:lvl2pPr>
            <a:lvl3pPr marL="914269" indent="0">
              <a:buNone/>
              <a:defRPr sz="1100"/>
            </a:lvl3pPr>
            <a:lvl4pPr marL="1371404" indent="0">
              <a:buNone/>
              <a:defRPr sz="900"/>
            </a:lvl4pPr>
            <a:lvl5pPr marL="1828539" indent="0">
              <a:buNone/>
              <a:defRPr sz="900"/>
            </a:lvl5pPr>
            <a:lvl6pPr marL="2285674" indent="0">
              <a:buNone/>
              <a:defRPr sz="900"/>
            </a:lvl6pPr>
            <a:lvl7pPr marL="2742808" indent="0">
              <a:buNone/>
              <a:defRPr sz="900"/>
            </a:lvl7pPr>
            <a:lvl8pPr marL="3199943" indent="0">
              <a:buNone/>
              <a:defRPr sz="900"/>
            </a:lvl8pPr>
            <a:lvl9pPr marL="3657078"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8" y="6459797"/>
            <a:ext cx="2618510" cy="365125"/>
          </a:xfrm>
        </p:spPr>
        <p:txBody>
          <a:bodyPr/>
          <a:lstStyle>
            <a:lvl1pPr algn="l">
              <a:defRPr/>
            </a:lvl1pPr>
          </a:lstStyle>
          <a:p>
            <a:fld id="{6F7290C5-F73D-4894-85B5-F2C78E9E7182}" type="datetimeFigureOut">
              <a:rPr lang="en-US" smtClean="0"/>
              <a:t>3/28/2021</a:t>
            </a:fld>
            <a:endParaRPr lang="en-US"/>
          </a:p>
        </p:txBody>
      </p:sp>
      <p:sp>
        <p:nvSpPr>
          <p:cNvPr id="6" name="Footer Placeholder 5"/>
          <p:cNvSpPr>
            <a:spLocks noGrp="1"/>
          </p:cNvSpPr>
          <p:nvPr>
            <p:ph type="ftr" sz="quarter" idx="11"/>
          </p:nvPr>
        </p:nvSpPr>
        <p:spPr>
          <a:xfrm>
            <a:off x="4800606" y="6459797"/>
            <a:ext cx="4648201"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D36E3E-61C7-4D77-978E-87FC66B4E88E}" type="slidenum">
              <a:rPr lang="en-US" smtClean="0"/>
              <a:t>‹#›</a:t>
            </a:fld>
            <a:endParaRPr lang="en-US"/>
          </a:p>
        </p:txBody>
      </p:sp>
    </p:spTree>
    <p:extLst>
      <p:ext uri="{BB962C8B-B14F-4D97-AF65-F5344CB8AC3E}">
        <p14:creationId xmlns:p14="http://schemas.microsoft.com/office/powerpoint/2010/main" val="37635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4" y="4953000"/>
            <a:ext cx="12188826"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0" y="491507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6" y="5074922"/>
            <a:ext cx="10113647" cy="822960"/>
          </a:xfrm>
        </p:spPr>
        <p:txBody>
          <a:bodyPr lIns="91427" tIns="0" rIns="91427"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1" y="0"/>
            <a:ext cx="12191985" cy="4915076"/>
          </a:xfrm>
          <a:solidFill>
            <a:schemeClr val="bg2">
              <a:lumMod val="90000"/>
            </a:schemeClr>
          </a:solidFill>
        </p:spPr>
        <p:txBody>
          <a:bodyPr lIns="457135" tIns="457135" anchor="t"/>
          <a:lstStyle>
            <a:lvl1pPr marL="0" indent="0">
              <a:buNone/>
              <a:defRPr sz="3200"/>
            </a:lvl1pPr>
            <a:lvl2pPr marL="457135" indent="0">
              <a:buNone/>
              <a:defRPr sz="2800"/>
            </a:lvl2pPr>
            <a:lvl3pPr marL="914269" indent="0">
              <a:buNone/>
              <a:defRPr sz="2400"/>
            </a:lvl3pPr>
            <a:lvl4pPr marL="1371404" indent="0">
              <a:buNone/>
              <a:defRPr sz="2000"/>
            </a:lvl4pPr>
            <a:lvl5pPr marL="1828539" indent="0">
              <a:buNone/>
              <a:defRPr sz="2000"/>
            </a:lvl5pPr>
            <a:lvl6pPr marL="2285674" indent="0">
              <a:buNone/>
              <a:defRPr sz="2000"/>
            </a:lvl6pPr>
            <a:lvl7pPr marL="2742808" indent="0">
              <a:buNone/>
              <a:defRPr sz="2000"/>
            </a:lvl7pPr>
            <a:lvl8pPr marL="3199943" indent="0">
              <a:buNone/>
              <a:defRPr sz="2000"/>
            </a:lvl8pPr>
            <a:lvl9pPr marL="3657078" indent="0">
              <a:buNone/>
              <a:defRPr sz="2000"/>
            </a:lvl9pPr>
          </a:lstStyle>
          <a:p>
            <a:r>
              <a:rPr lang="en-US"/>
              <a:t>Click icon to add picture</a:t>
            </a:r>
          </a:p>
        </p:txBody>
      </p:sp>
      <p:sp>
        <p:nvSpPr>
          <p:cNvPr id="4" name="Text Placeholder 3"/>
          <p:cNvSpPr>
            <a:spLocks noGrp="1"/>
          </p:cNvSpPr>
          <p:nvPr>
            <p:ph type="body" sz="half" idx="2"/>
          </p:nvPr>
        </p:nvSpPr>
        <p:spPr>
          <a:xfrm>
            <a:off x="1097283" y="5907025"/>
            <a:ext cx="10113264" cy="594360"/>
          </a:xfrm>
        </p:spPr>
        <p:txBody>
          <a:bodyPr lIns="91427" tIns="0" rIns="91427" bIns="0">
            <a:normAutofit/>
          </a:bodyPr>
          <a:lstStyle>
            <a:lvl1pPr marL="0" indent="0">
              <a:spcBef>
                <a:spcPts val="0"/>
              </a:spcBef>
              <a:spcAft>
                <a:spcPts val="599"/>
              </a:spcAft>
              <a:buNone/>
              <a:defRPr sz="1500">
                <a:solidFill>
                  <a:srgbClr val="FFFFFF"/>
                </a:solidFill>
              </a:defRPr>
            </a:lvl1pPr>
            <a:lvl2pPr marL="457135" indent="0">
              <a:buNone/>
              <a:defRPr sz="1200"/>
            </a:lvl2pPr>
            <a:lvl3pPr marL="914269" indent="0">
              <a:buNone/>
              <a:defRPr sz="1100"/>
            </a:lvl3pPr>
            <a:lvl4pPr marL="1371404" indent="0">
              <a:buNone/>
              <a:defRPr sz="900"/>
            </a:lvl4pPr>
            <a:lvl5pPr marL="1828539" indent="0">
              <a:buNone/>
              <a:defRPr sz="900"/>
            </a:lvl5pPr>
            <a:lvl6pPr marL="2285674" indent="0">
              <a:buNone/>
              <a:defRPr sz="900"/>
            </a:lvl6pPr>
            <a:lvl7pPr marL="2742808" indent="0">
              <a:buNone/>
              <a:defRPr sz="900"/>
            </a:lvl7pPr>
            <a:lvl8pPr marL="3199943" indent="0">
              <a:buNone/>
              <a:defRPr sz="900"/>
            </a:lvl8pPr>
            <a:lvl9pPr marL="365707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7290C5-F73D-4894-85B5-F2C78E9E7182}" type="datetimeFigureOut">
              <a:rPr lang="en-US" smtClean="0"/>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194813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1"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3" y="286607"/>
            <a:ext cx="10058401" cy="1450757"/>
          </a:xfrm>
          <a:prstGeom prst="rect">
            <a:avLst/>
          </a:prstGeom>
        </p:spPr>
        <p:txBody>
          <a:bodyPr vert="horz" lIns="91427" tIns="45713" rIns="91427" bIns="45713"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3" y="1845734"/>
            <a:ext cx="10058401" cy="4023360"/>
          </a:xfrm>
          <a:prstGeom prst="rect">
            <a:avLst/>
          </a:prstGeom>
        </p:spPr>
        <p:txBody>
          <a:bodyPr vert="horz" lIns="0" tIns="45713" rIns="0" bIns="4571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8" y="6459797"/>
            <a:ext cx="2472270" cy="365125"/>
          </a:xfrm>
          <a:prstGeom prst="rect">
            <a:avLst/>
          </a:prstGeom>
        </p:spPr>
        <p:txBody>
          <a:bodyPr vert="horz" lIns="91427" tIns="45713" rIns="91427" bIns="45713" rtlCol="0" anchor="ctr"/>
          <a:lstStyle>
            <a:lvl1pPr algn="l">
              <a:defRPr sz="900">
                <a:solidFill>
                  <a:srgbClr val="FFFFFF"/>
                </a:solidFill>
              </a:defRPr>
            </a:lvl1pPr>
          </a:lstStyle>
          <a:p>
            <a:fld id="{6F7290C5-F73D-4894-85B5-F2C78E9E7182}" type="datetimeFigureOut">
              <a:rPr lang="en-US" smtClean="0"/>
              <a:t>3/28/2021</a:t>
            </a:fld>
            <a:endParaRPr lang="en-US"/>
          </a:p>
        </p:txBody>
      </p:sp>
      <p:sp>
        <p:nvSpPr>
          <p:cNvPr id="5" name="Footer Placeholder 4"/>
          <p:cNvSpPr>
            <a:spLocks noGrp="1"/>
          </p:cNvSpPr>
          <p:nvPr>
            <p:ph type="ftr" sz="quarter" idx="3"/>
          </p:nvPr>
        </p:nvSpPr>
        <p:spPr>
          <a:xfrm>
            <a:off x="3686184" y="6459797"/>
            <a:ext cx="4822804" cy="365125"/>
          </a:xfrm>
          <a:prstGeom prst="rect">
            <a:avLst/>
          </a:prstGeom>
        </p:spPr>
        <p:txBody>
          <a:bodyPr vert="horz" lIns="91427" tIns="45713" rIns="91427" bIns="45713"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62" y="6459797"/>
            <a:ext cx="1312026" cy="365125"/>
          </a:xfrm>
          <a:prstGeom prst="rect">
            <a:avLst/>
          </a:prstGeom>
        </p:spPr>
        <p:txBody>
          <a:bodyPr vert="horz" lIns="91427" tIns="45713" rIns="91427" bIns="45713" rtlCol="0" anchor="ctr"/>
          <a:lstStyle>
            <a:lvl1pPr algn="r">
              <a:defRPr sz="1100">
                <a:solidFill>
                  <a:srgbClr val="FFFFFF"/>
                </a:solidFill>
              </a:defRPr>
            </a:lvl1pPr>
          </a:lstStyle>
          <a:p>
            <a:fld id="{0ED36E3E-61C7-4D77-978E-87FC66B4E88E}" type="slidenum">
              <a:rPr lang="en-US" smtClean="0"/>
              <a:t>‹#›</a:t>
            </a:fld>
            <a:endParaRPr lang="en-US"/>
          </a:p>
        </p:txBody>
      </p:sp>
      <p:cxnSp>
        <p:nvCxnSpPr>
          <p:cNvPr id="10" name="Straight Connector 9"/>
          <p:cNvCxnSpPr/>
          <p:nvPr/>
        </p:nvCxnSpPr>
        <p:spPr>
          <a:xfrm>
            <a:off x="1193538"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600350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269"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27" indent="-91427" algn="l" defTabSz="914269"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3993" indent="-182854" algn="l" defTabSz="914269" rtl="0" eaLnBrk="1" latinLnBrk="0" hangingPunct="1">
        <a:lnSpc>
          <a:spcPct val="90000"/>
        </a:lnSpc>
        <a:spcBef>
          <a:spcPts val="200"/>
        </a:spcBef>
        <a:spcAft>
          <a:spcPts val="400"/>
        </a:spcAft>
        <a:buClr>
          <a:schemeClr val="accent1"/>
        </a:buClr>
        <a:buFont typeface="Calibri" pitchFamily="34" charset="0"/>
        <a:buChar char="◦"/>
        <a:defRPr sz="1900" kern="1200">
          <a:solidFill>
            <a:schemeClr val="tx1">
              <a:lumMod val="75000"/>
              <a:lumOff val="25000"/>
            </a:schemeClr>
          </a:solidFill>
          <a:latin typeface="+mn-lt"/>
          <a:ea typeface="+mn-ea"/>
          <a:cs typeface="+mn-cs"/>
        </a:defRPr>
      </a:lvl2pPr>
      <a:lvl3pPr marL="566847" indent="-182854"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3pPr>
      <a:lvl4pPr marL="749701" indent="-182854"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4pPr>
      <a:lvl5pPr marL="932555" indent="-182854"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5pPr>
      <a:lvl6pPr marL="1099843" indent="-228567"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6pPr>
      <a:lvl7pPr marL="1299815" indent="-228567"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7pPr>
      <a:lvl8pPr marL="1499786" indent="-228567"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8pPr>
      <a:lvl9pPr marL="1699757" indent="-228567"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9pPr>
    </p:bodyStyle>
    <p:otherStyle>
      <a:defPPr>
        <a:defRPr lang="en-US"/>
      </a:defPPr>
      <a:lvl1pPr marL="0" algn="l" defTabSz="914269" rtl="0" eaLnBrk="1" latinLnBrk="0" hangingPunct="1">
        <a:defRPr sz="1900" kern="1200">
          <a:solidFill>
            <a:schemeClr val="tx1"/>
          </a:solidFill>
          <a:latin typeface="+mn-lt"/>
          <a:ea typeface="+mn-ea"/>
          <a:cs typeface="+mn-cs"/>
        </a:defRPr>
      </a:lvl1pPr>
      <a:lvl2pPr marL="457135" algn="l" defTabSz="914269" rtl="0" eaLnBrk="1" latinLnBrk="0" hangingPunct="1">
        <a:defRPr sz="1900" kern="1200">
          <a:solidFill>
            <a:schemeClr val="tx1"/>
          </a:solidFill>
          <a:latin typeface="+mn-lt"/>
          <a:ea typeface="+mn-ea"/>
          <a:cs typeface="+mn-cs"/>
        </a:defRPr>
      </a:lvl2pPr>
      <a:lvl3pPr marL="914269" algn="l" defTabSz="914269" rtl="0" eaLnBrk="1" latinLnBrk="0" hangingPunct="1">
        <a:defRPr sz="1900" kern="1200">
          <a:solidFill>
            <a:schemeClr val="tx1"/>
          </a:solidFill>
          <a:latin typeface="+mn-lt"/>
          <a:ea typeface="+mn-ea"/>
          <a:cs typeface="+mn-cs"/>
        </a:defRPr>
      </a:lvl3pPr>
      <a:lvl4pPr marL="1371404" algn="l" defTabSz="914269" rtl="0" eaLnBrk="1" latinLnBrk="0" hangingPunct="1">
        <a:defRPr sz="1900" kern="1200">
          <a:solidFill>
            <a:schemeClr val="tx1"/>
          </a:solidFill>
          <a:latin typeface="+mn-lt"/>
          <a:ea typeface="+mn-ea"/>
          <a:cs typeface="+mn-cs"/>
        </a:defRPr>
      </a:lvl4pPr>
      <a:lvl5pPr marL="1828539" algn="l" defTabSz="914269" rtl="0" eaLnBrk="1" latinLnBrk="0" hangingPunct="1">
        <a:defRPr sz="1900" kern="1200">
          <a:solidFill>
            <a:schemeClr val="tx1"/>
          </a:solidFill>
          <a:latin typeface="+mn-lt"/>
          <a:ea typeface="+mn-ea"/>
          <a:cs typeface="+mn-cs"/>
        </a:defRPr>
      </a:lvl5pPr>
      <a:lvl6pPr marL="2285674" algn="l" defTabSz="914269" rtl="0" eaLnBrk="1" latinLnBrk="0" hangingPunct="1">
        <a:defRPr sz="1900" kern="1200">
          <a:solidFill>
            <a:schemeClr val="tx1"/>
          </a:solidFill>
          <a:latin typeface="+mn-lt"/>
          <a:ea typeface="+mn-ea"/>
          <a:cs typeface="+mn-cs"/>
        </a:defRPr>
      </a:lvl6pPr>
      <a:lvl7pPr marL="2742808" algn="l" defTabSz="914269" rtl="0" eaLnBrk="1" latinLnBrk="0" hangingPunct="1">
        <a:defRPr sz="1900" kern="1200">
          <a:solidFill>
            <a:schemeClr val="tx1"/>
          </a:solidFill>
          <a:latin typeface="+mn-lt"/>
          <a:ea typeface="+mn-ea"/>
          <a:cs typeface="+mn-cs"/>
        </a:defRPr>
      </a:lvl7pPr>
      <a:lvl8pPr marL="3199943" algn="l" defTabSz="914269" rtl="0" eaLnBrk="1" latinLnBrk="0" hangingPunct="1">
        <a:defRPr sz="1900" kern="1200">
          <a:solidFill>
            <a:schemeClr val="tx1"/>
          </a:solidFill>
          <a:latin typeface="+mn-lt"/>
          <a:ea typeface="+mn-ea"/>
          <a:cs typeface="+mn-cs"/>
        </a:defRPr>
      </a:lvl8pPr>
      <a:lvl9pPr marL="3657078" algn="l" defTabSz="914269"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 /><Relationship Id="rId1" Type="http://schemas.openxmlformats.org/officeDocument/2006/relationships/slideLayout" Target="../slideLayouts/slideLayout7.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 /><Relationship Id="rId1" Type="http://schemas.openxmlformats.org/officeDocument/2006/relationships/slideLayout" Target="../slideLayouts/slideLayout7.xml" /></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 /><Relationship Id="rId1" Type="http://schemas.openxmlformats.org/officeDocument/2006/relationships/slideLayout" Target="../slideLayouts/slideLayout7.xml" /></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 /><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7.xml" /></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 /><Relationship Id="rId1" Type="http://schemas.openxmlformats.org/officeDocument/2006/relationships/slideLayout" Target="../slideLayouts/slideLayout7.xml" /></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 /><Relationship Id="rId1" Type="http://schemas.openxmlformats.org/officeDocument/2006/relationships/slideLayout" Target="../slideLayouts/slideLayout7.xml" /></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 /><Relationship Id="rId1" Type="http://schemas.openxmlformats.org/officeDocument/2006/relationships/slideLayout" Target="../slideLayouts/slideLayout7.xml" /></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 /><Relationship Id="rId1" Type="http://schemas.openxmlformats.org/officeDocument/2006/relationships/slideLayout" Target="../slideLayouts/slideLayout7.xml" /></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 /><Relationship Id="rId1" Type="http://schemas.openxmlformats.org/officeDocument/2006/relationships/slideLayout" Target="../slideLayouts/slideLayout7.xml" /></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 /><Relationship Id="rId1" Type="http://schemas.openxmlformats.org/officeDocument/2006/relationships/slideLayout" Target="../slideLayouts/slideLayout7.xml" /></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 /><Relationship Id="rId1" Type="http://schemas.openxmlformats.org/officeDocument/2006/relationships/slideLayout" Target="../slideLayouts/slideLayout7.xml" /></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 /><Relationship Id="rId1" Type="http://schemas.openxmlformats.org/officeDocument/2006/relationships/slideLayout" Target="../slideLayouts/slideLayout7.xml" /></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 /><Relationship Id="rId1" Type="http://schemas.openxmlformats.org/officeDocument/2006/relationships/slideLayout" Target="../slideLayouts/slideLayout7.xml" /></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 /><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 /><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 /><Relationship Id="rId1" Type="http://schemas.openxmlformats.org/officeDocument/2006/relationships/slideLayout" Target="../slideLayouts/slideLayout7.xml" /></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 /><Relationship Id="rId1" Type="http://schemas.openxmlformats.org/officeDocument/2006/relationships/slideLayout" Target="../slideLayouts/slideLayout7.xml" /></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 /><Relationship Id="rId1" Type="http://schemas.openxmlformats.org/officeDocument/2006/relationships/slideLayout" Target="../slideLayouts/slideLayout7.xml" /></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 /><Relationship Id="rId1" Type="http://schemas.openxmlformats.org/officeDocument/2006/relationships/slideLayout" Target="../slideLayouts/slideLayout7.xml" /></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1.xml" /><Relationship Id="rId7" Type="http://schemas.microsoft.com/office/2007/relationships/diagramDrawing" Target="../diagrams/drawing1.xml" /><Relationship Id="rId2" Type="http://schemas.openxmlformats.org/officeDocument/2006/relationships/notesSlide" Target="../notesSlides/notesSlide48.xml" /><Relationship Id="rId1" Type="http://schemas.openxmlformats.org/officeDocument/2006/relationships/slideLayout" Target="../slideLayouts/slideLayout7.xml" /><Relationship Id="rId6" Type="http://schemas.openxmlformats.org/officeDocument/2006/relationships/diagramColors" Target="../diagrams/colors1.xml" /><Relationship Id="rId5" Type="http://schemas.openxmlformats.org/officeDocument/2006/relationships/diagramQuickStyle" Target="../diagrams/quickStyle1.xml" /><Relationship Id="rId4" Type="http://schemas.openxmlformats.org/officeDocument/2006/relationships/diagramLayout" Target="../diagrams/layout1.xml" /></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7.xml" /></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 /><Relationship Id="rId1" Type="http://schemas.openxmlformats.org/officeDocument/2006/relationships/slideLayout" Target="../slideLayouts/slideLayout7.xml" /></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 /><Relationship Id="rId1" Type="http://schemas.openxmlformats.org/officeDocument/2006/relationships/slideLayout" Target="../slideLayouts/slideLayout7.xml" /></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 /><Relationship Id="rId1" Type="http://schemas.openxmlformats.org/officeDocument/2006/relationships/slideLayout" Target="../slideLayouts/slideLayout7.xml" /></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 /><Relationship Id="rId1" Type="http://schemas.openxmlformats.org/officeDocument/2006/relationships/slideLayout" Target="../slideLayouts/slideLayout7.xml" /></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 /><Relationship Id="rId1" Type="http://schemas.openxmlformats.org/officeDocument/2006/relationships/slideLayout" Target="../slideLayouts/slideLayout7.xml" /></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 /><Relationship Id="rId1" Type="http://schemas.openxmlformats.org/officeDocument/2006/relationships/slideLayout" Target="../slideLayouts/slideLayout7.xml" /></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 /><Relationship Id="rId1" Type="http://schemas.openxmlformats.org/officeDocument/2006/relationships/slideLayout" Target="../slideLayouts/slideLayout7.xml" /></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 /><Relationship Id="rId1" Type="http://schemas.openxmlformats.org/officeDocument/2006/relationships/slideLayout" Target="../slideLayouts/slideLayout7.xml" /></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 /><Relationship Id="rId1" Type="http://schemas.openxmlformats.org/officeDocument/2006/relationships/slideLayout" Target="../slideLayouts/slideLayout7.xml" /></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 /><Relationship Id="rId1" Type="http://schemas.openxmlformats.org/officeDocument/2006/relationships/slideLayout" Target="../slideLayouts/slideLayout7.xml" /></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 /><Relationship Id="rId1" Type="http://schemas.openxmlformats.org/officeDocument/2006/relationships/slideLayout" Target="../slideLayouts/slideLayout7.xml" /></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 /><Relationship Id="rId1" Type="http://schemas.openxmlformats.org/officeDocument/2006/relationships/slideLayout" Target="../slideLayouts/slideLayout7.xml" /></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 /><Relationship Id="rId1" Type="http://schemas.openxmlformats.org/officeDocument/2006/relationships/slideLayout" Target="../slideLayouts/slideLayout7.xml" /></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 /><Relationship Id="rId1" Type="http://schemas.openxmlformats.org/officeDocument/2006/relationships/slideLayout" Target="../slideLayouts/slideLayout7.xml" /></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 /><Relationship Id="rId1" Type="http://schemas.openxmlformats.org/officeDocument/2006/relationships/slideLayout" Target="../slideLayouts/slideLayout7.xml" /></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 /><Relationship Id="rId1" Type="http://schemas.openxmlformats.org/officeDocument/2006/relationships/slideLayout" Target="../slideLayouts/slideLayout7.xml" /></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 /><Relationship Id="rId1" Type="http://schemas.openxmlformats.org/officeDocument/2006/relationships/slideLayout" Target="../slideLayouts/slideLayout7.xml" /></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B43D4-D3B0-45FB-9F78-9B7D18B4B028}"/>
              </a:ext>
            </a:extLst>
          </p:cNvPr>
          <p:cNvSpPr>
            <a:spLocks noGrp="1"/>
          </p:cNvSpPr>
          <p:nvPr>
            <p:ph type="ctrTitle"/>
          </p:nvPr>
        </p:nvSpPr>
        <p:spPr>
          <a:xfrm>
            <a:off x="5868186" y="1511300"/>
            <a:ext cx="5498314" cy="4533899"/>
          </a:xfrm>
        </p:spPr>
        <p:txBody>
          <a:bodyPr anchor="ctr">
            <a:normAutofit/>
          </a:bodyPr>
          <a:lstStyle/>
          <a:p>
            <a:pPr algn="ctr">
              <a:lnSpc>
                <a:spcPct val="100000"/>
              </a:lnSpc>
            </a:pPr>
            <a:br>
              <a:rPr lang="en-US" sz="3100" b="1">
                <a:solidFill>
                  <a:srgbClr val="0000FF"/>
                </a:solidFill>
                <a:latin typeface="Times New Roman" panose="02020603050405020304" pitchFamily="18" charset="0"/>
                <a:cs typeface="Times New Roman" panose="02020603050405020304" pitchFamily="18" charset="0"/>
              </a:rPr>
            </a:br>
            <a:r>
              <a:rPr lang="en-US" sz="2400" b="1" err="1">
                <a:solidFill>
                  <a:srgbClr val="0000FF"/>
                </a:solidFill>
                <a:latin typeface="Times New Roman" panose="02020603050405020304" pitchFamily="18" charset="0"/>
                <a:cs typeface="Times New Roman" panose="02020603050405020304" pitchFamily="18" charset="0"/>
              </a:rPr>
              <a:t>CHIẾN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LƯỢC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PHÁT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TRIỂN</a:t>
            </a:r>
            <a:r>
              <a:rPr lang="en-US" sz="2400" b="1">
                <a:solidFill>
                  <a:srgbClr val="0000FF"/>
                </a:solidFill>
                <a:latin typeface="Times New Roman" panose="02020603050405020304" pitchFamily="18" charset="0"/>
                <a:cs typeface="Times New Roman" panose="02020603050405020304" pitchFamily="18" charset="0"/>
              </a:rPr>
              <a:t> </a:t>
            </a:r>
            <a:br>
              <a:rPr lang="en-US" sz="2400" b="1">
                <a:solidFill>
                  <a:srgbClr val="0000FF"/>
                </a:solidFill>
                <a:latin typeface="Times New Roman" panose="02020603050405020304" pitchFamily="18" charset="0"/>
                <a:cs typeface="Times New Roman" panose="02020603050405020304" pitchFamily="18" charset="0"/>
              </a:rPr>
            </a:br>
            <a:r>
              <a:rPr lang="en-US" sz="2400" b="1" err="1">
                <a:solidFill>
                  <a:srgbClr val="0000FF"/>
                </a:solidFill>
                <a:latin typeface="Times New Roman" panose="02020603050405020304" pitchFamily="18" charset="0"/>
                <a:cs typeface="Times New Roman" panose="02020603050405020304" pitchFamily="18" charset="0"/>
              </a:rPr>
              <a:t>KINH</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TẾ</a:t>
            </a:r>
            <a:r>
              <a:rPr lang="en-US" sz="2400" b="1">
                <a:solidFill>
                  <a:srgbClr val="0000FF"/>
                </a:solidFill>
                <a:latin typeface="Times New Roman" panose="02020603050405020304" pitchFamily="18" charset="0"/>
                <a:cs typeface="Times New Roman" panose="02020603050405020304" pitchFamily="18" charset="0"/>
              </a:rPr>
              <a:t> - </a:t>
            </a:r>
            <a:r>
              <a:rPr lang="en-US" sz="2400" b="1" err="1">
                <a:solidFill>
                  <a:srgbClr val="0000FF"/>
                </a:solidFill>
                <a:latin typeface="Times New Roman" panose="02020603050405020304" pitchFamily="18" charset="0"/>
                <a:cs typeface="Times New Roman" panose="02020603050405020304" pitchFamily="18" charset="0"/>
              </a:rPr>
              <a:t>XÃ</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HỘI</a:t>
            </a:r>
            <a:r>
              <a:rPr lang="en-US" sz="2400" b="1">
                <a:solidFill>
                  <a:srgbClr val="0000FF"/>
                </a:solidFill>
                <a:latin typeface="Times New Roman" panose="02020603050405020304" pitchFamily="18" charset="0"/>
                <a:cs typeface="Times New Roman" panose="02020603050405020304" pitchFamily="18" charset="0"/>
              </a:rPr>
              <a:t> 10 </a:t>
            </a:r>
            <a:r>
              <a:rPr lang="en-US" sz="2400" b="1" err="1">
                <a:solidFill>
                  <a:srgbClr val="0000FF"/>
                </a:solidFill>
                <a:latin typeface="Times New Roman" panose="02020603050405020304" pitchFamily="18" charset="0"/>
                <a:cs typeface="Times New Roman" panose="02020603050405020304" pitchFamily="18" charset="0"/>
              </a:rPr>
              <a:t>NĂM</a:t>
            </a:r>
            <a:r>
              <a:rPr lang="en-US" sz="2400" b="1">
                <a:solidFill>
                  <a:srgbClr val="0000FF"/>
                </a:solidFill>
                <a:latin typeface="Times New Roman" panose="02020603050405020304" pitchFamily="18" charset="0"/>
                <a:cs typeface="Times New Roman" panose="02020603050405020304" pitchFamily="18" charset="0"/>
              </a:rPr>
              <a:t> 2021 - 2030 </a:t>
            </a:r>
            <a:br>
              <a:rPr lang="en-US" sz="2400" b="1">
                <a:solidFill>
                  <a:srgbClr val="0000FF"/>
                </a:solidFill>
                <a:latin typeface="Times New Roman" panose="02020603050405020304" pitchFamily="18" charset="0"/>
                <a:cs typeface="Times New Roman" panose="02020603050405020304" pitchFamily="18" charset="0"/>
              </a:rPr>
            </a:br>
            <a:r>
              <a:rPr lang="en-US" sz="2400" b="1" err="1">
                <a:solidFill>
                  <a:srgbClr val="0000FF"/>
                </a:solidFill>
                <a:latin typeface="Times New Roman" panose="02020603050405020304" pitchFamily="18" charset="0"/>
                <a:cs typeface="Times New Roman" panose="02020603050405020304" pitchFamily="18" charset="0"/>
              </a:rPr>
              <a:t>VÀ</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PHƯƠNG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HƯỚNG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NHIỆM</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VỤ</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PHÁT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TRIỂN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KINH</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TẾ</a:t>
            </a:r>
            <a:r>
              <a:rPr lang="en-US" sz="2400" b="1">
                <a:solidFill>
                  <a:srgbClr val="0000FF"/>
                </a:solidFill>
                <a:latin typeface="Times New Roman" panose="02020603050405020304" pitchFamily="18" charset="0"/>
                <a:cs typeface="Times New Roman" panose="02020603050405020304" pitchFamily="18" charset="0"/>
              </a:rPr>
              <a:t> - </a:t>
            </a:r>
            <a:r>
              <a:rPr lang="en-US" sz="2400" b="1" err="1">
                <a:solidFill>
                  <a:srgbClr val="0000FF"/>
                </a:solidFill>
                <a:latin typeface="Times New Roman" panose="02020603050405020304" pitchFamily="18" charset="0"/>
                <a:cs typeface="Times New Roman" panose="02020603050405020304" pitchFamily="18" charset="0"/>
              </a:rPr>
              <a:t>XÃ</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HỘI</a:t>
            </a:r>
            <a:r>
              <a:rPr lang="en-US" sz="2400" b="1">
                <a:solidFill>
                  <a:srgbClr val="0000FF"/>
                </a:solidFill>
                <a:latin typeface="Times New Roman" panose="02020603050405020304" pitchFamily="18" charset="0"/>
                <a:cs typeface="Times New Roman" panose="02020603050405020304" pitchFamily="18" charset="0"/>
              </a:rPr>
              <a:t> </a:t>
            </a:r>
            <a:br>
              <a:rPr lang="en-US" sz="2400" b="1">
                <a:solidFill>
                  <a:srgbClr val="0000FF"/>
                </a:solidFill>
                <a:latin typeface="Times New Roman" panose="02020603050405020304" pitchFamily="18" charset="0"/>
                <a:cs typeface="Times New Roman" panose="02020603050405020304" pitchFamily="18" charset="0"/>
              </a:rPr>
            </a:br>
            <a:r>
              <a:rPr lang="en-US" sz="2400" b="1">
                <a:solidFill>
                  <a:srgbClr val="0000FF"/>
                </a:solidFill>
                <a:latin typeface="Times New Roman" panose="02020603050405020304" pitchFamily="18" charset="0"/>
                <a:cs typeface="Times New Roman" panose="02020603050405020304" pitchFamily="18" charset="0"/>
              </a:rPr>
              <a:t>5 </a:t>
            </a:r>
            <a:r>
              <a:rPr lang="en-US" sz="2400" b="1" err="1">
                <a:solidFill>
                  <a:srgbClr val="0000FF"/>
                </a:solidFill>
                <a:latin typeface="Times New Roman" panose="02020603050405020304" pitchFamily="18" charset="0"/>
                <a:cs typeface="Times New Roman" panose="02020603050405020304" pitchFamily="18" charset="0"/>
              </a:rPr>
              <a:t>NĂM</a:t>
            </a:r>
            <a:r>
              <a:rPr lang="en-US" sz="2400" b="1">
                <a:solidFill>
                  <a:srgbClr val="0000FF"/>
                </a:solidFill>
                <a:latin typeface="Times New Roman" panose="02020603050405020304" pitchFamily="18" charset="0"/>
                <a:cs typeface="Times New Roman" panose="02020603050405020304" pitchFamily="18" charset="0"/>
              </a:rPr>
              <a:t> 2021 - 2025</a:t>
            </a:r>
            <a:br>
              <a:rPr lang="en-US" sz="3200" b="1">
                <a:solidFill>
                  <a:srgbClr val="0000FF"/>
                </a:solidFill>
                <a:latin typeface="Times New Roman" panose="02020603050405020304" pitchFamily="18" charset="0"/>
                <a:cs typeface="Times New Roman" panose="02020603050405020304" pitchFamily="18" charset="0"/>
              </a:rPr>
            </a:br>
            <a:br>
              <a:rPr lang="en-US" sz="3200" b="1">
                <a:solidFill>
                  <a:srgbClr val="0000FF"/>
                </a:solidFill>
                <a:latin typeface="Times New Roman" panose="02020603050405020304" pitchFamily="18" charset="0"/>
                <a:cs typeface="Times New Roman" panose="02020603050405020304" pitchFamily="18" charset="0"/>
              </a:rPr>
            </a:br>
            <a:br>
              <a:rPr lang="en-US" sz="3200" b="1">
                <a:solidFill>
                  <a:srgbClr val="0000FF"/>
                </a:solidFill>
                <a:latin typeface="Times New Roman" panose="02020603050405020304" pitchFamily="18" charset="0"/>
                <a:cs typeface="Times New Roman" panose="02020603050405020304" pitchFamily="18" charset="0"/>
              </a:rPr>
            </a:br>
            <a:br>
              <a:rPr lang="en-US" sz="3200" b="1">
                <a:solidFill>
                  <a:srgbClr val="0000FF"/>
                </a:solidFill>
                <a:latin typeface="Times New Roman" panose="02020603050405020304" pitchFamily="18" charset="0"/>
                <a:cs typeface="Times New Roman" panose="02020603050405020304" pitchFamily="18" charset="0"/>
              </a:rPr>
            </a:br>
            <a:r>
              <a:rPr lang="en-US" sz="2000" i="1">
                <a:solidFill>
                  <a:srgbClr val="0000FF"/>
                </a:solidFill>
                <a:latin typeface="Times New Roman" panose="02020603050405020304" pitchFamily="18" charset="0"/>
                <a:cs typeface="Times New Roman" panose="02020603050405020304" pitchFamily="18" charset="0"/>
              </a:rPr>
              <a:t>Hà Nội, ngày 27 - 28 tháng 3 năm 2021</a:t>
            </a:r>
            <a:endParaRPr lang="en-US" sz="2400" b="1">
              <a:solidFill>
                <a:srgbClr val="0000FF"/>
              </a:solidFill>
              <a:latin typeface="Times New Roman" panose="02020603050405020304" pitchFamily="18" charset="0"/>
              <a:cs typeface="Times New Roman" panose="02020603050405020304" pitchFamily="18" charset="0"/>
            </a:endParaRPr>
          </a:p>
        </p:txBody>
      </p:sp>
      <p:pic>
        <p:nvPicPr>
          <p:cNvPr id="2050" name="Picture 2" descr="Đại hội XIII tiếp tục công tác nhân sự - VnExpr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083" y="1473200"/>
            <a:ext cx="5753103" cy="38354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295400" y="203200"/>
            <a:ext cx="9626600" cy="1015649"/>
          </a:xfrm>
          <a:prstGeom prst="rect">
            <a:avLst/>
          </a:prstGeom>
        </p:spPr>
        <p:txBody>
          <a:bodyPr wrap="square" lIns="91427" tIns="45713" rIns="91427" bIns="45713">
            <a:spAutoFit/>
          </a:bodyPr>
          <a:lstStyle/>
          <a:p>
            <a:pPr algn="ctr"/>
            <a:r>
              <a:rPr lang="en-US" sz="2200" b="1" err="1">
                <a:solidFill>
                  <a:srgbClr val="FF00FF"/>
                </a:solidFill>
                <a:latin typeface="Times New Roman" panose="02020603050405020304" pitchFamily="18" charset="0"/>
                <a:cs typeface="Times New Roman" panose="02020603050405020304" pitchFamily="18" charset="0"/>
              </a:rPr>
              <a:t>HỘI</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NGHỊ</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TRỰC</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TUYẾN</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TOÀN</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QUỐC</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NGHIÊN</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CỨU</a:t>
            </a:r>
            <a:r>
              <a:rPr lang="en-US" sz="2200" b="1">
                <a:solidFill>
                  <a:srgbClr val="FF00FF"/>
                </a:solidFill>
                <a:latin typeface="Times New Roman" panose="02020603050405020304" pitchFamily="18" charset="0"/>
                <a:cs typeface="Times New Roman" panose="02020603050405020304" pitchFamily="18" charset="0"/>
              </a:rPr>
              <a:t>, </a:t>
            </a:r>
          </a:p>
          <a:p>
            <a:pPr algn="ctr"/>
            <a:r>
              <a:rPr lang="en-US" sz="2200" b="1">
                <a:solidFill>
                  <a:srgbClr val="FF00FF"/>
                </a:solidFill>
                <a:latin typeface="Times New Roman" panose="02020603050405020304" pitchFamily="18" charset="0"/>
                <a:cs typeface="Times New Roman" panose="02020603050405020304" pitchFamily="18" charset="0"/>
              </a:rPr>
              <a:t>HỌC TẬP, QUÁN TRIỆT </a:t>
            </a:r>
            <a:r>
              <a:rPr lang="en-US" sz="2200" b="1" err="1">
                <a:solidFill>
                  <a:srgbClr val="FF00FF"/>
                </a:solidFill>
                <a:latin typeface="Times New Roman" panose="02020603050405020304" pitchFamily="18" charset="0"/>
                <a:cs typeface="Times New Roman" panose="02020603050405020304" pitchFamily="18" charset="0"/>
              </a:rPr>
              <a:t>NGHỊ</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QUYẾT</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ĐẠI</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HỘI</a:t>
            </a:r>
            <a:r>
              <a:rPr lang="en-US" sz="2200" b="1">
                <a:solidFill>
                  <a:srgbClr val="FF00FF"/>
                </a:solidFill>
                <a:latin typeface="Times New Roman" panose="02020603050405020304" pitchFamily="18" charset="0"/>
                <a:cs typeface="Times New Roman" panose="02020603050405020304" pitchFamily="18" charset="0"/>
              </a:rPr>
              <a:t> XIII </a:t>
            </a:r>
            <a:r>
              <a:rPr lang="en-US" sz="2200" b="1" err="1">
                <a:solidFill>
                  <a:srgbClr val="FF00FF"/>
                </a:solidFill>
                <a:latin typeface="Times New Roman" panose="02020603050405020304" pitchFamily="18" charset="0"/>
                <a:cs typeface="Times New Roman" panose="02020603050405020304" pitchFamily="18" charset="0"/>
              </a:rPr>
              <a:t>CỦA</a:t>
            </a:r>
            <a:r>
              <a:rPr lang="en-US" sz="2200" b="1">
                <a:solidFill>
                  <a:srgbClr val="FF00FF"/>
                </a:solidFill>
                <a:latin typeface="Times New Roman" panose="02020603050405020304" pitchFamily="18" charset="0"/>
                <a:cs typeface="Times New Roman" panose="02020603050405020304" pitchFamily="18" charset="0"/>
              </a:rPr>
              <a:t> </a:t>
            </a:r>
            <a:r>
              <a:rPr lang="en-US" sz="2200" b="1" err="1">
                <a:solidFill>
                  <a:srgbClr val="FF00FF"/>
                </a:solidFill>
                <a:latin typeface="Times New Roman" panose="02020603050405020304" pitchFamily="18" charset="0"/>
                <a:cs typeface="Times New Roman" panose="02020603050405020304" pitchFamily="18" charset="0"/>
              </a:rPr>
              <a:t>ĐẢNG</a:t>
            </a:r>
            <a:endParaRPr lang="en-US" sz="2200" b="1">
              <a:solidFill>
                <a:srgbClr val="FF00FF"/>
              </a:solidFill>
              <a:latin typeface="Times New Roman" panose="02020603050405020304" pitchFamily="18" charset="0"/>
              <a:cs typeface="Times New Roman" panose="02020603050405020304" pitchFamily="18" charset="0"/>
            </a:endParaRPr>
          </a:p>
          <a:p>
            <a:pPr algn="ctr"/>
            <a:r>
              <a:rPr lang="en-US" sz="1600" b="1">
                <a:solidFill>
                  <a:srgbClr val="FF00FF"/>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65471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717457" y="1260237"/>
            <a:ext cx="10761785" cy="4709409"/>
          </a:xfrm>
        </p:spPr>
        <p:txBody>
          <a:bodyPr>
            <a:noAutofit/>
          </a:bodyPr>
          <a:lstStyle/>
          <a:p>
            <a:pPr marL="285710" indent="-285710" algn="just">
              <a:lnSpc>
                <a:spcPct val="100000"/>
              </a:lnSpc>
              <a:spcBef>
                <a:spcPts val="499"/>
              </a:spcBef>
              <a:spcAft>
                <a:spcPts val="499"/>
              </a:spcAft>
              <a:buFont typeface="Wingdings" panose="05000000000000000000" pitchFamily="2" charset="2"/>
              <a:buChar char="v"/>
              <a:tabLst>
                <a:tab pos="285710" algn="l"/>
              </a:tabLst>
            </a:pPr>
            <a:r>
              <a:rPr lang="vi-VN" sz="2700" b="1" i="1">
                <a:solidFill>
                  <a:srgbClr val="0000FF"/>
                </a:solidFill>
                <a:latin typeface="Times New Roman" pitchFamily="18" charset="0"/>
                <a:cs typeface="Times New Roman" pitchFamily="18" charset="0"/>
              </a:rPr>
              <a:t>Tốc độ tăng trưởng kinh tế được duy trì ở mức độ khá cao</a:t>
            </a:r>
            <a:endParaRPr lang="en-US" sz="2700" b="1" i="1">
              <a:solidFill>
                <a:srgbClr val="0000FF"/>
              </a:solidFill>
              <a:latin typeface="Times New Roman" pitchFamily="18" charset="0"/>
              <a:cs typeface="Times New Roman" pitchFamily="18" charset="0"/>
            </a:endParaRPr>
          </a:p>
          <a:p>
            <a:pPr marL="634910" lvl="1" indent="-230155" algn="just">
              <a:lnSpc>
                <a:spcPct val="100000"/>
              </a:lnSpc>
              <a:spcBef>
                <a:spcPts val="499"/>
              </a:spcBef>
              <a:spcAft>
                <a:spcPts val="499"/>
              </a:spcAft>
              <a:buFont typeface="Wingdings" pitchFamily="2" charset="2"/>
              <a:buChar char="§"/>
              <a:tabLst>
                <a:tab pos="285710" algn="l"/>
              </a:tabLst>
            </a:pPr>
            <a:r>
              <a:rPr lang="en-US" sz="2000" err="1">
                <a:solidFill>
                  <a:srgbClr val="0000FF"/>
                </a:solidFill>
                <a:latin typeface="Times New Roman" pitchFamily="18" charset="0"/>
                <a:cs typeface="Times New Roman" pitchFamily="18" charset="0"/>
              </a:rPr>
              <a:t>Bình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quân</a:t>
            </a:r>
            <a:r>
              <a:rPr lang="en-US" sz="2000">
                <a:solidFill>
                  <a:srgbClr val="0000FF"/>
                </a:solidFill>
                <a:latin typeface="Times New Roman" pitchFamily="18" charset="0"/>
                <a:cs typeface="Times New Roman" pitchFamily="18" charset="0"/>
              </a:rPr>
              <a:t> 2011-2015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5,9%/</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2016-2020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6%/</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tính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chung</a:t>
            </a:r>
            <a:r>
              <a:rPr lang="en-US" sz="2000">
                <a:solidFill>
                  <a:srgbClr val="0000FF"/>
                </a:solidFill>
                <a:latin typeface="Times New Roman" pitchFamily="18" charset="0"/>
                <a:cs typeface="Times New Roman" pitchFamily="18" charset="0"/>
              </a:rPr>
              <a:t> 10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2011 - 2020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5,95%/</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a:t>
            </a:r>
            <a:r>
              <a:rPr lang="en-US" sz="2000">
                <a:solidFill>
                  <a:srgbClr val="0000FF"/>
                </a:solidFill>
                <a:latin typeface="Times New Roman" pitchFamily="18" charset="0"/>
                <a:cs typeface="Times New Roman" pitchFamily="18" charset="0"/>
                <a:sym typeface="Wingdings" pitchFamily="2" charset="2"/>
              </a:rPr>
              <a:t> </a:t>
            </a:r>
            <a:r>
              <a:rPr lang="en-US" sz="2000" i="1" err="1">
                <a:solidFill>
                  <a:srgbClr val="0000FF"/>
                </a:solidFill>
                <a:latin typeface="Times New Roman" pitchFamily="18" charset="0"/>
                <a:cs typeface="Times New Roman" pitchFamily="18" charset="0"/>
                <a:sym typeface="Wingdings" pitchFamily="2" charset="2"/>
              </a:rPr>
              <a:t>VN</a:t>
            </a:r>
            <a:r>
              <a:rPr lang="en-US" sz="2000">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thuộc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nhóm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nước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tăng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trưởng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cao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trong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khu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vực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trên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giới</a:t>
            </a:r>
            <a:endParaRPr lang="en-US" sz="2000" i="1">
              <a:solidFill>
                <a:srgbClr val="0000FF"/>
              </a:solidFill>
              <a:latin typeface="Times New Roman" pitchFamily="18" charset="0"/>
              <a:cs typeface="Times New Roman" pitchFamily="18" charset="0"/>
            </a:endParaRPr>
          </a:p>
          <a:p>
            <a:pPr marL="634910" lvl="1" indent="-230155" algn="just">
              <a:lnSpc>
                <a:spcPct val="100000"/>
              </a:lnSpc>
              <a:spcBef>
                <a:spcPts val="499"/>
              </a:spcBef>
              <a:spcAft>
                <a:spcPts val="499"/>
              </a:spcAft>
              <a:buFont typeface="Wingdings" pitchFamily="2" charset="2"/>
              <a:buChar char="§"/>
              <a:tabLst>
                <a:tab pos="285710" algn="l"/>
              </a:tabLst>
            </a:pPr>
            <a:r>
              <a:rPr lang="en-US" sz="2000" err="1">
                <a:solidFill>
                  <a:srgbClr val="0000FF"/>
                </a:solidFill>
                <a:latin typeface="Times New Roman" pitchFamily="18" charset="0"/>
                <a:cs typeface="Times New Roman" pitchFamily="18" charset="0"/>
              </a:rPr>
              <a:t>Giai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đoạn</a:t>
            </a:r>
            <a:r>
              <a:rPr lang="en-US" sz="2000">
                <a:solidFill>
                  <a:srgbClr val="0000FF"/>
                </a:solidFill>
                <a:latin typeface="Times New Roman" pitchFamily="18" charset="0"/>
                <a:cs typeface="Times New Roman" pitchFamily="18" charset="0"/>
              </a:rPr>
              <a:t> 2016-2020: 4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2016-2019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mức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trưởng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6,8%/</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riêng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2020 </a:t>
            </a:r>
            <a:r>
              <a:rPr lang="en-US" sz="2000" err="1">
                <a:solidFill>
                  <a:srgbClr val="0000FF"/>
                </a:solidFill>
                <a:latin typeface="Times New Roman" pitchFamily="18" charset="0"/>
                <a:cs typeface="Times New Roman" pitchFamily="18" charset="0"/>
              </a:rPr>
              <a:t>mặc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dù</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đại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dịch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Covid</a:t>
            </a:r>
            <a:r>
              <a:rPr lang="en-US" sz="2000">
                <a:solidFill>
                  <a:srgbClr val="0000FF"/>
                </a:solidFill>
                <a:latin typeface="Times New Roman" pitchFamily="18" charset="0"/>
                <a:cs typeface="Times New Roman" pitchFamily="18" charset="0"/>
              </a:rPr>
              <a:t>-19 </a:t>
            </a:r>
            <a:r>
              <a:rPr lang="en-US" sz="2000" err="1">
                <a:solidFill>
                  <a:srgbClr val="0000FF"/>
                </a:solidFill>
                <a:latin typeface="Times New Roman" pitchFamily="18" charset="0"/>
                <a:cs typeface="Times New Roman" pitchFamily="18" charset="0"/>
              </a:rPr>
              <a:t>ảnh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hưởng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rất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nặng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nề</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nhưng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vẫn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2,91%</a:t>
            </a:r>
          </a:p>
          <a:p>
            <a:pPr marL="634910" lvl="1" indent="-230155" algn="just">
              <a:lnSpc>
                <a:spcPct val="100000"/>
              </a:lnSpc>
              <a:spcBef>
                <a:spcPts val="499"/>
              </a:spcBef>
              <a:spcAft>
                <a:spcPts val="499"/>
              </a:spcAft>
              <a:buNone/>
              <a:tabLst>
                <a:tab pos="285710" algn="l"/>
              </a:tabLst>
            </a:pPr>
            <a:r>
              <a:rPr lang="en-US" sz="2000">
                <a:solidFill>
                  <a:srgbClr val="0000FF"/>
                </a:solidFill>
                <a:latin typeface="Times New Roman" pitchFamily="18" charset="0"/>
                <a:cs typeface="Times New Roman" pitchFamily="18" charset="0"/>
                <a:sym typeface="Wingdings" pitchFamily="2" charset="2"/>
              </a:rPr>
              <a:t> </a:t>
            </a:r>
            <a:r>
              <a:rPr lang="en-US" sz="2000" err="1">
                <a:solidFill>
                  <a:srgbClr val="0000FF"/>
                </a:solidFill>
                <a:latin typeface="Times New Roman" pitchFamily="18" charset="0"/>
                <a:cs typeface="Times New Roman" pitchFamily="18" charset="0"/>
                <a:sym typeface="Wingdings" pitchFamily="2" charset="2"/>
              </a:rPr>
              <a:t>Quốc</a:t>
            </a:r>
            <a:r>
              <a:rPr lang="en-US" sz="2000">
                <a:solidFill>
                  <a:srgbClr val="0000FF"/>
                </a:solidFill>
                <a:latin typeface="Times New Roman" pitchFamily="18" charset="0"/>
                <a:cs typeface="Times New Roman" pitchFamily="18" charset="0"/>
                <a:sym typeface="Wingdings" pitchFamily="2" charset="2"/>
              </a:rPr>
              <a:t> </a:t>
            </a:r>
            <a:r>
              <a:rPr lang="en-US" sz="2000" err="1">
                <a:solidFill>
                  <a:srgbClr val="0000FF"/>
                </a:solidFill>
                <a:latin typeface="Times New Roman" pitchFamily="18" charset="0"/>
                <a:cs typeface="Times New Roman" pitchFamily="18" charset="0"/>
                <a:sym typeface="Wingdings" pitchFamily="2" charset="2"/>
              </a:rPr>
              <a:t>tế</a:t>
            </a:r>
            <a:r>
              <a:rPr lang="en-US" sz="2000">
                <a:solidFill>
                  <a:srgbClr val="0000FF"/>
                </a:solidFill>
                <a:latin typeface="Times New Roman" pitchFamily="18" charset="0"/>
                <a:cs typeface="Times New Roman" pitchFamily="18" charset="0"/>
                <a:sym typeface="Wingdings" pitchFamily="2" charset="2"/>
              </a:rPr>
              <a:t> </a:t>
            </a:r>
            <a:r>
              <a:rPr lang="en-US" sz="2000" err="1">
                <a:solidFill>
                  <a:srgbClr val="0000FF"/>
                </a:solidFill>
                <a:latin typeface="Times New Roman" pitchFamily="18" charset="0"/>
                <a:cs typeface="Times New Roman" pitchFamily="18" charset="0"/>
                <a:sym typeface="Wingdings" pitchFamily="2" charset="2"/>
              </a:rPr>
              <a:t>đánh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giá</a:t>
            </a:r>
            <a:r>
              <a:rPr lang="en-US" sz="2000">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một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trong</a:t>
            </a:r>
            <a:r>
              <a:rPr lang="en-US" sz="2000" i="1">
                <a:solidFill>
                  <a:srgbClr val="0000FF"/>
                </a:solidFill>
                <a:latin typeface="Times New Roman" pitchFamily="18" charset="0"/>
                <a:cs typeface="Times New Roman" pitchFamily="18" charset="0"/>
              </a:rPr>
              <a:t> 16 </a:t>
            </a:r>
            <a:r>
              <a:rPr lang="en-US" sz="2000" i="1" err="1">
                <a:solidFill>
                  <a:srgbClr val="0000FF"/>
                </a:solidFill>
                <a:latin typeface="Times New Roman" pitchFamily="18" charset="0"/>
                <a:cs typeface="Times New Roman" pitchFamily="18" charset="0"/>
              </a:rPr>
              <a:t>nền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kinh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mới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nổi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thành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nhất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giới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điểm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sáng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trên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toàn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cầu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trong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việc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thực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hiện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thành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mục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tiêu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kép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vừa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phòng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chống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dịch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vừa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phục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hồi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phát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triển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KTXH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bảo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đảm</a:t>
            </a:r>
            <a:r>
              <a:rPr lang="en-US" sz="2000" i="1">
                <a:solidFill>
                  <a:srgbClr val="0000FF"/>
                </a:solidFill>
                <a:latin typeface="Times New Roman" pitchFamily="18" charset="0"/>
                <a:cs typeface="Times New Roman" pitchFamily="18" charset="0"/>
              </a:rPr>
              <a:t> an </a:t>
            </a:r>
            <a:r>
              <a:rPr lang="en-US" sz="2000" i="1" err="1">
                <a:solidFill>
                  <a:srgbClr val="0000FF"/>
                </a:solidFill>
                <a:latin typeface="Times New Roman" pitchFamily="18" charset="0"/>
                <a:cs typeface="Times New Roman" pitchFamily="18" charset="0"/>
              </a:rPr>
              <a:t>sinh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xã</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hội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đời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sống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nhân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dân</a:t>
            </a:r>
            <a:endParaRPr lang="vi-VN" sz="2000">
              <a:solidFill>
                <a:srgbClr val="0000FF"/>
              </a:solidFill>
              <a:latin typeface="Times New Roman" pitchFamily="18" charset="0"/>
              <a:cs typeface="Times New Roman" pitchFamily="18" charset="0"/>
            </a:endParaRPr>
          </a:p>
          <a:p>
            <a:pPr marL="285710" indent="-285710" algn="just">
              <a:lnSpc>
                <a:spcPct val="100000"/>
              </a:lnSpc>
              <a:spcBef>
                <a:spcPts val="499"/>
              </a:spcBef>
              <a:spcAft>
                <a:spcPts val="499"/>
              </a:spcAft>
              <a:buFont typeface="Wingdings" panose="05000000000000000000" pitchFamily="2" charset="2"/>
              <a:buChar char="v"/>
              <a:tabLst>
                <a:tab pos="285710" algn="l"/>
              </a:tabLst>
            </a:pPr>
            <a:r>
              <a:rPr lang="en-US" sz="2700">
                <a:solidFill>
                  <a:srgbClr val="0000FF"/>
                </a:solidFill>
                <a:latin typeface="Times New Roman" pitchFamily="18" charset="0"/>
                <a:cs typeface="Times New Roman" pitchFamily="18" charset="0"/>
              </a:rPr>
              <a:t> </a:t>
            </a:r>
            <a:r>
              <a:rPr lang="en-US" sz="2700" b="1" i="1">
                <a:solidFill>
                  <a:srgbClr val="0000FF"/>
                </a:solidFill>
                <a:latin typeface="Times New Roman" pitchFamily="18" charset="0"/>
                <a:cs typeface="Times New Roman" pitchFamily="18" charset="0"/>
              </a:rPr>
              <a:t>C</a:t>
            </a:r>
            <a:r>
              <a:rPr lang="vi-VN" sz="2700" b="1" i="1">
                <a:solidFill>
                  <a:srgbClr val="0000FF"/>
                </a:solidFill>
                <a:latin typeface="Times New Roman" pitchFamily="18" charset="0"/>
                <a:cs typeface="Times New Roman" pitchFamily="18" charset="0"/>
              </a:rPr>
              <a:t>hất lượng tăng trưởng được cải thiện, </a:t>
            </a:r>
            <a:r>
              <a:rPr lang="en-US" sz="2700" b="1" i="1" err="1">
                <a:solidFill>
                  <a:srgbClr val="0000FF"/>
                </a:solidFill>
                <a:latin typeface="Times New Roman" pitchFamily="18" charset="0"/>
                <a:cs typeface="Times New Roman" pitchFamily="18" charset="0"/>
              </a:rPr>
              <a:t>NSLĐ</a:t>
            </a:r>
            <a:r>
              <a:rPr lang="vi-VN" sz="2700" b="1" i="1">
                <a:solidFill>
                  <a:srgbClr val="0000FF"/>
                </a:solidFill>
                <a:latin typeface="Times New Roman" pitchFamily="18" charset="0"/>
                <a:cs typeface="Times New Roman" pitchFamily="18" charset="0"/>
              </a:rPr>
              <a:t> được nâng lên rõ rệt</a:t>
            </a:r>
            <a:endParaRPr lang="en-US" b="1" i="1">
              <a:solidFill>
                <a:srgbClr val="0000FF"/>
              </a:solidFill>
              <a:latin typeface="Times New Roman" pitchFamily="18" charset="0"/>
              <a:cs typeface="Times New Roman" pitchFamily="18" charset="0"/>
            </a:endParaRPr>
          </a:p>
          <a:p>
            <a:pPr marL="634910" lvl="1" indent="-230155" algn="just">
              <a:lnSpc>
                <a:spcPct val="100000"/>
              </a:lnSpc>
              <a:spcBef>
                <a:spcPts val="499"/>
              </a:spcBef>
              <a:spcAft>
                <a:spcPts val="499"/>
              </a:spcAft>
              <a:buFont typeface="Wingdings" pitchFamily="2" charset="2"/>
              <a:buChar char="§"/>
              <a:tabLst>
                <a:tab pos="285710" algn="l"/>
              </a:tabLst>
            </a:pPr>
            <a:r>
              <a:rPr lang="en-US" sz="2000" spc="-20" err="1">
                <a:solidFill>
                  <a:srgbClr val="0000FF"/>
                </a:solidFill>
                <a:latin typeface="Times New Roman" pitchFamily="18" charset="0"/>
                <a:cs typeface="Times New Roman" pitchFamily="18" charset="0"/>
              </a:rPr>
              <a:t>Đóng</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góp</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của</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năng</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suất</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các</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nhân</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tố</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tổng</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hợp</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TFP</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tăng</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từ</a:t>
            </a:r>
            <a:r>
              <a:rPr lang="en-US" sz="2000" spc="-20">
                <a:solidFill>
                  <a:srgbClr val="0000FF"/>
                </a:solidFill>
                <a:latin typeface="Times New Roman" pitchFamily="18" charset="0"/>
                <a:cs typeface="Times New Roman" pitchFamily="18" charset="0"/>
              </a:rPr>
              <a:t> 33,6% giai đoạn 2011 - 2015 </a:t>
            </a:r>
            <a:r>
              <a:rPr lang="en-US" sz="2000" spc="-20" err="1">
                <a:solidFill>
                  <a:srgbClr val="0000FF"/>
                </a:solidFill>
                <a:latin typeface="Times New Roman" pitchFamily="18" charset="0"/>
                <a:cs typeface="Times New Roman" pitchFamily="18" charset="0"/>
              </a:rPr>
              <a:t>lên</a:t>
            </a:r>
            <a:r>
              <a:rPr lang="en-US" sz="2000" spc="-20">
                <a:solidFill>
                  <a:srgbClr val="0000FF"/>
                </a:solidFill>
                <a:latin typeface="Times New Roman" pitchFamily="18" charset="0"/>
                <a:cs typeface="Times New Roman" pitchFamily="18" charset="0"/>
              </a:rPr>
              <a:t> 45,7% giai đoạn 2016 - 2020, </a:t>
            </a:r>
            <a:r>
              <a:rPr lang="en-US" sz="2000" spc="-20" err="1">
                <a:solidFill>
                  <a:srgbClr val="0000FF"/>
                </a:solidFill>
                <a:latin typeface="Times New Roman" pitchFamily="18" charset="0"/>
                <a:cs typeface="Times New Roman" pitchFamily="18" charset="0"/>
              </a:rPr>
              <a:t>tính</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chung</a:t>
            </a:r>
            <a:r>
              <a:rPr lang="en-US" sz="2000" spc="-20">
                <a:solidFill>
                  <a:srgbClr val="0000FF"/>
                </a:solidFill>
                <a:latin typeface="Times New Roman" pitchFamily="18" charset="0"/>
                <a:cs typeface="Times New Roman" pitchFamily="18" charset="0"/>
              </a:rPr>
              <a:t> 10 </a:t>
            </a:r>
            <a:r>
              <a:rPr lang="en-US" sz="2000" spc="-20" err="1">
                <a:solidFill>
                  <a:srgbClr val="0000FF"/>
                </a:solidFill>
                <a:latin typeface="Times New Roman" pitchFamily="18" charset="0"/>
                <a:cs typeface="Times New Roman" pitchFamily="18" charset="0"/>
              </a:rPr>
              <a:t>năm</a:t>
            </a:r>
            <a:r>
              <a:rPr lang="en-US" sz="2000" spc="-20">
                <a:solidFill>
                  <a:srgbClr val="0000FF"/>
                </a:solidFill>
                <a:latin typeface="Times New Roman" pitchFamily="18" charset="0"/>
                <a:cs typeface="Times New Roman" pitchFamily="18" charset="0"/>
              </a:rPr>
              <a:t> 2011 - 2020 </a:t>
            </a:r>
            <a:r>
              <a:rPr lang="en-US" sz="2000" spc="-20" err="1">
                <a:solidFill>
                  <a:srgbClr val="0000FF"/>
                </a:solidFill>
                <a:latin typeface="Times New Roman" pitchFamily="18" charset="0"/>
                <a:cs typeface="Times New Roman" pitchFamily="18" charset="0"/>
              </a:rPr>
              <a:t>đạt</a:t>
            </a:r>
            <a:r>
              <a:rPr lang="en-US" sz="2000" spc="-20">
                <a:solidFill>
                  <a:srgbClr val="0000FF"/>
                </a:solidFill>
                <a:latin typeface="Times New Roman" pitchFamily="18" charset="0"/>
                <a:cs typeface="Times New Roman" pitchFamily="18" charset="0"/>
              </a:rPr>
              <a:t> 39,4% </a:t>
            </a:r>
            <a:r>
              <a:rPr lang="en-US" sz="2000" i="1" spc="-20">
                <a:solidFill>
                  <a:srgbClr val="0000FF"/>
                </a:solidFill>
                <a:latin typeface="Times New Roman" pitchFamily="18" charset="0"/>
                <a:cs typeface="Times New Roman" pitchFamily="18" charset="0"/>
              </a:rPr>
              <a:t>(mục </a:t>
            </a:r>
            <a:r>
              <a:rPr lang="en-US" sz="2000" i="1" spc="-20" err="1">
                <a:solidFill>
                  <a:srgbClr val="0000FF"/>
                </a:solidFill>
                <a:latin typeface="Times New Roman" pitchFamily="18" charset="0"/>
                <a:cs typeface="Times New Roman" pitchFamily="18" charset="0"/>
              </a:rPr>
              <a:t>tiêu</a:t>
            </a:r>
            <a:r>
              <a:rPr lang="en-US" sz="2000" i="1" spc="-20">
                <a:solidFill>
                  <a:srgbClr val="0000FF"/>
                </a:solidFill>
                <a:latin typeface="Times New Roman" pitchFamily="18" charset="0"/>
                <a:cs typeface="Times New Roman" pitchFamily="18" charset="0"/>
              </a:rPr>
              <a:t> </a:t>
            </a:r>
            <a:r>
              <a:rPr lang="en-US" sz="2000" i="1" spc="-20" err="1">
                <a:solidFill>
                  <a:srgbClr val="0000FF"/>
                </a:solidFill>
                <a:latin typeface="Times New Roman" pitchFamily="18" charset="0"/>
                <a:cs typeface="Times New Roman" pitchFamily="18" charset="0"/>
              </a:rPr>
              <a:t>Chiến</a:t>
            </a:r>
            <a:r>
              <a:rPr lang="en-US" sz="2000" i="1" spc="-20">
                <a:solidFill>
                  <a:srgbClr val="0000FF"/>
                </a:solidFill>
                <a:latin typeface="Times New Roman" pitchFamily="18" charset="0"/>
                <a:cs typeface="Times New Roman" pitchFamily="18" charset="0"/>
              </a:rPr>
              <a:t> lược </a:t>
            </a:r>
            <a:r>
              <a:rPr lang="en-US" sz="2000" i="1" spc="-20" err="1">
                <a:solidFill>
                  <a:srgbClr val="0000FF"/>
                </a:solidFill>
                <a:latin typeface="Times New Roman" pitchFamily="18" charset="0"/>
                <a:cs typeface="Times New Roman" pitchFamily="18" charset="0"/>
              </a:rPr>
              <a:t>là</a:t>
            </a:r>
            <a:r>
              <a:rPr lang="en-US" sz="2000" i="1" spc="-20">
                <a:solidFill>
                  <a:srgbClr val="0000FF"/>
                </a:solidFill>
                <a:latin typeface="Times New Roman" pitchFamily="18" charset="0"/>
                <a:cs typeface="Times New Roman" pitchFamily="18" charset="0"/>
              </a:rPr>
              <a:t> 35%) </a:t>
            </a:r>
          </a:p>
          <a:p>
            <a:pPr marL="634910" lvl="1" indent="-230155" algn="just">
              <a:lnSpc>
                <a:spcPct val="100000"/>
              </a:lnSpc>
              <a:spcBef>
                <a:spcPts val="499"/>
              </a:spcBef>
              <a:spcAft>
                <a:spcPts val="499"/>
              </a:spcAft>
              <a:buFont typeface="Wingdings" pitchFamily="2" charset="2"/>
              <a:buChar char="§"/>
              <a:tabLst>
                <a:tab pos="285710" algn="l"/>
              </a:tabLst>
            </a:pPr>
            <a:r>
              <a:rPr lang="en-US" sz="2000" err="1">
                <a:solidFill>
                  <a:srgbClr val="0000FF"/>
                </a:solidFill>
                <a:latin typeface="Times New Roman" pitchFamily="18" charset="0"/>
                <a:cs typeface="Times New Roman" pitchFamily="18" charset="0"/>
              </a:rPr>
              <a:t>Tốc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NSLĐ</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quân</a:t>
            </a:r>
            <a:r>
              <a:rPr lang="en-US" sz="2000">
                <a:solidFill>
                  <a:srgbClr val="0000FF"/>
                </a:solidFill>
                <a:latin typeface="Times New Roman" pitchFamily="18" charset="0"/>
                <a:cs typeface="Times New Roman" pitchFamily="18" charset="0"/>
              </a:rPr>
              <a:t> 2011 - 2015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4,3%/</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2016 - 2020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lên</a:t>
            </a:r>
            <a:r>
              <a:rPr lang="en-US" sz="2000">
                <a:solidFill>
                  <a:srgbClr val="0000FF"/>
                </a:solidFill>
                <a:latin typeface="Times New Roman" pitchFamily="18" charset="0"/>
                <a:cs typeface="Times New Roman" pitchFamily="18" charset="0"/>
              </a:rPr>
              <a:t> 5,9%/</a:t>
            </a:r>
            <a:r>
              <a:rPr lang="en-US" sz="2000" err="1">
                <a:solidFill>
                  <a:srgbClr val="0000FF"/>
                </a:solidFill>
                <a:latin typeface="Times New Roman" pitchFamily="18" charset="0"/>
                <a:cs typeface="Times New Roman" pitchFamily="18" charset="0"/>
              </a:rPr>
              <a:t>năm</a:t>
            </a:r>
            <a:endParaRPr lang="en-US" sz="20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994823" y="369069"/>
            <a:ext cx="8650405" cy="774381"/>
          </a:xfrm>
        </p:spPr>
        <p:txBody>
          <a:bodyPr>
            <a:normAutofit/>
          </a:bodyPr>
          <a:lstStyle/>
          <a:p>
            <a:pPr algn="ctr"/>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81796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71875" y="1297176"/>
            <a:ext cx="10175358" cy="4572001"/>
          </a:xfrm>
        </p:spPr>
        <p:txBody>
          <a:bodyPr>
            <a:noAutofit/>
          </a:bodyPr>
          <a:lstStyle/>
          <a:p>
            <a:pPr marL="404755" indent="-404755" algn="just">
              <a:lnSpc>
                <a:spcPct val="100000"/>
              </a:lnSpc>
              <a:spcBef>
                <a:spcPts val="599"/>
              </a:spcBef>
              <a:buFont typeface="Wingdings" pitchFamily="2" charset="2"/>
              <a:buChar char="v"/>
              <a:tabLst>
                <a:tab pos="339677" algn="l"/>
              </a:tabLst>
            </a:pPr>
            <a:r>
              <a:rPr lang="en-US" sz="2300" b="1" i="1">
                <a:solidFill>
                  <a:srgbClr val="0000FF"/>
                </a:solidFill>
                <a:latin typeface="Times New Roman" pitchFamily="18" charset="0"/>
                <a:cs typeface="Times New Roman" pitchFamily="18" charset="0"/>
              </a:rPr>
              <a:t>K</a:t>
            </a:r>
            <a:r>
              <a:rPr lang="vi-VN" sz="2300" b="1" i="1">
                <a:solidFill>
                  <a:srgbClr val="0000FF"/>
                </a:solidFill>
                <a:latin typeface="Times New Roman" pitchFamily="18" charset="0"/>
                <a:cs typeface="Times New Roman" pitchFamily="18" charset="0"/>
              </a:rPr>
              <a:t>inh tế vĩ mô ổn định vững chắc hơn, lạm phát được kiểm soát ở mức thấp, các cân đối lớn của nền kinh tế được cải thiện đáng kể</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Lạm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được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kiểm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soát</a:t>
            </a:r>
            <a:r>
              <a:rPr lang="en-US">
                <a:solidFill>
                  <a:srgbClr val="0000FF"/>
                </a:solidFill>
                <a:latin typeface="Times New Roman" pitchFamily="18" charset="0"/>
                <a:cs typeface="Times New Roman" pitchFamily="18" charset="0"/>
              </a:rPr>
              <a:t> ở </a:t>
            </a:r>
            <a:r>
              <a:rPr lang="en-US" err="1">
                <a:solidFill>
                  <a:srgbClr val="0000FF"/>
                </a:solidFill>
                <a:latin typeface="Times New Roman" pitchFamily="18" charset="0"/>
                <a:cs typeface="Times New Roman" pitchFamily="18" charset="0"/>
              </a:rPr>
              <a:t>mức</a:t>
            </a:r>
            <a:r>
              <a:rPr lang="en-US">
                <a:solidFill>
                  <a:srgbClr val="0000FF"/>
                </a:solidFill>
                <a:latin typeface="Times New Roman" pitchFamily="18" charset="0"/>
                <a:cs typeface="Times New Roman" pitchFamily="18" charset="0"/>
              </a:rPr>
              <a:t> thấp </a:t>
            </a:r>
            <a:r>
              <a:rPr lang="en-US" i="1">
                <a:solidFill>
                  <a:srgbClr val="0000FF"/>
                </a:solidFill>
                <a:latin typeface="Times New Roman" pitchFamily="18" charset="0"/>
                <a:cs typeface="Times New Roman" pitchFamily="18" charset="0"/>
              </a:rPr>
              <a:t>(ổn </a:t>
            </a:r>
            <a:r>
              <a:rPr lang="en-US" i="1" err="1">
                <a:solidFill>
                  <a:srgbClr val="0000FF"/>
                </a:solidFill>
                <a:latin typeface="Times New Roman" pitchFamily="18" charset="0"/>
                <a:cs typeface="Times New Roman" pitchFamily="18" charset="0"/>
              </a:rPr>
              <a:t>định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dưới</a:t>
            </a:r>
            <a:r>
              <a:rPr lang="en-US" i="1">
                <a:solidFill>
                  <a:srgbClr val="0000FF"/>
                </a:solidFill>
                <a:latin typeface="Times New Roman" pitchFamily="18" charset="0"/>
                <a:cs typeface="Times New Roman" pitchFamily="18" charset="0"/>
              </a:rPr>
              <a:t> 4%/</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nhiệm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kỳ</a:t>
            </a:r>
            <a:r>
              <a:rPr lang="en-US" i="1">
                <a:solidFill>
                  <a:srgbClr val="0000FF"/>
                </a:solidFill>
                <a:latin typeface="Times New Roman" pitchFamily="18" charset="0"/>
                <a:cs typeface="Times New Roman" pitchFamily="18" charset="0"/>
              </a:rPr>
              <a:t> 2016-2020)</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Xuất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nhập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khẩu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tăng</a:t>
            </a:r>
            <a:r>
              <a:rPr lang="en-US">
                <a:solidFill>
                  <a:srgbClr val="0000FF"/>
                </a:solidFill>
                <a:latin typeface="Times New Roman" pitchFamily="18" charset="0"/>
                <a:cs typeface="Times New Roman" pitchFamily="18" charset="0"/>
              </a:rPr>
              <a:t> mạnh </a:t>
            </a:r>
            <a:r>
              <a:rPr lang="en-US" i="1">
                <a:solidFill>
                  <a:srgbClr val="0000FF"/>
                </a:solidFill>
                <a:latin typeface="Times New Roman" pitchFamily="18" charset="0"/>
                <a:cs typeface="Times New Roman" pitchFamily="18" charset="0"/>
              </a:rPr>
              <a:t>(tổng </a:t>
            </a:r>
            <a:r>
              <a:rPr lang="en-US" i="1" err="1">
                <a:solidFill>
                  <a:srgbClr val="0000FF"/>
                </a:solidFill>
                <a:latin typeface="Times New Roman" pitchFamily="18" charset="0"/>
                <a:cs typeface="Times New Roman" pitchFamily="18" charset="0"/>
              </a:rPr>
              <a:t>kim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ngạch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XNK</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tăng</a:t>
            </a:r>
            <a:r>
              <a:rPr lang="en-US" i="1">
                <a:solidFill>
                  <a:srgbClr val="0000FF"/>
                </a:solidFill>
                <a:latin typeface="Times New Roman" pitchFamily="18" charset="0"/>
                <a:cs typeface="Times New Roman" pitchFamily="18" charset="0"/>
              </a:rPr>
              <a:t> 3,6 </a:t>
            </a:r>
            <a:r>
              <a:rPr lang="en-US" i="1" err="1">
                <a:solidFill>
                  <a:srgbClr val="0000FF"/>
                </a:solidFill>
                <a:latin typeface="Times New Roman" pitchFamily="18" charset="0"/>
                <a:cs typeface="Times New Roman" pitchFamily="18" charset="0"/>
              </a:rPr>
              <a:t>lần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từ</a:t>
            </a:r>
            <a:r>
              <a:rPr lang="en-US" i="1">
                <a:solidFill>
                  <a:srgbClr val="0000FF"/>
                </a:solidFill>
                <a:latin typeface="Times New Roman" pitchFamily="18" charset="0"/>
                <a:cs typeface="Times New Roman" pitchFamily="18" charset="0"/>
              </a:rPr>
              <a:t> 157,1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2010 </a:t>
            </a:r>
            <a:r>
              <a:rPr lang="en-US" i="1" err="1">
                <a:solidFill>
                  <a:srgbClr val="0000FF"/>
                </a:solidFill>
                <a:latin typeface="Times New Roman" pitchFamily="18" charset="0"/>
                <a:cs typeface="Times New Roman" pitchFamily="18" charset="0"/>
              </a:rPr>
              <a:t>lên</a:t>
            </a:r>
            <a:r>
              <a:rPr lang="en-US" i="1">
                <a:solidFill>
                  <a:srgbClr val="0000FF"/>
                </a:solidFill>
                <a:latin typeface="Times New Roman" pitchFamily="18" charset="0"/>
                <a:cs typeface="Times New Roman" pitchFamily="18" charset="0"/>
              </a:rPr>
              <a:t> 543,9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2020;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đó</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xuất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khẩu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khoảng</a:t>
            </a:r>
            <a:r>
              <a:rPr lang="en-US" i="1">
                <a:solidFill>
                  <a:srgbClr val="0000FF"/>
                </a:solidFill>
                <a:latin typeface="Times New Roman" pitchFamily="18" charset="0"/>
                <a:cs typeface="Times New Roman" pitchFamily="18" charset="0"/>
              </a:rPr>
              <a:t> 281,5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Cán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thương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được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cải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rõ</a:t>
            </a:r>
            <a:r>
              <a:rPr lang="en-US">
                <a:solidFill>
                  <a:srgbClr val="0000FF"/>
                </a:solidFill>
                <a:latin typeface="Times New Roman" pitchFamily="18" charset="0"/>
                <a:cs typeface="Times New Roman" pitchFamily="18" charset="0"/>
              </a:rPr>
              <a:t> rệt </a:t>
            </a:r>
            <a:r>
              <a:rPr lang="en-US" i="1">
                <a:solidFill>
                  <a:srgbClr val="0000FF"/>
                </a:solidFill>
                <a:latin typeface="Times New Roman" pitchFamily="18" charset="0"/>
                <a:cs typeface="Times New Roman" pitchFamily="18" charset="0"/>
              </a:rPr>
              <a:t>(chuyển </a:t>
            </a:r>
            <a:r>
              <a:rPr lang="en-US" i="1" err="1">
                <a:solidFill>
                  <a:srgbClr val="0000FF"/>
                </a:solidFill>
                <a:latin typeface="Times New Roman" pitchFamily="18" charset="0"/>
                <a:cs typeface="Times New Roman" pitchFamily="18" charset="0"/>
              </a:rPr>
              <a:t>từ</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thâm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hụt</a:t>
            </a:r>
            <a:r>
              <a:rPr lang="en-US" i="1">
                <a:solidFill>
                  <a:srgbClr val="0000FF"/>
                </a:solidFill>
                <a:latin typeface="Times New Roman" pitchFamily="18" charset="0"/>
                <a:cs typeface="Times New Roman" pitchFamily="18" charset="0"/>
              </a:rPr>
              <a:t> 12,6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2010 sang </a:t>
            </a:r>
            <a:r>
              <a:rPr lang="en-US" i="1" err="1">
                <a:solidFill>
                  <a:srgbClr val="0000FF"/>
                </a:solidFill>
                <a:latin typeface="Times New Roman" pitchFamily="18" charset="0"/>
                <a:cs typeface="Times New Roman" pitchFamily="18" charset="0"/>
              </a:rPr>
              <a:t>thặng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dư</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liên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tục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ngày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càng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tăng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5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2016-2020)</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Dự</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trữ</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ngoại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hối</a:t>
            </a:r>
            <a:r>
              <a:rPr lang="en-US">
                <a:solidFill>
                  <a:srgbClr val="0000FF"/>
                </a:solidFill>
                <a:latin typeface="Times New Roman" pitchFamily="18" charset="0"/>
                <a:cs typeface="Times New Roman" pitchFamily="18" charset="0"/>
              </a:rPr>
              <a:t> tăng kỷ lục </a:t>
            </a:r>
            <a:r>
              <a:rPr lang="en-US" i="1">
                <a:solidFill>
                  <a:srgbClr val="0000FF"/>
                </a:solidFill>
                <a:latin typeface="Times New Roman" pitchFamily="18" charset="0"/>
                <a:cs typeface="Times New Roman" pitchFamily="18" charset="0"/>
              </a:rPr>
              <a:t>(đạt </a:t>
            </a:r>
            <a:r>
              <a:rPr lang="en-US" i="1" err="1">
                <a:solidFill>
                  <a:srgbClr val="0000FF"/>
                </a:solidFill>
                <a:latin typeface="Times New Roman" pitchFamily="18" charset="0"/>
                <a:cs typeface="Times New Roman" pitchFamily="18" charset="0"/>
              </a:rPr>
              <a:t>gần</a:t>
            </a:r>
            <a:r>
              <a:rPr lang="en-US" i="1">
                <a:solidFill>
                  <a:srgbClr val="0000FF"/>
                </a:solidFill>
                <a:latin typeface="Times New Roman" pitchFamily="18" charset="0"/>
                <a:cs typeface="Times New Roman" pitchFamily="18" charset="0"/>
              </a:rPr>
              <a:t> 100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2020) </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Bội</a:t>
            </a:r>
            <a:r>
              <a:rPr lang="en-US">
                <a:solidFill>
                  <a:srgbClr val="0000FF"/>
                </a:solidFill>
                <a:latin typeface="Times New Roman" pitchFamily="18" charset="0"/>
                <a:cs typeface="Times New Roman" pitchFamily="18" charset="0"/>
              </a:rPr>
              <a:t> chi </a:t>
            </a:r>
            <a:r>
              <a:rPr lang="en-US" err="1">
                <a:solidFill>
                  <a:srgbClr val="0000FF"/>
                </a:solidFill>
                <a:latin typeface="Times New Roman" pitchFamily="18" charset="0"/>
                <a:cs typeface="Times New Roman" pitchFamily="18" charset="0"/>
              </a:rPr>
              <a:t>NSNN</a:t>
            </a:r>
            <a:r>
              <a:rPr lang="en-US">
                <a:solidFill>
                  <a:srgbClr val="0000FF"/>
                </a:solidFill>
                <a:latin typeface="Times New Roman" pitchFamily="18" charset="0"/>
                <a:cs typeface="Times New Roman" pitchFamily="18" charset="0"/>
              </a:rPr>
              <a:t> so </a:t>
            </a:r>
            <a:r>
              <a:rPr lang="en-US" err="1">
                <a:solidFill>
                  <a:srgbClr val="0000FF"/>
                </a:solidFill>
                <a:latin typeface="Times New Roman" pitchFamily="18" charset="0"/>
                <a:cs typeface="Times New Roman" pitchFamily="18" charset="0"/>
              </a:rPr>
              <a:t>với</a:t>
            </a:r>
            <a:r>
              <a:rPr lang="en-US">
                <a:solidFill>
                  <a:srgbClr val="0000FF"/>
                </a:solidFill>
                <a:latin typeface="Times New Roman" pitchFamily="18" charset="0"/>
                <a:cs typeface="Times New Roman" pitchFamily="18" charset="0"/>
              </a:rPr>
              <a:t> GDP </a:t>
            </a:r>
            <a:r>
              <a:rPr lang="en-US" err="1">
                <a:solidFill>
                  <a:srgbClr val="0000FF"/>
                </a:solidFill>
                <a:latin typeface="Times New Roman" pitchFamily="18" charset="0"/>
                <a:cs typeface="Times New Roman" pitchFamily="18" charset="0"/>
              </a:rPr>
              <a:t>giảm</a:t>
            </a:r>
            <a:r>
              <a:rPr lang="en-US">
                <a:solidFill>
                  <a:srgbClr val="0000FF"/>
                </a:solidFill>
                <a:latin typeface="Times New Roman" pitchFamily="18" charset="0"/>
                <a:cs typeface="Times New Roman" pitchFamily="18" charset="0"/>
              </a:rPr>
              <a:t> mạnh </a:t>
            </a:r>
            <a:r>
              <a:rPr lang="en-US" i="1">
                <a:solidFill>
                  <a:srgbClr val="0000FF"/>
                </a:solidFill>
                <a:latin typeface="Times New Roman" pitchFamily="18" charset="0"/>
                <a:cs typeface="Times New Roman" pitchFamily="18" charset="0"/>
              </a:rPr>
              <a:t>(từ 5,4% </a:t>
            </a:r>
            <a:r>
              <a:rPr lang="en-US" i="1" err="1">
                <a:solidFill>
                  <a:srgbClr val="0000FF"/>
                </a:solidFill>
                <a:latin typeface="Times New Roman" pitchFamily="18" charset="0"/>
                <a:cs typeface="Times New Roman" pitchFamily="18" charset="0"/>
              </a:rPr>
              <a:t>giai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đoạn</a:t>
            </a:r>
            <a:r>
              <a:rPr lang="en-US" i="1">
                <a:solidFill>
                  <a:srgbClr val="0000FF"/>
                </a:solidFill>
                <a:latin typeface="Times New Roman" pitchFamily="18" charset="0"/>
                <a:cs typeface="Times New Roman" pitchFamily="18" charset="0"/>
              </a:rPr>
              <a:t> 2011 - 2015 </a:t>
            </a:r>
            <a:r>
              <a:rPr lang="en-US" i="1" err="1">
                <a:solidFill>
                  <a:srgbClr val="0000FF"/>
                </a:solidFill>
                <a:latin typeface="Times New Roman" pitchFamily="18" charset="0"/>
                <a:cs typeface="Times New Roman" pitchFamily="18" charset="0"/>
              </a:rPr>
              <a:t>xuống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còn</a:t>
            </a:r>
            <a:r>
              <a:rPr lang="en-US" i="1">
                <a:solidFill>
                  <a:srgbClr val="0000FF"/>
                </a:solidFill>
                <a:latin typeface="Times New Roman" pitchFamily="18" charset="0"/>
                <a:cs typeface="Times New Roman" pitchFamily="18" charset="0"/>
              </a:rPr>
              <a:t> 3,5% </a:t>
            </a:r>
            <a:r>
              <a:rPr lang="en-US" i="1" err="1">
                <a:solidFill>
                  <a:srgbClr val="0000FF"/>
                </a:solidFill>
                <a:latin typeface="Times New Roman" pitchFamily="18" charset="0"/>
                <a:cs typeface="Times New Roman" pitchFamily="18" charset="0"/>
              </a:rPr>
              <a:t>giai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đoạn</a:t>
            </a:r>
            <a:r>
              <a:rPr lang="en-US" i="1">
                <a:solidFill>
                  <a:srgbClr val="0000FF"/>
                </a:solidFill>
                <a:latin typeface="Times New Roman" pitchFamily="18" charset="0"/>
                <a:cs typeface="Times New Roman" pitchFamily="18" charset="0"/>
              </a:rPr>
              <a:t> 2016 – 2019; năm 2020 </a:t>
            </a:r>
            <a:r>
              <a:rPr lang="en-US" i="1" err="1">
                <a:solidFill>
                  <a:srgbClr val="0000FF"/>
                </a:solidFill>
                <a:latin typeface="Times New Roman" pitchFamily="18" charset="0"/>
                <a:cs typeface="Times New Roman" pitchFamily="18" charset="0"/>
              </a:rPr>
              <a:t>mặc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dù</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chịu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ảnh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hưởng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lớn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của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dịch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Covid</a:t>
            </a:r>
            <a:r>
              <a:rPr lang="en-US" i="1">
                <a:solidFill>
                  <a:srgbClr val="0000FF"/>
                </a:solidFill>
                <a:latin typeface="Times New Roman" pitchFamily="18" charset="0"/>
                <a:cs typeface="Times New Roman" pitchFamily="18" charset="0"/>
              </a:rPr>
              <a:t>-19 </a:t>
            </a:r>
            <a:r>
              <a:rPr lang="en-US" i="1" err="1">
                <a:solidFill>
                  <a:srgbClr val="0000FF"/>
                </a:solidFill>
                <a:latin typeface="Times New Roman" pitchFamily="18" charset="0"/>
                <a:cs typeface="Times New Roman" pitchFamily="18" charset="0"/>
              </a:rPr>
              <a:t>nhưng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vẫn</a:t>
            </a:r>
            <a:r>
              <a:rPr lang="en-US" i="1">
                <a:solidFill>
                  <a:srgbClr val="0000FF"/>
                </a:solidFill>
                <a:latin typeface="Times New Roman" pitchFamily="18" charset="0"/>
                <a:cs typeface="Times New Roman" pitchFamily="18" charset="0"/>
              </a:rPr>
              <a:t> dưới 4%) </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Tỉ</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lệ</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so </a:t>
            </a:r>
            <a:r>
              <a:rPr lang="en-US" err="1">
                <a:solidFill>
                  <a:srgbClr val="0000FF"/>
                </a:solidFill>
                <a:latin typeface="Times New Roman" pitchFamily="18" charset="0"/>
                <a:cs typeface="Times New Roman" pitchFamily="18" charset="0"/>
              </a:rPr>
              <a:t>với</a:t>
            </a:r>
            <a:r>
              <a:rPr lang="en-US">
                <a:solidFill>
                  <a:srgbClr val="0000FF"/>
                </a:solidFill>
                <a:latin typeface="Times New Roman" pitchFamily="18" charset="0"/>
                <a:cs typeface="Times New Roman" pitchFamily="18" charset="0"/>
              </a:rPr>
              <a:t> GDP giảm </a:t>
            </a:r>
            <a:r>
              <a:rPr lang="en-US" i="1">
                <a:solidFill>
                  <a:srgbClr val="0000FF"/>
                </a:solidFill>
                <a:latin typeface="Times New Roman" pitchFamily="18" charset="0"/>
                <a:cs typeface="Times New Roman" pitchFamily="18" charset="0"/>
              </a:rPr>
              <a:t>(chỉ </a:t>
            </a:r>
            <a:r>
              <a:rPr lang="en-US" i="1" err="1">
                <a:solidFill>
                  <a:srgbClr val="0000FF"/>
                </a:solidFill>
                <a:latin typeface="Times New Roman" pitchFamily="18" charset="0"/>
                <a:cs typeface="Times New Roman" pitchFamily="18" charset="0"/>
              </a:rPr>
              <a:t>còn</a:t>
            </a:r>
            <a:r>
              <a:rPr lang="en-US" i="1">
                <a:solidFill>
                  <a:srgbClr val="0000FF"/>
                </a:solidFill>
                <a:latin typeface="Times New Roman" pitchFamily="18" charset="0"/>
                <a:cs typeface="Times New Roman" pitchFamily="18" charset="0"/>
              </a:rPr>
              <a:t> 55,3% </a:t>
            </a:r>
            <a:r>
              <a:rPr lang="en-US" i="1" err="1">
                <a:solidFill>
                  <a:srgbClr val="0000FF"/>
                </a:solidFill>
                <a:latin typeface="Times New Roman" pitchFamily="18" charset="0"/>
                <a:cs typeface="Times New Roman" pitchFamily="18" charset="0"/>
              </a:rPr>
              <a:t>vào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cuối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2020, trần là 65%)</a:t>
            </a: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951475" y="470231"/>
            <a:ext cx="8459905" cy="672781"/>
          </a:xfrm>
        </p:spPr>
        <p:txBody>
          <a:bodyPr>
            <a:normAutofit fontScale="90000"/>
          </a:bodyPr>
          <a:lstStyle/>
          <a:p>
            <a:pPr algn="ctr"/>
            <a:r>
              <a:rPr lang="en-US" sz="4000" b="1" err="1">
                <a:solidFill>
                  <a:srgbClr val="FF00FF"/>
                </a:solidFill>
                <a:latin typeface="Times New Roman" panose="02020603050405020304" pitchFamily="18" charset="0"/>
                <a:ea typeface="Calibri" panose="020F0502020204030204" pitchFamily="34" charset="0"/>
              </a:rPr>
              <a:t>Kết</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quả</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đạt</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được</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trên</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các</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lĩnh</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vực</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tiếp</a:t>
            </a:r>
            <a:r>
              <a:rPr lang="en-US" sz="4000" b="1">
                <a:solidFill>
                  <a:srgbClr val="FF00FF"/>
                </a:solidFill>
                <a:latin typeface="Times New Roman" panose="02020603050405020304" pitchFamily="18" charset="0"/>
                <a:ea typeface="Calibri" panose="020F0502020204030204" pitchFamily="34" charset="0"/>
              </a:rPr>
              <a:t>)</a:t>
            </a:r>
            <a:endParaRPr lang="vi-VN" sz="40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3876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39649" y="1400230"/>
            <a:ext cx="10663311" cy="4709409"/>
          </a:xfrm>
        </p:spPr>
        <p:txBody>
          <a:bodyPr>
            <a:noAutofit/>
          </a:bodyPr>
          <a:lstStyle/>
          <a:p>
            <a:pPr marL="457135" indent="-457135" algn="just">
              <a:lnSpc>
                <a:spcPct val="100000"/>
              </a:lnSpc>
              <a:spcBef>
                <a:spcPts val="599"/>
              </a:spcBef>
              <a:spcAft>
                <a:spcPts val="599"/>
              </a:spcAft>
              <a:buFont typeface="Wingdings" pitchFamily="2" charset="2"/>
              <a:buChar char="v"/>
              <a:tabLst>
                <a:tab pos="404755" algn="l"/>
              </a:tabLst>
            </a:pPr>
            <a:r>
              <a:rPr lang="en-US" sz="2400" b="1" i="1" err="1">
                <a:solidFill>
                  <a:srgbClr val="0000FF"/>
                </a:solidFill>
                <a:latin typeface="Times New Roman" pitchFamily="18" charset="0"/>
                <a:cs typeface="Times New Roman" pitchFamily="18" charset="0"/>
              </a:rPr>
              <a:t>Huy</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động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các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nguồn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lực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cho</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đầu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tư</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phát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triển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được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đẩy</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mạnh</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đầu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tư</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khu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vực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ngoài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nhà</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nước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tăng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nhanh</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và</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chất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lượng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hiệu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quả</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được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cải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thiện</a:t>
            </a:r>
            <a:endParaRPr lang="en-US" sz="2400" b="1">
              <a:solidFill>
                <a:srgbClr val="0000FF"/>
              </a:solidFill>
              <a:latin typeface="Times New Roman" pitchFamily="18" charset="0"/>
              <a:cs typeface="Times New Roman" pitchFamily="18" charset="0"/>
            </a:endParaRPr>
          </a:p>
          <a:p>
            <a:pPr marL="690465" lvl="2" indent="-306344" algn="just">
              <a:lnSpc>
                <a:spcPct val="100000"/>
              </a:lnSpc>
              <a:spcBef>
                <a:spcPts val="599"/>
              </a:spcBef>
              <a:spcAft>
                <a:spcPts val="599"/>
              </a:spcAft>
              <a:buFont typeface="Wingdings" pitchFamily="2" charset="2"/>
              <a:buChar char="ü"/>
              <a:tabLst>
                <a:tab pos="285710" algn="l"/>
                <a:tab pos="796812" algn="l"/>
              </a:tabLst>
            </a:pPr>
            <a:r>
              <a:rPr lang="en-US" sz="2000" err="1">
                <a:solidFill>
                  <a:srgbClr val="0000FF"/>
                </a:solidFill>
                <a:latin typeface="Times New Roman" pitchFamily="18" charset="0"/>
                <a:cs typeface="Times New Roman" pitchFamily="18" charset="0"/>
              </a:rPr>
              <a:t>Tổng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toàn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xã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hội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đoạn</a:t>
            </a:r>
            <a:r>
              <a:rPr lang="en-US" sz="2000">
                <a:solidFill>
                  <a:srgbClr val="0000FF"/>
                </a:solidFill>
                <a:latin typeface="Times New Roman" pitchFamily="18" charset="0"/>
                <a:cs typeface="Times New Roman" pitchFamily="18" charset="0"/>
              </a:rPr>
              <a:t> 2011 - 2020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gần</a:t>
            </a:r>
            <a:r>
              <a:rPr lang="en-US" sz="2000">
                <a:solidFill>
                  <a:srgbClr val="0000FF"/>
                </a:solidFill>
                <a:latin typeface="Times New Roman" pitchFamily="18" charset="0"/>
                <a:cs typeface="Times New Roman" pitchFamily="18" charset="0"/>
              </a:rPr>
              <a:t> 15,7 </a:t>
            </a:r>
            <a:r>
              <a:rPr lang="en-US" sz="2000" err="1">
                <a:solidFill>
                  <a:srgbClr val="0000FF"/>
                </a:solidFill>
                <a:latin typeface="Times New Roman" pitchFamily="18" charset="0"/>
                <a:cs typeface="Times New Roman" pitchFamily="18" charset="0"/>
              </a:rPr>
              <a:t>triệu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đồng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đương</a:t>
            </a:r>
            <a:r>
              <a:rPr lang="en-US" sz="2000">
                <a:solidFill>
                  <a:srgbClr val="0000FF"/>
                </a:solidFill>
                <a:latin typeface="Times New Roman" pitchFamily="18" charset="0"/>
                <a:cs typeface="Times New Roman" pitchFamily="18" charset="0"/>
              </a:rPr>
              <a:t> 673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USD),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quân</a:t>
            </a:r>
            <a:r>
              <a:rPr lang="en-US" sz="2000">
                <a:solidFill>
                  <a:srgbClr val="0000FF"/>
                </a:solidFill>
                <a:latin typeface="Times New Roman" pitchFamily="18" charset="0"/>
                <a:cs typeface="Times New Roman" pitchFamily="18" charset="0"/>
              </a:rPr>
              <a:t> 10,1%/</a:t>
            </a:r>
            <a:r>
              <a:rPr lang="en-US" sz="2000" err="1">
                <a:solidFill>
                  <a:srgbClr val="0000FF"/>
                </a:solidFill>
                <a:latin typeface="Times New Roman" pitchFamily="18" charset="0"/>
                <a:cs typeface="Times New Roman" pitchFamily="18" charset="0"/>
              </a:rPr>
              <a:t>năm</a:t>
            </a:r>
            <a:endParaRPr lang="en-US" sz="2000">
              <a:solidFill>
                <a:srgbClr val="0000FF"/>
              </a:solidFill>
              <a:latin typeface="Times New Roman" pitchFamily="18" charset="0"/>
              <a:cs typeface="Times New Roman" pitchFamily="18" charset="0"/>
            </a:endParaRPr>
          </a:p>
          <a:p>
            <a:pPr marL="690465" lvl="2" indent="-306344" algn="just">
              <a:lnSpc>
                <a:spcPct val="100000"/>
              </a:lnSpc>
              <a:spcBef>
                <a:spcPts val="599"/>
              </a:spcBef>
              <a:spcAft>
                <a:spcPts val="599"/>
              </a:spcAft>
              <a:buFont typeface="Wingdings" pitchFamily="2" charset="2"/>
              <a:buChar char="ü"/>
              <a:tabLst>
                <a:tab pos="285710" algn="l"/>
                <a:tab pos="796812" algn="l"/>
              </a:tabLst>
            </a:pP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của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ngoài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nước</a:t>
            </a:r>
            <a:r>
              <a:rPr lang="en-US" sz="2000">
                <a:solidFill>
                  <a:srgbClr val="0000FF"/>
                </a:solidFill>
                <a:latin typeface="Times New Roman" pitchFamily="18" charset="0"/>
                <a:cs typeface="Times New Roman" pitchFamily="18" charset="0"/>
              </a:rPr>
              <a:t> ở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nước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chiếm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trọng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ngày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càng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lớn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tổng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xã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hội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từ</a:t>
            </a:r>
            <a:r>
              <a:rPr lang="en-US" sz="2000">
                <a:solidFill>
                  <a:srgbClr val="0000FF"/>
                </a:solidFill>
                <a:latin typeface="Times New Roman" pitchFamily="18" charset="0"/>
                <a:cs typeface="Times New Roman" pitchFamily="18" charset="0"/>
              </a:rPr>
              <a:t> 36,1%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2010 </a:t>
            </a:r>
            <a:r>
              <a:rPr lang="en-US" sz="2000" err="1">
                <a:solidFill>
                  <a:srgbClr val="0000FF"/>
                </a:solidFill>
                <a:latin typeface="Times New Roman" pitchFamily="18" charset="0"/>
                <a:cs typeface="Times New Roman" pitchFamily="18" charset="0"/>
              </a:rPr>
              <a:t>lên</a:t>
            </a:r>
            <a:r>
              <a:rPr lang="en-US" sz="2000">
                <a:solidFill>
                  <a:srgbClr val="0000FF"/>
                </a:solidFill>
                <a:latin typeface="Times New Roman" pitchFamily="18" charset="0"/>
                <a:cs typeface="Times New Roman" pitchFamily="18" charset="0"/>
              </a:rPr>
              <a:t> 44,9%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2020</a:t>
            </a:r>
          </a:p>
          <a:p>
            <a:pPr marL="690465" lvl="2" indent="-306344" algn="just">
              <a:lnSpc>
                <a:spcPct val="100000"/>
              </a:lnSpc>
              <a:spcBef>
                <a:spcPts val="599"/>
              </a:spcBef>
              <a:spcAft>
                <a:spcPts val="599"/>
              </a:spcAft>
              <a:buFont typeface="Wingdings" pitchFamily="2" charset="2"/>
              <a:buChar char="ü"/>
              <a:tabLst>
                <a:tab pos="285710" algn="l"/>
                <a:tab pos="796812" algn="l"/>
              </a:tabLst>
            </a:pP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tiếp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nước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ngoài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hút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được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nhiều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dự</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án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mô</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lớn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công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nghệ</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tổng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số</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ký</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đoạn</a:t>
            </a:r>
            <a:r>
              <a:rPr lang="en-US" sz="2000">
                <a:solidFill>
                  <a:srgbClr val="0000FF"/>
                </a:solidFill>
                <a:latin typeface="Times New Roman" pitchFamily="18" charset="0"/>
                <a:cs typeface="Times New Roman" pitchFamily="18" charset="0"/>
              </a:rPr>
              <a:t> 2011 - 2020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268,2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USD; </a:t>
            </a: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152,3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USD, </a:t>
            </a:r>
            <a:r>
              <a:rPr lang="en-US" sz="2000" err="1">
                <a:solidFill>
                  <a:srgbClr val="0000FF"/>
                </a:solidFill>
                <a:latin typeface="Times New Roman" pitchFamily="18" charset="0"/>
                <a:cs typeface="Times New Roman" pitchFamily="18" charset="0"/>
              </a:rPr>
              <a:t>chiếm</a:t>
            </a:r>
            <a:r>
              <a:rPr lang="en-US" sz="2000">
                <a:solidFill>
                  <a:srgbClr val="0000FF"/>
                </a:solidFill>
                <a:latin typeface="Times New Roman" pitchFamily="18" charset="0"/>
                <a:cs typeface="Times New Roman" pitchFamily="18" charset="0"/>
              </a:rPr>
              <a:t> 22,6% </a:t>
            </a:r>
            <a:r>
              <a:rPr lang="en-US" sz="2000" err="1">
                <a:solidFill>
                  <a:srgbClr val="0000FF"/>
                </a:solidFill>
                <a:latin typeface="Times New Roman" pitchFamily="18" charset="0"/>
                <a:cs typeface="Times New Roman" pitchFamily="18" charset="0"/>
              </a:rPr>
              <a:t>tổng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toàn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xã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hội</a:t>
            </a:r>
            <a:endParaRPr lang="en-US" sz="20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184210" y="388749"/>
            <a:ext cx="8294805" cy="761681"/>
          </a:xfrm>
        </p:spPr>
        <p:txBody>
          <a:bodyPr>
            <a:normAutofit/>
          </a:bodyPr>
          <a:lstStyle/>
          <a:p>
            <a:pPr algn="ctr"/>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tiếp</a:t>
            </a:r>
            <a:r>
              <a:rPr lang="en-US" sz="3600" b="1">
                <a:solidFill>
                  <a:srgbClr val="FF00FF"/>
                </a:solidFill>
                <a:latin typeface="Times New Roman" panose="02020603050405020304" pitchFamily="18" charset="0"/>
                <a:ea typeface="Calibri" panose="020F0502020204030204" pitchFamily="34"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34438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712383" y="1041009"/>
            <a:ext cx="10749518" cy="4920426"/>
          </a:xfrm>
        </p:spPr>
        <p:txBody>
          <a:bodyPr>
            <a:noAutofit/>
          </a:bodyPr>
          <a:lstStyle/>
          <a:p>
            <a:pPr marL="0" indent="0" algn="just">
              <a:lnSpc>
                <a:spcPct val="100000"/>
              </a:lnSpc>
              <a:spcBef>
                <a:spcPts val="499"/>
              </a:spcBef>
              <a:spcAft>
                <a:spcPts val="499"/>
              </a:spcAft>
              <a:buNone/>
              <a:tabLst>
                <a:tab pos="285710" algn="l"/>
              </a:tabLst>
            </a:pPr>
            <a:r>
              <a:rPr lang="en-US" sz="2400" b="1" u="sng" err="1">
                <a:solidFill>
                  <a:srgbClr val="0000FF"/>
                </a:solidFill>
                <a:latin typeface="Times New Roman" pitchFamily="18" charset="0"/>
                <a:cs typeface="Times New Roman" pitchFamily="18" charset="0"/>
              </a:rPr>
              <a:t>Về</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cơ</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cấu</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lại</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nền</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kinh</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tế</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gắn</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với</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đổi</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mới</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mô</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hình</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tăng</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trưởng</a:t>
            </a:r>
            <a:endParaRPr lang="en-US" sz="2400" b="1" u="sng">
              <a:solidFill>
                <a:srgbClr val="0000FF"/>
              </a:solidFill>
              <a:latin typeface="Times New Roman" pitchFamily="18" charset="0"/>
              <a:cs typeface="Times New Roman" pitchFamily="18" charset="0"/>
            </a:endParaRPr>
          </a:p>
          <a:p>
            <a:pPr marL="339677" indent="-339677" algn="just">
              <a:lnSpc>
                <a:spcPct val="100000"/>
              </a:lnSpc>
              <a:spcBef>
                <a:spcPts val="499"/>
              </a:spcBef>
              <a:spcAft>
                <a:spcPts val="499"/>
              </a:spcAft>
              <a:buFont typeface="Wingdings" pitchFamily="2" charset="2"/>
              <a:buChar char="v"/>
              <a:tabLst>
                <a:tab pos="285710" algn="l"/>
                <a:tab pos="339677" algn="l"/>
              </a:tabLst>
            </a:pPr>
            <a:r>
              <a:rPr lang="en-US" b="1" i="1" err="1">
                <a:solidFill>
                  <a:srgbClr val="0000FF"/>
                </a:solidFill>
                <a:latin typeface="Times New Roman" pitchFamily="18" charset="0"/>
                <a:cs typeface="Times New Roman" pitchFamily="18" charset="0"/>
              </a:rPr>
              <a:t>Các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trọng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tâm</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cơ</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cấu</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lại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về</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đầu</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tư</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công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các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tổ</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chức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tín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dụng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doanh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nghiệp</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nhà</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nước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được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tập</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trung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thực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hiện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và</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đạt</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kết</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quả</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tích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cực</a:t>
            </a:r>
            <a:endParaRPr lang="en-US" b="1" i="1">
              <a:solidFill>
                <a:srgbClr val="0000FF"/>
              </a:solidFill>
              <a:latin typeface="Times New Roman" pitchFamily="18" charset="0"/>
              <a:cs typeface="Times New Roman" pitchFamily="18" charset="0"/>
            </a:endParaRPr>
          </a:p>
          <a:p>
            <a:pPr marL="695225" lvl="2" indent="-238090" algn="just">
              <a:lnSpc>
                <a:spcPct val="100000"/>
              </a:lnSpc>
              <a:spcBef>
                <a:spcPts val="499"/>
              </a:spcBef>
              <a:spcAft>
                <a:spcPts val="499"/>
              </a:spcAft>
              <a:buFont typeface="Wingdings" pitchFamily="2" charset="2"/>
              <a:buChar char="ü"/>
            </a:pPr>
            <a:r>
              <a:rPr lang="en-US" sz="1900" err="1">
                <a:solidFill>
                  <a:srgbClr val="0000FF"/>
                </a:solidFill>
                <a:latin typeface="Times New Roman" pitchFamily="18" charset="0"/>
                <a:cs typeface="Times New Roman" pitchFamily="18" charset="0"/>
              </a:rPr>
              <a:t>Chuyển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căn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bản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từ</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đầu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tư</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công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sang </a:t>
            </a:r>
            <a:r>
              <a:rPr lang="en-US" sz="1900" err="1">
                <a:solidFill>
                  <a:srgbClr val="0000FF"/>
                </a:solidFill>
                <a:latin typeface="Times New Roman" pitchFamily="18" charset="0"/>
                <a:cs typeface="Times New Roman" pitchFamily="18" charset="0"/>
              </a:rPr>
              <a:t>KH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đầu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tư</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công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trung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hạn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gắn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năm</a:t>
            </a:r>
            <a:endParaRPr lang="en-US" sz="1900" i="1">
              <a:solidFill>
                <a:srgbClr val="0000FF"/>
              </a:solidFill>
              <a:latin typeface="Times New Roman" pitchFamily="18" charset="0"/>
              <a:cs typeface="Times New Roman" pitchFamily="18" charset="0"/>
            </a:endParaRPr>
          </a:p>
          <a:p>
            <a:pPr marL="695225" lvl="2" indent="-238090" algn="just">
              <a:lnSpc>
                <a:spcPct val="100000"/>
              </a:lnSpc>
              <a:spcBef>
                <a:spcPts val="499"/>
              </a:spcBef>
              <a:spcAft>
                <a:spcPts val="499"/>
              </a:spcAft>
              <a:buFont typeface="Wingdings" pitchFamily="2" charset="2"/>
              <a:buChar char="ü"/>
            </a:pPr>
            <a:r>
              <a:rPr lang="en-US" sz="1900" err="1">
                <a:solidFill>
                  <a:srgbClr val="0000FF"/>
                </a:solidFill>
                <a:latin typeface="Times New Roman" pitchFamily="18" charset="0"/>
                <a:cs typeface="Times New Roman" pitchFamily="18" charset="0"/>
              </a:rPr>
              <a:t>Quyết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liệt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cấu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lại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hệ</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thống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các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tổ</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chức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tín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dụng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gắn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xử</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lý</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nợ</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xấu</a:t>
            </a:r>
            <a:endParaRPr lang="en-US" sz="1900">
              <a:solidFill>
                <a:srgbClr val="0000FF"/>
              </a:solidFill>
              <a:latin typeface="Times New Roman" pitchFamily="18" charset="0"/>
              <a:cs typeface="Times New Roman" pitchFamily="18" charset="0"/>
            </a:endParaRPr>
          </a:p>
          <a:p>
            <a:pPr marL="695225" lvl="2" indent="-238090" algn="just">
              <a:lnSpc>
                <a:spcPct val="100000"/>
              </a:lnSpc>
              <a:spcBef>
                <a:spcPts val="499"/>
              </a:spcBef>
              <a:spcAft>
                <a:spcPts val="499"/>
              </a:spcAft>
              <a:buFont typeface="Wingdings" pitchFamily="2" charset="2"/>
              <a:buChar char="ü"/>
            </a:pPr>
            <a:r>
              <a:rPr lang="en-US" sz="1900" err="1">
                <a:solidFill>
                  <a:srgbClr val="0000FF"/>
                </a:solidFill>
                <a:latin typeface="Times New Roman" pitchFamily="18" charset="0"/>
                <a:cs typeface="Times New Roman" pitchFamily="18" charset="0"/>
              </a:rPr>
              <a:t>Cơ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cấu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lại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DNNN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hơn</a:t>
            </a:r>
            <a:endParaRPr lang="en-US" sz="1200">
              <a:solidFill>
                <a:srgbClr val="0000FF"/>
              </a:solidFill>
              <a:latin typeface="Times New Roman" pitchFamily="18" charset="0"/>
              <a:cs typeface="Times New Roman" pitchFamily="18" charset="0"/>
            </a:endParaRPr>
          </a:p>
          <a:p>
            <a:pPr marL="339677" indent="-339677" algn="just">
              <a:lnSpc>
                <a:spcPct val="100000"/>
              </a:lnSpc>
              <a:spcBef>
                <a:spcPts val="499"/>
              </a:spcBef>
              <a:spcAft>
                <a:spcPts val="499"/>
              </a:spcAft>
              <a:buFont typeface="Wingdings" pitchFamily="2" charset="2"/>
              <a:buChar char="v"/>
              <a:tabLst>
                <a:tab pos="285710" algn="l"/>
                <a:tab pos="339677" algn="l"/>
              </a:tabLst>
            </a:pPr>
            <a:r>
              <a:rPr lang="en-US" b="1" i="1" err="1">
                <a:solidFill>
                  <a:srgbClr val="0000FF"/>
                </a:solidFill>
                <a:latin typeface="Times New Roman" pitchFamily="18" charset="0"/>
                <a:cs typeface="Times New Roman" pitchFamily="18" charset="0"/>
              </a:rPr>
              <a:t>Cơ</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cấu</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kinh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ngành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và</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nội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ngành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chuyển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biến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tích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cực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tỉ</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trọng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công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nghiệp</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biến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tạo</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và</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ứng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dụng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công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nghệ</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cao</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tăng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lên</a:t>
            </a:r>
            <a:endParaRPr lang="en-US" b="1" i="1">
              <a:solidFill>
                <a:srgbClr val="0000FF"/>
              </a:solidFill>
              <a:latin typeface="Times New Roman" pitchFamily="18" charset="0"/>
              <a:cs typeface="Times New Roman" pitchFamily="18" charset="0"/>
            </a:endParaRPr>
          </a:p>
          <a:p>
            <a:pPr marL="695225" lvl="2" indent="-238090" algn="just">
              <a:lnSpc>
                <a:spcPct val="100000"/>
              </a:lnSpc>
              <a:spcBef>
                <a:spcPts val="499"/>
              </a:spcBef>
              <a:spcAft>
                <a:spcPts val="499"/>
              </a:spcAft>
              <a:buFont typeface="Wingdings" pitchFamily="2" charset="2"/>
              <a:buChar char="ü"/>
              <a:tabLst>
                <a:tab pos="285710" algn="l"/>
              </a:tabLst>
            </a:pP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Tỉ</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trọng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khu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nông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nghiệp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trong</a:t>
            </a:r>
            <a:r>
              <a:rPr lang="en-US" sz="1900">
                <a:solidFill>
                  <a:srgbClr val="0000FF"/>
                </a:solidFill>
                <a:latin typeface="Times New Roman" pitchFamily="18" charset="0"/>
                <a:cs typeface="Times New Roman" pitchFamily="18" charset="0"/>
              </a:rPr>
              <a:t> GDP </a:t>
            </a:r>
            <a:r>
              <a:rPr lang="en-US" sz="1900" err="1">
                <a:solidFill>
                  <a:srgbClr val="0000FF"/>
                </a:solidFill>
                <a:latin typeface="Times New Roman" pitchFamily="18" charset="0"/>
                <a:cs typeface="Times New Roman" pitchFamily="18" charset="0"/>
              </a:rPr>
              <a:t>giảm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từ</a:t>
            </a:r>
            <a:r>
              <a:rPr lang="en-US" sz="1900">
                <a:solidFill>
                  <a:srgbClr val="0000FF"/>
                </a:solidFill>
                <a:latin typeface="Times New Roman" pitchFamily="18" charset="0"/>
                <a:cs typeface="Times New Roman" pitchFamily="18" charset="0"/>
              </a:rPr>
              <a:t> 18,9%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2010 </a:t>
            </a:r>
            <a:r>
              <a:rPr lang="en-US" sz="1900" err="1">
                <a:solidFill>
                  <a:srgbClr val="0000FF"/>
                </a:solidFill>
                <a:latin typeface="Times New Roman" pitchFamily="18" charset="0"/>
                <a:cs typeface="Times New Roman" pitchFamily="18" charset="0"/>
              </a:rPr>
              <a:t>còn</a:t>
            </a:r>
            <a:r>
              <a:rPr lang="en-US" sz="1900">
                <a:solidFill>
                  <a:srgbClr val="0000FF"/>
                </a:solidFill>
                <a:latin typeface="Times New Roman" pitchFamily="18" charset="0"/>
                <a:cs typeface="Times New Roman" pitchFamily="18" charset="0"/>
              </a:rPr>
              <a:t> 15,2%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2020; </a:t>
            </a:r>
            <a:r>
              <a:rPr lang="en-US" sz="1900" err="1">
                <a:solidFill>
                  <a:srgbClr val="0000FF"/>
                </a:solidFill>
                <a:latin typeface="Times New Roman" pitchFamily="18" charset="0"/>
                <a:cs typeface="Times New Roman" pitchFamily="18" charset="0"/>
              </a:rPr>
              <a:t>các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khu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công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nghiệp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xây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dịch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vụ</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tăng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từ</a:t>
            </a:r>
            <a:r>
              <a:rPr lang="en-US" sz="1900">
                <a:solidFill>
                  <a:srgbClr val="0000FF"/>
                </a:solidFill>
                <a:latin typeface="Times New Roman" pitchFamily="18" charset="0"/>
                <a:cs typeface="Times New Roman" pitchFamily="18" charset="0"/>
              </a:rPr>
              <a:t> 81,1% </a:t>
            </a:r>
            <a:r>
              <a:rPr lang="en-US" sz="1900" err="1">
                <a:solidFill>
                  <a:srgbClr val="0000FF"/>
                </a:solidFill>
                <a:latin typeface="Times New Roman" pitchFamily="18" charset="0"/>
                <a:cs typeface="Times New Roman" pitchFamily="18" charset="0"/>
              </a:rPr>
              <a:t>lên</a:t>
            </a:r>
            <a:r>
              <a:rPr lang="en-US" sz="1900">
                <a:solidFill>
                  <a:srgbClr val="0000FF"/>
                </a:solidFill>
                <a:latin typeface="Times New Roman" pitchFamily="18" charset="0"/>
                <a:cs typeface="Times New Roman" pitchFamily="18" charset="0"/>
              </a:rPr>
              <a:t> 84,8%. </a:t>
            </a:r>
          </a:p>
          <a:p>
            <a:pPr marL="695225" lvl="2" indent="-238090" algn="just">
              <a:lnSpc>
                <a:spcPct val="100000"/>
              </a:lnSpc>
              <a:spcBef>
                <a:spcPts val="499"/>
              </a:spcBef>
              <a:spcAft>
                <a:spcPts val="499"/>
              </a:spcAft>
              <a:buFont typeface="Wingdings" pitchFamily="2" charset="2"/>
              <a:buChar char="ü"/>
              <a:tabLst>
                <a:tab pos="285710" algn="l"/>
              </a:tabLst>
            </a:pPr>
            <a:r>
              <a:rPr lang="en-US" sz="1900" err="1">
                <a:solidFill>
                  <a:srgbClr val="0000FF"/>
                </a:solidFill>
                <a:latin typeface="Times New Roman" pitchFamily="18" charset="0"/>
                <a:cs typeface="Times New Roman" pitchFamily="18" charset="0"/>
              </a:rPr>
              <a:t>Cơ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cấu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nội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ngành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chuyển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dịch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tích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cực</a:t>
            </a:r>
            <a:r>
              <a:rPr lang="en-US" sz="1900">
                <a:solidFill>
                  <a:srgbClr val="0000FF"/>
                </a:solidFill>
                <a:latin typeface="Times New Roman" pitchFamily="18" charset="0"/>
                <a:cs typeface="Times New Roman" pitchFamily="18" charset="0"/>
              </a:rPr>
              <a:t> </a:t>
            </a:r>
            <a:r>
              <a:rPr lang="en-US" sz="1900" i="1">
                <a:solidFill>
                  <a:srgbClr val="0000FF"/>
                </a:solidFill>
                <a:latin typeface="Times New Roman" pitchFamily="18" charset="0"/>
                <a:cs typeface="Times New Roman" pitchFamily="18" charset="0"/>
              </a:rPr>
              <a:t>(</a:t>
            </a:r>
            <a:r>
              <a:rPr lang="en-US" sz="1900" i="1" err="1">
                <a:solidFill>
                  <a:srgbClr val="0000FF"/>
                </a:solidFill>
                <a:latin typeface="Times New Roman" pitchFamily="18" charset="0"/>
                <a:cs typeface="Times New Roman" pitchFamily="18" charset="0"/>
              </a:rPr>
              <a:t>tỉ</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trọng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ngành</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khai</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khoáng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giảm</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từ</a:t>
            </a:r>
            <a:r>
              <a:rPr lang="en-US" sz="1900" i="1">
                <a:solidFill>
                  <a:srgbClr val="0000FF"/>
                </a:solidFill>
                <a:latin typeface="Times New Roman" pitchFamily="18" charset="0"/>
                <a:cs typeface="Times New Roman" pitchFamily="18" charset="0"/>
              </a:rPr>
              <a:t> 9,5% GDP </a:t>
            </a:r>
            <a:r>
              <a:rPr lang="en-US" sz="1900" i="1" err="1">
                <a:solidFill>
                  <a:srgbClr val="0000FF"/>
                </a:solidFill>
                <a:latin typeface="Times New Roman" pitchFamily="18" charset="0"/>
                <a:cs typeface="Times New Roman" pitchFamily="18" charset="0"/>
              </a:rPr>
              <a:t>xuống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còn</a:t>
            </a:r>
            <a:r>
              <a:rPr lang="en-US" sz="1900" i="1">
                <a:solidFill>
                  <a:srgbClr val="0000FF"/>
                </a:solidFill>
                <a:latin typeface="Times New Roman" pitchFamily="18" charset="0"/>
                <a:cs typeface="Times New Roman" pitchFamily="18" charset="0"/>
              </a:rPr>
              <a:t> 5,5%; </a:t>
            </a:r>
            <a:r>
              <a:rPr lang="en-US" sz="1900" i="1" err="1">
                <a:solidFill>
                  <a:srgbClr val="0000FF"/>
                </a:solidFill>
                <a:latin typeface="Times New Roman" pitchFamily="18" charset="0"/>
                <a:cs typeface="Times New Roman" pitchFamily="18" charset="0"/>
              </a:rPr>
              <a:t>tỉ</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trọng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hàng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hoá</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xuất</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khẩu</a:t>
            </a:r>
            <a:r>
              <a:rPr lang="en-US" sz="1900" i="1">
                <a:solidFill>
                  <a:srgbClr val="0000FF"/>
                </a:solidFill>
                <a:latin typeface="Times New Roman" pitchFamily="18" charset="0"/>
                <a:cs typeface="Times New Roman" pitchFamily="18" charset="0"/>
              </a:rPr>
              <a:t> qua </a:t>
            </a:r>
            <a:r>
              <a:rPr lang="en-US" sz="1900" i="1" err="1">
                <a:solidFill>
                  <a:srgbClr val="0000FF"/>
                </a:solidFill>
                <a:latin typeface="Times New Roman" pitchFamily="18" charset="0"/>
                <a:cs typeface="Times New Roman" pitchFamily="18" charset="0"/>
              </a:rPr>
              <a:t>chế</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biến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tăng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từ</a:t>
            </a:r>
            <a:r>
              <a:rPr lang="en-US" sz="1900" i="1">
                <a:solidFill>
                  <a:srgbClr val="0000FF"/>
                </a:solidFill>
                <a:latin typeface="Times New Roman" pitchFamily="18" charset="0"/>
                <a:cs typeface="Times New Roman" pitchFamily="18" charset="0"/>
              </a:rPr>
              <a:t> 65%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2011 </a:t>
            </a:r>
            <a:r>
              <a:rPr lang="en-US" sz="1900" i="1" err="1">
                <a:solidFill>
                  <a:srgbClr val="0000FF"/>
                </a:solidFill>
                <a:latin typeface="Times New Roman" pitchFamily="18" charset="0"/>
                <a:cs typeface="Times New Roman" pitchFamily="18" charset="0"/>
              </a:rPr>
              <a:t>lên</a:t>
            </a:r>
            <a:r>
              <a:rPr lang="en-US" sz="1900" i="1">
                <a:solidFill>
                  <a:srgbClr val="0000FF"/>
                </a:solidFill>
                <a:latin typeface="Times New Roman" pitchFamily="18" charset="0"/>
                <a:cs typeface="Times New Roman" pitchFamily="18" charset="0"/>
              </a:rPr>
              <a:t> 85%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2020).</a:t>
            </a:r>
          </a:p>
          <a:p>
            <a:pPr lvl="2">
              <a:lnSpc>
                <a:spcPct val="100000"/>
              </a:lnSpc>
              <a:spcBef>
                <a:spcPts val="300"/>
              </a:spcBef>
              <a:spcAft>
                <a:spcPts val="300"/>
              </a:spcAft>
              <a:buFont typeface="Wingdings" pitchFamily="2" charset="2"/>
              <a:buChar char="ü"/>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372288" y="225986"/>
            <a:ext cx="8328997" cy="717329"/>
          </a:xfrm>
        </p:spPr>
        <p:txBody>
          <a:bodyPr>
            <a:normAutofit/>
          </a:bodyPr>
          <a:lstStyle/>
          <a:p>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tiếp</a:t>
            </a:r>
            <a:r>
              <a:rPr lang="en-US" sz="3600" b="1">
                <a:solidFill>
                  <a:srgbClr val="FF00FF"/>
                </a:solidFill>
                <a:latin typeface="Times New Roman" panose="02020603050405020304" pitchFamily="18" charset="0"/>
                <a:ea typeface="Calibri" panose="020F0502020204030204" pitchFamily="34"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87173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647700" y="647700"/>
            <a:ext cx="10896411" cy="5055241"/>
          </a:xfrm>
        </p:spPr>
        <p:txBody>
          <a:bodyPr>
            <a:noAutofit/>
          </a:bodyPr>
          <a:lstStyle/>
          <a:p>
            <a:pPr marL="0" indent="0" algn="just">
              <a:lnSpc>
                <a:spcPct val="100000"/>
              </a:lnSpc>
              <a:spcBef>
                <a:spcPts val="300"/>
              </a:spcBef>
              <a:spcAft>
                <a:spcPts val="300"/>
              </a:spcAft>
              <a:buNone/>
              <a:tabLst>
                <a:tab pos="285710" algn="l"/>
              </a:tabLst>
            </a:pPr>
            <a:r>
              <a:rPr lang="vi-VN" sz="2400" b="1" u="sng">
                <a:solidFill>
                  <a:srgbClr val="0000FF"/>
                </a:solidFill>
                <a:latin typeface="Times New Roman" pitchFamily="18" charset="0"/>
                <a:cs typeface="Times New Roman" pitchFamily="18" charset="0"/>
              </a:rPr>
              <a:t>Về thực hiện các đột phá chiến lược</a:t>
            </a:r>
            <a:endParaRPr lang="en-US" sz="2400" b="1" u="sng">
              <a:solidFill>
                <a:srgbClr val="0000FF"/>
              </a:solidFill>
              <a:latin typeface="Times New Roman" pitchFamily="18" charset="0"/>
              <a:cs typeface="Times New Roman" pitchFamily="18" charset="0"/>
            </a:endParaRPr>
          </a:p>
          <a:p>
            <a:pPr marL="457135" lvl="2" indent="-223806" algn="just">
              <a:lnSpc>
                <a:spcPct val="100000"/>
              </a:lnSpc>
              <a:spcAft>
                <a:spcPts val="300"/>
              </a:spcAft>
              <a:buFont typeface="Wingdings" pitchFamily="2" charset="2"/>
              <a:buChar char="v"/>
              <a:tabLst>
                <a:tab pos="509516" algn="l"/>
              </a:tabLst>
            </a:pPr>
            <a:r>
              <a:rPr lang="vi-VN" sz="2000" b="1" i="1">
                <a:solidFill>
                  <a:srgbClr val="0000FF"/>
                </a:solidFill>
                <a:latin typeface="Times New Roman" pitchFamily="18" charset="0"/>
                <a:cs typeface="Times New Roman" pitchFamily="18" charset="0"/>
              </a:rPr>
              <a:t>Thể chế kinh tế thị trường định hướng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XHCN</a:t>
            </a:r>
            <a:r>
              <a:rPr lang="vi-VN" sz="2000" b="1" i="1">
                <a:solidFill>
                  <a:srgbClr val="0000FF"/>
                </a:solidFill>
                <a:latin typeface="Times New Roman" pitchFamily="18" charset="0"/>
                <a:cs typeface="Times New Roman" pitchFamily="18" charset="0"/>
              </a:rPr>
              <a:t> từng bước được hoàn thiện theo hướng hiện đại, đồng bộ và hội nhập</a:t>
            </a:r>
            <a:endParaRPr lang="en-US" sz="2000" b="1" i="1">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en-US" sz="1800">
                <a:solidFill>
                  <a:srgbClr val="0000FF"/>
                </a:solidFill>
                <a:latin typeface="Times New Roman" pitchFamily="18" charset="0"/>
                <a:cs typeface="Times New Roman" pitchFamily="18" charset="0"/>
              </a:rPr>
              <a:t>Ban </a:t>
            </a:r>
            <a:r>
              <a:rPr lang="en-US" sz="1800" err="1">
                <a:solidFill>
                  <a:srgbClr val="0000FF"/>
                </a:solidFill>
                <a:latin typeface="Times New Roman" pitchFamily="18" charset="0"/>
                <a:cs typeface="Times New Roman" pitchFamily="18" charset="0"/>
              </a:rPr>
              <a:t>hành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Hiến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pháp</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2013 </a:t>
            </a:r>
            <a:r>
              <a:rPr lang="en-US" sz="1800" err="1">
                <a:solidFill>
                  <a:srgbClr val="0000FF"/>
                </a:solidFill>
                <a:latin typeface="Times New Roman" pitchFamily="18" charset="0"/>
                <a:cs typeface="Times New Roman" pitchFamily="18" charset="0"/>
              </a:rPr>
              <a:t>và</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sửa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đổi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hoàn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thiện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các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luật</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pháp</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lệnh</a:t>
            </a:r>
            <a:r>
              <a:rPr lang="en-US" sz="1800">
                <a:solidFill>
                  <a:srgbClr val="0000FF"/>
                </a:solidFill>
                <a:latin typeface="Times New Roman" pitchFamily="18" charset="0"/>
                <a:cs typeface="Times New Roman" pitchFamily="18" charset="0"/>
              </a:rPr>
              <a:t> và </a:t>
            </a:r>
            <a:r>
              <a:rPr lang="en-US" sz="1800" err="1">
                <a:solidFill>
                  <a:srgbClr val="0000FF"/>
                </a:solidFill>
                <a:latin typeface="Times New Roman" pitchFamily="18" charset="0"/>
                <a:cs typeface="Times New Roman" pitchFamily="18" charset="0"/>
              </a:rPr>
              <a:t>văn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bản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quy</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định</a:t>
            </a:r>
            <a:r>
              <a:rPr lang="en-US" sz="1800">
                <a:solidFill>
                  <a:srgbClr val="0000FF"/>
                </a:solidFill>
                <a:latin typeface="Times New Roman" pitchFamily="18" charset="0"/>
                <a:cs typeface="Times New Roman" pitchFamily="18" charset="0"/>
              </a:rPr>
              <a:t> chi </a:t>
            </a:r>
            <a:r>
              <a:rPr lang="en-US" sz="1800" err="1">
                <a:solidFill>
                  <a:srgbClr val="0000FF"/>
                </a:solidFill>
                <a:latin typeface="Times New Roman" pitchFamily="18" charset="0"/>
                <a:cs typeface="Times New Roman" pitchFamily="18" charset="0"/>
              </a:rPr>
              <a:t>tiết</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hướng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dẫn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hành</a:t>
            </a:r>
            <a:endParaRPr lang="en-US" sz="1800">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x-none" sz="1800">
                <a:solidFill>
                  <a:srgbClr val="0000FF"/>
                </a:solidFill>
                <a:latin typeface="Times New Roman" pitchFamily="18" charset="0"/>
                <a:cs typeface="Times New Roman" pitchFamily="18" charset="0"/>
              </a:rPr>
              <a:t>Vị trí xếp hạng môi trường kinh doanh toàn cầu của Việt Nam tăng từ 88/183 năm 2010 lên 70/190 năm 2019</a:t>
            </a:r>
            <a:endParaRPr lang="vi-VN" sz="1800">
              <a:solidFill>
                <a:srgbClr val="0000FF"/>
              </a:solidFill>
              <a:latin typeface="Times New Roman" pitchFamily="18" charset="0"/>
              <a:cs typeface="Times New Roman" pitchFamily="18" charset="0"/>
            </a:endParaRPr>
          </a:p>
          <a:p>
            <a:pPr marL="457135" lvl="2" indent="-223806" algn="just">
              <a:lnSpc>
                <a:spcPct val="100000"/>
              </a:lnSpc>
              <a:spcAft>
                <a:spcPts val="300"/>
              </a:spcAft>
              <a:buFont typeface="Wingdings" pitchFamily="2" charset="2"/>
              <a:buChar char="v"/>
              <a:tabLst>
                <a:tab pos="509516" algn="l"/>
              </a:tabLst>
            </a:pPr>
            <a:r>
              <a:rPr lang="vi-VN" sz="2000" b="1" i="1">
                <a:solidFill>
                  <a:srgbClr val="0000FF"/>
                </a:solidFill>
                <a:latin typeface="Times New Roman" pitchFamily="18" charset="0"/>
                <a:cs typeface="Times New Roman" pitchFamily="18" charset="0"/>
              </a:rPr>
              <a:t>Phát triển nguồn nhân lực được đẩy mạnh, nhất là nhân lực chất lượng cao; phát triển và ứng dụng khoa học, công nghệ đạt kết quả tích cực</a:t>
            </a:r>
            <a:endParaRPr lang="en-US" sz="2000" b="1" i="1">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en-US" sz="1800" err="1">
                <a:solidFill>
                  <a:srgbClr val="0000FF"/>
                </a:solidFill>
                <a:latin typeface="Times New Roman" pitchFamily="18" charset="0"/>
                <a:cs typeface="Times New Roman" pitchFamily="18" charset="0"/>
              </a:rPr>
              <a:t>Tỉ</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lệ</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lao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động</a:t>
            </a:r>
            <a:r>
              <a:rPr lang="en-US" sz="1800">
                <a:solidFill>
                  <a:srgbClr val="0000FF"/>
                </a:solidFill>
                <a:latin typeface="Times New Roman" pitchFamily="18" charset="0"/>
                <a:cs typeface="Times New Roman" pitchFamily="18" charset="0"/>
              </a:rPr>
              <a:t> qua </a:t>
            </a:r>
            <a:r>
              <a:rPr lang="en-US" sz="1800" err="1">
                <a:solidFill>
                  <a:srgbClr val="0000FF"/>
                </a:solidFill>
                <a:latin typeface="Times New Roman" pitchFamily="18" charset="0"/>
                <a:cs typeface="Times New Roman" pitchFamily="18" charset="0"/>
              </a:rPr>
              <a:t>đào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tạo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tăng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từ</a:t>
            </a:r>
            <a:r>
              <a:rPr lang="en-US" sz="1800">
                <a:solidFill>
                  <a:srgbClr val="0000FF"/>
                </a:solidFill>
                <a:latin typeface="Times New Roman" pitchFamily="18" charset="0"/>
                <a:cs typeface="Times New Roman" pitchFamily="18" charset="0"/>
              </a:rPr>
              <a:t> 40%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2010 </a:t>
            </a:r>
            <a:r>
              <a:rPr lang="en-US" sz="1800" err="1">
                <a:solidFill>
                  <a:srgbClr val="0000FF"/>
                </a:solidFill>
                <a:latin typeface="Times New Roman" pitchFamily="18" charset="0"/>
                <a:cs typeface="Times New Roman" pitchFamily="18" charset="0"/>
              </a:rPr>
              <a:t>lên</a:t>
            </a:r>
            <a:r>
              <a:rPr lang="en-US" sz="1800">
                <a:solidFill>
                  <a:srgbClr val="0000FF"/>
                </a:solidFill>
                <a:latin typeface="Times New Roman" pitchFamily="18" charset="0"/>
                <a:cs typeface="Times New Roman" pitchFamily="18" charset="0"/>
              </a:rPr>
              <a:t> 64,5%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2020; trong </a:t>
            </a:r>
            <a:r>
              <a:rPr lang="en-US" sz="1800" err="1">
                <a:solidFill>
                  <a:srgbClr val="0000FF"/>
                </a:solidFill>
                <a:latin typeface="Times New Roman" pitchFamily="18" charset="0"/>
                <a:cs typeface="Times New Roman" pitchFamily="18" charset="0"/>
              </a:rPr>
              <a:t>đó</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tỉ</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lệ</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lao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động</a:t>
            </a:r>
            <a:r>
              <a:rPr lang="en-US" sz="1800">
                <a:solidFill>
                  <a:srgbClr val="0000FF"/>
                </a:solidFill>
                <a:latin typeface="Times New Roman" pitchFamily="18" charset="0"/>
                <a:cs typeface="Times New Roman" pitchFamily="18" charset="0"/>
              </a:rPr>
              <a:t> qua </a:t>
            </a:r>
            <a:r>
              <a:rPr lang="en-US" sz="1800" err="1">
                <a:solidFill>
                  <a:srgbClr val="0000FF"/>
                </a:solidFill>
                <a:latin typeface="Times New Roman" pitchFamily="18" charset="0"/>
                <a:cs typeface="Times New Roman" pitchFamily="18" charset="0"/>
              </a:rPr>
              <a:t>đào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tạo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có</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bằng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cấp</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chứng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chỉ</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tăng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từ</a:t>
            </a:r>
            <a:r>
              <a:rPr lang="en-US" sz="1800">
                <a:solidFill>
                  <a:srgbClr val="0000FF"/>
                </a:solidFill>
                <a:latin typeface="Times New Roman" pitchFamily="18" charset="0"/>
                <a:cs typeface="Times New Roman" pitchFamily="18" charset="0"/>
              </a:rPr>
              <a:t> 14,6%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2010 </a:t>
            </a:r>
            <a:r>
              <a:rPr lang="en-US" sz="1800" err="1">
                <a:solidFill>
                  <a:srgbClr val="0000FF"/>
                </a:solidFill>
                <a:latin typeface="Times New Roman" pitchFamily="18" charset="0"/>
                <a:cs typeface="Times New Roman" pitchFamily="18" charset="0"/>
              </a:rPr>
              <a:t>lên</a:t>
            </a:r>
            <a:r>
              <a:rPr lang="en-US" sz="1800">
                <a:solidFill>
                  <a:srgbClr val="0000FF"/>
                </a:solidFill>
                <a:latin typeface="Times New Roman" pitchFamily="18" charset="0"/>
                <a:cs typeface="Times New Roman" pitchFamily="18" charset="0"/>
              </a:rPr>
              <a:t> 24,1% </a:t>
            </a:r>
            <a:r>
              <a:rPr lang="en-US" sz="1800" err="1">
                <a:solidFill>
                  <a:srgbClr val="0000FF"/>
                </a:solidFill>
                <a:latin typeface="Times New Roman" pitchFamily="18" charset="0"/>
                <a:cs typeface="Times New Roman" pitchFamily="18" charset="0"/>
              </a:rPr>
              <a:t>vào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2020</a:t>
            </a:r>
          </a:p>
          <a:p>
            <a:pPr lvl="3" algn="just">
              <a:lnSpc>
                <a:spcPct val="100000"/>
              </a:lnSpc>
              <a:spcAft>
                <a:spcPts val="300"/>
              </a:spcAft>
              <a:buFont typeface="Wingdings" pitchFamily="2" charset="2"/>
              <a:buChar char="ü"/>
            </a:pPr>
            <a:r>
              <a:rPr lang="en-US" sz="1800" err="1">
                <a:solidFill>
                  <a:srgbClr val="0000FF"/>
                </a:solidFill>
                <a:latin typeface="Times New Roman" pitchFamily="18" charset="0"/>
                <a:cs typeface="Times New Roman" pitchFamily="18" charset="0"/>
              </a:rPr>
              <a:t>Chỉ</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số</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đổi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mới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sáng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tạo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của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Việt</a:t>
            </a:r>
            <a:r>
              <a:rPr lang="en-US" sz="1800">
                <a:solidFill>
                  <a:srgbClr val="0000FF"/>
                </a:solidFill>
                <a:latin typeface="Times New Roman" pitchFamily="18" charset="0"/>
                <a:cs typeface="Times New Roman" pitchFamily="18" charset="0"/>
              </a:rPr>
              <a:t> Nam </a:t>
            </a:r>
            <a:r>
              <a:rPr lang="en-US" sz="1800" err="1">
                <a:solidFill>
                  <a:srgbClr val="0000FF"/>
                </a:solidFill>
                <a:latin typeface="Times New Roman" pitchFamily="18" charset="0"/>
                <a:cs typeface="Times New Roman" pitchFamily="18" charset="0"/>
              </a:rPr>
              <a:t>tăng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vượt</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bậc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2020 </a:t>
            </a:r>
            <a:r>
              <a:rPr lang="en-US" sz="1800" err="1">
                <a:solidFill>
                  <a:srgbClr val="0000FF"/>
                </a:solidFill>
                <a:latin typeface="Times New Roman" pitchFamily="18" charset="0"/>
                <a:cs typeface="Times New Roman" pitchFamily="18" charset="0"/>
              </a:rPr>
              <a:t>xếp</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thứ</a:t>
            </a:r>
            <a:r>
              <a:rPr lang="en-US" sz="1800">
                <a:solidFill>
                  <a:srgbClr val="0000FF"/>
                </a:solidFill>
                <a:latin typeface="Times New Roman" pitchFamily="18" charset="0"/>
                <a:cs typeface="Times New Roman" pitchFamily="18" charset="0"/>
              </a:rPr>
              <a:t> 42/131 </a:t>
            </a:r>
            <a:r>
              <a:rPr lang="en-US" sz="1800" err="1">
                <a:solidFill>
                  <a:srgbClr val="0000FF"/>
                </a:solidFill>
                <a:latin typeface="Times New Roman" pitchFamily="18" charset="0"/>
                <a:cs typeface="Times New Roman" pitchFamily="18" charset="0"/>
              </a:rPr>
              <a:t>nước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và</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vùng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lãnh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thổ</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tăng</a:t>
            </a:r>
            <a:r>
              <a:rPr lang="en-US" sz="1800">
                <a:solidFill>
                  <a:srgbClr val="0000FF"/>
                </a:solidFill>
                <a:latin typeface="Times New Roman" pitchFamily="18" charset="0"/>
                <a:cs typeface="Times New Roman" pitchFamily="18" charset="0"/>
              </a:rPr>
              <a:t> 17 </a:t>
            </a:r>
            <a:r>
              <a:rPr lang="en-US" sz="1800" err="1">
                <a:solidFill>
                  <a:srgbClr val="0000FF"/>
                </a:solidFill>
                <a:latin typeface="Times New Roman" pitchFamily="18" charset="0"/>
                <a:cs typeface="Times New Roman" pitchFamily="18" charset="0"/>
              </a:rPr>
              <a:t>bậc</a:t>
            </a:r>
            <a:r>
              <a:rPr lang="en-US" sz="1800">
                <a:solidFill>
                  <a:srgbClr val="0000FF"/>
                </a:solidFill>
                <a:latin typeface="Times New Roman" pitchFamily="18" charset="0"/>
                <a:cs typeface="Times New Roman" pitchFamily="18" charset="0"/>
              </a:rPr>
              <a:t> so </a:t>
            </a:r>
            <a:r>
              <a:rPr lang="en-US" sz="1800" err="1">
                <a:solidFill>
                  <a:srgbClr val="0000FF"/>
                </a:solidFill>
                <a:latin typeface="Times New Roman" pitchFamily="18" charset="0"/>
                <a:cs typeface="Times New Roman" pitchFamily="18" charset="0"/>
              </a:rPr>
              <a:t>với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2016, </a:t>
            </a:r>
            <a:r>
              <a:rPr lang="en-US" sz="1800" err="1">
                <a:solidFill>
                  <a:srgbClr val="0000FF"/>
                </a:solidFill>
                <a:latin typeface="Times New Roman" pitchFamily="18" charset="0"/>
                <a:cs typeface="Times New Roman" pitchFamily="18" charset="0"/>
              </a:rPr>
              <a:t>dẫn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đầu</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nhóm</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quốc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gia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nền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kinh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tế</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cùng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mức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thu</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nhập</a:t>
            </a:r>
            <a:endParaRPr lang="vi-VN" sz="1800">
              <a:solidFill>
                <a:srgbClr val="0000FF"/>
              </a:solidFill>
              <a:latin typeface="Times New Roman" pitchFamily="18" charset="0"/>
              <a:cs typeface="Times New Roman" pitchFamily="18" charset="0"/>
            </a:endParaRPr>
          </a:p>
          <a:p>
            <a:pPr marL="457135" lvl="2" indent="-223806" algn="just">
              <a:lnSpc>
                <a:spcPct val="100000"/>
              </a:lnSpc>
              <a:spcAft>
                <a:spcPts val="300"/>
              </a:spcAft>
              <a:buFont typeface="Wingdings" pitchFamily="2" charset="2"/>
              <a:buChar char="v"/>
              <a:tabLst>
                <a:tab pos="509516" algn="l"/>
              </a:tabLst>
            </a:pPr>
            <a:r>
              <a:rPr lang="en-US" sz="2000" b="1" i="1" err="1">
                <a:solidFill>
                  <a:srgbClr val="0000FF"/>
                </a:solidFill>
                <a:latin typeface="Times New Roman" pitchFamily="18" charset="0"/>
                <a:cs typeface="Times New Roman" pitchFamily="18" charset="0"/>
              </a:rPr>
              <a:t>Tập</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trung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các</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nguồn</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lực</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xây</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dựng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hệ</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thống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kết</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cấu</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hạ</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tầng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đồng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bộ</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với</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các</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công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trình</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hiện</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đại</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nhất</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là</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hệ</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thống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giao</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thông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và</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hạ</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tầng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đô</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thị</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lớn</a:t>
            </a:r>
            <a:endParaRPr lang="en-US" sz="2000" b="1" i="1">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Đã</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hoàn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thành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và</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đưa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vào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khai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thác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sử</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dụng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khoảng</a:t>
            </a:r>
            <a:r>
              <a:rPr lang="en-US" sz="1800">
                <a:solidFill>
                  <a:srgbClr val="0000FF"/>
                </a:solidFill>
                <a:latin typeface="Times New Roman" pitchFamily="18" charset="0"/>
                <a:cs typeface="Times New Roman" pitchFamily="18" charset="0"/>
              </a:rPr>
              <a:t> 1.200 km </a:t>
            </a:r>
            <a:r>
              <a:rPr lang="en-US" sz="1800" err="1">
                <a:solidFill>
                  <a:srgbClr val="0000FF"/>
                </a:solidFill>
                <a:latin typeface="Times New Roman" pitchFamily="18" charset="0"/>
                <a:cs typeface="Times New Roman" pitchFamily="18" charset="0"/>
              </a:rPr>
              <a:t>đường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cao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tốc</a:t>
            </a:r>
            <a:r>
              <a:rPr lang="en-US" sz="1800">
                <a:solidFill>
                  <a:srgbClr val="0000FF"/>
                </a:solidFill>
                <a:latin typeface="Times New Roman" pitchFamily="18" charset="0"/>
                <a:cs typeface="Times New Roman" pitchFamily="18" charset="0"/>
              </a:rPr>
              <a:t>, 6.000 km </a:t>
            </a:r>
            <a:r>
              <a:rPr lang="en-US" sz="1800" err="1">
                <a:solidFill>
                  <a:srgbClr val="0000FF"/>
                </a:solidFill>
                <a:latin typeface="Times New Roman" pitchFamily="18" charset="0"/>
                <a:cs typeface="Times New Roman" pitchFamily="18" charset="0"/>
              </a:rPr>
              <a:t>quốc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lộ</a:t>
            </a:r>
            <a:endParaRPr lang="en-US" sz="1800">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en-US" sz="1800" err="1">
                <a:solidFill>
                  <a:srgbClr val="0000FF"/>
                </a:solidFill>
                <a:latin typeface="Times New Roman" pitchFamily="18" charset="0"/>
                <a:cs typeface="Times New Roman" pitchFamily="18" charset="0"/>
              </a:rPr>
              <a:t>Xây</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dựng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mới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cải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tạo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nâng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cấp</a:t>
            </a:r>
            <a:r>
              <a:rPr lang="en-US" sz="1800">
                <a:solidFill>
                  <a:srgbClr val="0000FF"/>
                </a:solidFill>
                <a:latin typeface="Times New Roman" pitchFamily="18" charset="0"/>
                <a:cs typeface="Times New Roman" pitchFamily="18" charset="0"/>
              </a:rPr>
              <a:t> 766 </a:t>
            </a:r>
            <a:r>
              <a:rPr lang="en-US" sz="1800" err="1">
                <a:solidFill>
                  <a:srgbClr val="0000FF"/>
                </a:solidFill>
                <a:latin typeface="Times New Roman" pitchFamily="18" charset="0"/>
                <a:cs typeface="Times New Roman" pitchFamily="18" charset="0"/>
              </a:rPr>
              <a:t>bệnh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viện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các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tuyến</a:t>
            </a:r>
            <a:r>
              <a:rPr lang="en-US" sz="1800">
                <a:solidFill>
                  <a:srgbClr val="0000FF"/>
                </a:solidFill>
                <a:latin typeface="Times New Roman" pitchFamily="18" charset="0"/>
                <a:cs typeface="Times New Roman" pitchFamily="18" charset="0"/>
              </a:rPr>
              <a:t>, 114 </a:t>
            </a:r>
            <a:r>
              <a:rPr lang="en-US" sz="1800" err="1">
                <a:solidFill>
                  <a:srgbClr val="0000FF"/>
                </a:solidFill>
                <a:latin typeface="Times New Roman" pitchFamily="18" charset="0"/>
                <a:cs typeface="Times New Roman" pitchFamily="18" charset="0"/>
              </a:rPr>
              <a:t>phòng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khám</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khoa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khu</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vực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trên</a:t>
            </a:r>
            <a:r>
              <a:rPr lang="en-US" sz="1800">
                <a:solidFill>
                  <a:srgbClr val="0000FF"/>
                </a:solidFill>
                <a:latin typeface="Times New Roman" pitchFamily="18" charset="0"/>
                <a:cs typeface="Times New Roman" pitchFamily="18" charset="0"/>
              </a:rPr>
              <a:t> 2 </a:t>
            </a:r>
            <a:r>
              <a:rPr lang="en-US" sz="1800" err="1">
                <a:solidFill>
                  <a:srgbClr val="0000FF"/>
                </a:solidFill>
                <a:latin typeface="Times New Roman" pitchFamily="18" charset="0"/>
                <a:cs typeface="Times New Roman" pitchFamily="18" charset="0"/>
              </a:rPr>
              <a:t>nghìn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trạm</a:t>
            </a:r>
            <a:r>
              <a:rPr lang="en-US" sz="1800">
                <a:solidFill>
                  <a:srgbClr val="0000FF"/>
                </a:solidFill>
                <a:latin typeface="Times New Roman" pitchFamily="18" charset="0"/>
                <a:cs typeface="Times New Roman" pitchFamily="18" charset="0"/>
              </a:rPr>
              <a:t> y </a:t>
            </a:r>
            <a:r>
              <a:rPr lang="en-US" sz="1800" err="1">
                <a:solidFill>
                  <a:srgbClr val="0000FF"/>
                </a:solidFill>
                <a:latin typeface="Times New Roman" pitchFamily="18" charset="0"/>
                <a:cs typeface="Times New Roman" pitchFamily="18" charset="0"/>
              </a:rPr>
              <a:t>tế</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xã</a:t>
            </a:r>
            <a:endParaRPr lang="en-US" sz="1800">
              <a:solidFill>
                <a:srgbClr val="0000FF"/>
              </a:solidFill>
              <a:latin typeface="Times New Roman" pitchFamily="18" charset="0"/>
              <a:cs typeface="Times New Roman" pitchFamily="18" charset="0"/>
            </a:endParaRPr>
          </a:p>
          <a:p>
            <a:pPr algn="just">
              <a:lnSpc>
                <a:spcPct val="100000"/>
              </a:lnSpc>
              <a:spcBef>
                <a:spcPts val="300"/>
              </a:spcBef>
              <a:spcAft>
                <a:spcPts val="300"/>
              </a:spcAft>
              <a:buFont typeface="Wingdings" pitchFamily="2" charset="2"/>
              <a:buChar char="v"/>
              <a:tabLst>
                <a:tab pos="285710" algn="l"/>
              </a:tabLst>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488689" y="129641"/>
            <a:ext cx="8650405" cy="619660"/>
          </a:xfrm>
        </p:spPr>
        <p:txBody>
          <a:bodyPr>
            <a:normAutofit/>
          </a:bodyPr>
          <a:lstStyle/>
          <a:p>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tiếp</a:t>
            </a:r>
            <a:r>
              <a:rPr lang="en-US" sz="3600" b="1">
                <a:solidFill>
                  <a:srgbClr val="FF00FF"/>
                </a:solidFill>
                <a:latin typeface="Times New Roman" panose="02020603050405020304" pitchFamily="18" charset="0"/>
                <a:ea typeface="Calibri" panose="020F0502020204030204" pitchFamily="34"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21968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52809" y="1151083"/>
            <a:ext cx="10619722" cy="4882058"/>
          </a:xfrm>
        </p:spPr>
        <p:txBody>
          <a:bodyPr>
            <a:noAutofit/>
          </a:bodyPr>
          <a:lstStyle/>
          <a:p>
            <a:pPr marL="0" indent="0" algn="just">
              <a:lnSpc>
                <a:spcPct val="100000"/>
              </a:lnSpc>
              <a:spcBef>
                <a:spcPts val="300"/>
              </a:spcBef>
              <a:spcAft>
                <a:spcPts val="300"/>
              </a:spcAft>
              <a:buNone/>
              <a:tabLst>
                <a:tab pos="285710" algn="l"/>
              </a:tabLst>
            </a:pPr>
            <a:r>
              <a:rPr lang="en-US" sz="2400" b="1" u="sng" err="1">
                <a:solidFill>
                  <a:srgbClr val="0000FF"/>
                </a:solidFill>
                <a:latin typeface="Times New Roman" panose="02020603050405020304" pitchFamily="18" charset="0"/>
                <a:cs typeface="Times New Roman" panose="02020603050405020304" pitchFamily="18" charset="0"/>
              </a:rPr>
              <a:t>Về</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phát</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triển</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vùng</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kinh</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tế</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biển</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đô</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thị</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xây</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dựng</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nông</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thôn</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mới</a:t>
            </a:r>
            <a:endParaRPr lang="en-US" sz="2400" b="1" u="sng">
              <a:solidFill>
                <a:srgbClr val="0000FF"/>
              </a:solidFill>
              <a:latin typeface="Times New Roman" panose="02020603050405020304" pitchFamily="18" charset="0"/>
              <a:cs typeface="Times New Roman" panose="02020603050405020304" pitchFamily="18" charset="0"/>
            </a:endParaRPr>
          </a:p>
          <a:p>
            <a:pPr marL="566657" lvl="2" indent="-396818" algn="just">
              <a:lnSpc>
                <a:spcPct val="100000"/>
              </a:lnSpc>
              <a:spcBef>
                <a:spcPts val="300"/>
              </a:spcBef>
              <a:spcAft>
                <a:spcPts val="300"/>
              </a:spcAft>
              <a:buFont typeface="Wingdings" pitchFamily="2" charset="2"/>
              <a:buChar char="v"/>
            </a:pPr>
            <a:r>
              <a:rPr lang="vi-VN" sz="2000" b="1" i="1">
                <a:solidFill>
                  <a:srgbClr val="0000FF"/>
                </a:solidFill>
                <a:latin typeface="Times New Roman" pitchFamily="18" charset="0"/>
                <a:cs typeface="Times New Roman" pitchFamily="18" charset="0"/>
              </a:rPr>
              <a:t>Phát triển vùng có bước chuyển biến, khai thác tốt hơn tiềm năng, lợi thế</a:t>
            </a:r>
            <a:endParaRPr lang="en-US" sz="2000" b="1" i="1">
              <a:solidFill>
                <a:srgbClr val="0000FF"/>
              </a:solidFill>
              <a:latin typeface="Times New Roman" pitchFamily="18" charset="0"/>
              <a:cs typeface="Times New Roman" pitchFamily="18" charset="0"/>
            </a:endParaRPr>
          </a:p>
          <a:p>
            <a:pPr lvl="3" algn="just">
              <a:lnSpc>
                <a:spcPct val="100000"/>
              </a:lnSpc>
              <a:spcBef>
                <a:spcPts val="300"/>
              </a:spcBef>
              <a:spcAft>
                <a:spcPts val="300"/>
              </a:spcAft>
              <a:buFont typeface="Wingdings" pitchFamily="2" charset="2"/>
              <a:buChar char="ü"/>
            </a:pPr>
            <a:r>
              <a:rPr lang="en-US" sz="1600" err="1">
                <a:solidFill>
                  <a:srgbClr val="0000FF"/>
                </a:solidFill>
                <a:latin typeface="Times New Roman" pitchFamily="18" charset="0"/>
                <a:cs typeface="Times New Roman" pitchFamily="18" charset="0"/>
              </a:rPr>
              <a:t>Tăng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cường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liên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kết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giữa</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các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vùng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nhiều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công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trình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hạ</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tầng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kết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nối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vùng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được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hoàn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thành</a:t>
            </a:r>
            <a:endParaRPr lang="en-US" sz="1600">
              <a:solidFill>
                <a:srgbClr val="0000FF"/>
              </a:solidFill>
              <a:latin typeface="Times New Roman" pitchFamily="18" charset="0"/>
              <a:cs typeface="Times New Roman" pitchFamily="18" charset="0"/>
            </a:endParaRPr>
          </a:p>
          <a:p>
            <a:pPr lvl="3" algn="just">
              <a:lnSpc>
                <a:spcPct val="100000"/>
              </a:lnSpc>
              <a:spcBef>
                <a:spcPts val="300"/>
              </a:spcBef>
              <a:spcAft>
                <a:spcPts val="300"/>
              </a:spcAft>
              <a:buFont typeface="Wingdings" pitchFamily="2" charset="2"/>
              <a:buChar char="ü"/>
            </a:pPr>
            <a:r>
              <a:rPr lang="en-US" sz="1600" err="1">
                <a:solidFill>
                  <a:srgbClr val="0000FF"/>
                </a:solidFill>
                <a:latin typeface="Times New Roman" pitchFamily="18" charset="0"/>
                <a:cs typeface="Times New Roman" pitchFamily="18" charset="0"/>
              </a:rPr>
              <a:t>Các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vùng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kinh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tế</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trọng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điểm</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đô</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thị</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lớn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tiếp</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tục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phát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huy</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vai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trò</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đầu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tàu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trong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phát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triển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kinh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tế</a:t>
            </a:r>
            <a:r>
              <a:rPr lang="en-US" sz="1600">
                <a:solidFill>
                  <a:srgbClr val="0000FF"/>
                </a:solidFill>
                <a:latin typeface="Times New Roman" pitchFamily="18" charset="0"/>
                <a:cs typeface="Times New Roman" pitchFamily="18" charset="0"/>
              </a:rPr>
              <a:t> - </a:t>
            </a:r>
            <a:r>
              <a:rPr lang="en-US" sz="1600" err="1">
                <a:solidFill>
                  <a:srgbClr val="0000FF"/>
                </a:solidFill>
                <a:latin typeface="Times New Roman" pitchFamily="18" charset="0"/>
                <a:cs typeface="Times New Roman" pitchFamily="18" charset="0"/>
              </a:rPr>
              <a:t>xã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hội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hút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vốn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đầu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tư</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và</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đóng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góp</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cho</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tăng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trưởng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xuất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khẩu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NSNN</a:t>
            </a:r>
            <a:r>
              <a:rPr lang="en-US" sz="1600">
                <a:solidFill>
                  <a:srgbClr val="0000FF"/>
                </a:solidFill>
                <a:latin typeface="Times New Roman" pitchFamily="18" charset="0"/>
                <a:cs typeface="Times New Roman" pitchFamily="18" charset="0"/>
              </a:rPr>
              <a:t>…</a:t>
            </a:r>
            <a:endParaRPr lang="vi-VN" sz="1600">
              <a:solidFill>
                <a:srgbClr val="0000FF"/>
              </a:solidFill>
              <a:latin typeface="Times New Roman" pitchFamily="18" charset="0"/>
              <a:cs typeface="Times New Roman" pitchFamily="18" charset="0"/>
            </a:endParaRPr>
          </a:p>
          <a:p>
            <a:pPr marL="566657" lvl="2" indent="-396818" algn="just">
              <a:lnSpc>
                <a:spcPct val="100000"/>
              </a:lnSpc>
              <a:spcBef>
                <a:spcPts val="300"/>
              </a:spcBef>
              <a:spcAft>
                <a:spcPts val="300"/>
              </a:spcAft>
              <a:buFont typeface="Wingdings" pitchFamily="2" charset="2"/>
              <a:buChar char="v"/>
            </a:pPr>
            <a:r>
              <a:rPr lang="vi-VN" sz="2000" b="1" i="1">
                <a:solidFill>
                  <a:srgbClr val="0000FF"/>
                </a:solidFill>
                <a:latin typeface="Times New Roman" pitchFamily="18" charset="0"/>
                <a:cs typeface="Times New Roman" pitchFamily="18" charset="0"/>
              </a:rPr>
              <a:t>Phát triển kinh tế biển gắn với bảo vệ chủ quyền biển, đảo được đẩy mạnh</a:t>
            </a:r>
            <a:r>
              <a:rPr lang="en-US" sz="2000" b="1" i="1">
                <a:solidFill>
                  <a:srgbClr val="0000FF"/>
                </a:solidFill>
                <a:latin typeface="Times New Roman" pitchFamily="18" charset="0"/>
                <a:cs typeface="Times New Roman" pitchFamily="18" charset="0"/>
              </a:rPr>
              <a:t> </a:t>
            </a:r>
          </a:p>
          <a:p>
            <a:pPr lvl="3" algn="just">
              <a:lnSpc>
                <a:spcPct val="100000"/>
              </a:lnSpc>
              <a:spcBef>
                <a:spcPts val="300"/>
              </a:spcBef>
              <a:spcAft>
                <a:spcPts val="300"/>
              </a:spcAft>
              <a:buFont typeface="Wingdings" pitchFamily="2" charset="2"/>
              <a:buChar char="ü"/>
            </a:pPr>
            <a:r>
              <a:rPr lang="en-US" sz="1600">
                <a:solidFill>
                  <a:srgbClr val="0000FF"/>
                </a:solidFill>
                <a:latin typeface="Times New Roman" pitchFamily="18" charset="0"/>
                <a:cs typeface="Times New Roman" pitchFamily="18" charset="0"/>
              </a:rPr>
              <a:t>T</a:t>
            </a:r>
            <a:r>
              <a:rPr lang="vi-VN" sz="1600">
                <a:solidFill>
                  <a:srgbClr val="0000FF"/>
                </a:solidFill>
                <a:latin typeface="Times New Roman" pitchFamily="18" charset="0"/>
                <a:cs typeface="Times New Roman" pitchFamily="18" charset="0"/>
              </a:rPr>
              <a:t>iềm năng, lợi thế của biển được phát huy</a:t>
            </a:r>
            <a:r>
              <a:rPr lang="en-US" sz="1600">
                <a:solidFill>
                  <a:srgbClr val="0000FF"/>
                </a:solidFill>
                <a:latin typeface="Times New Roman" pitchFamily="18" charset="0"/>
                <a:cs typeface="Times New Roman" pitchFamily="18" charset="0"/>
              </a:rPr>
              <a:t>; </a:t>
            </a:r>
            <a:r>
              <a:rPr lang="vi-VN" sz="1600">
                <a:solidFill>
                  <a:srgbClr val="0000FF"/>
                </a:solidFill>
                <a:latin typeface="Times New Roman" pitchFamily="18" charset="0"/>
                <a:cs typeface="Times New Roman" pitchFamily="18" charset="0"/>
              </a:rPr>
              <a:t>nhiều địa phương có biển phát triển năng động</a:t>
            </a:r>
          </a:p>
          <a:p>
            <a:pPr marL="566657" lvl="2" indent="-396818" algn="just">
              <a:lnSpc>
                <a:spcPct val="100000"/>
              </a:lnSpc>
              <a:spcBef>
                <a:spcPts val="300"/>
              </a:spcBef>
              <a:spcAft>
                <a:spcPts val="300"/>
              </a:spcAft>
              <a:buFont typeface="Wingdings" pitchFamily="2" charset="2"/>
              <a:buChar char="v"/>
            </a:pPr>
            <a:r>
              <a:rPr lang="vi-VN" sz="2000" b="1" i="1">
                <a:solidFill>
                  <a:srgbClr val="0000FF"/>
                </a:solidFill>
                <a:latin typeface="Times New Roman" pitchFamily="18" charset="0"/>
                <a:cs typeface="Times New Roman" pitchFamily="18" charset="0"/>
              </a:rPr>
              <a:t>Hệ thống đô thị tăng nhanh về số lượng, mở rộng về quy mô, dần hình thành mạng lưới đô thị</a:t>
            </a:r>
            <a:endParaRPr lang="en-US" sz="2000" b="1" i="1">
              <a:solidFill>
                <a:srgbClr val="0000FF"/>
              </a:solidFill>
              <a:latin typeface="Times New Roman" pitchFamily="18" charset="0"/>
              <a:cs typeface="Times New Roman" pitchFamily="18" charset="0"/>
            </a:endParaRPr>
          </a:p>
          <a:p>
            <a:pPr lvl="3" algn="just">
              <a:lnSpc>
                <a:spcPct val="100000"/>
              </a:lnSpc>
              <a:spcBef>
                <a:spcPts val="300"/>
              </a:spcBef>
              <a:spcAft>
                <a:spcPts val="300"/>
              </a:spcAft>
              <a:buFont typeface="Wingdings" pitchFamily="2" charset="2"/>
              <a:buChar char="ü"/>
            </a:pPr>
            <a:r>
              <a:rPr lang="en-US" sz="1600" err="1">
                <a:solidFill>
                  <a:srgbClr val="0000FF"/>
                </a:solidFill>
                <a:latin typeface="Times New Roman" pitchFamily="18" charset="0"/>
                <a:cs typeface="Times New Roman" pitchFamily="18" charset="0"/>
              </a:rPr>
              <a:t>Tỉ</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lệ</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đô</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thị</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hoá</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tăng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từ</a:t>
            </a:r>
            <a:r>
              <a:rPr lang="en-US" sz="1600">
                <a:solidFill>
                  <a:srgbClr val="0000FF"/>
                </a:solidFill>
                <a:latin typeface="Times New Roman" pitchFamily="18" charset="0"/>
                <a:cs typeface="Times New Roman" pitchFamily="18" charset="0"/>
              </a:rPr>
              <a:t> 30,5%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2010 </a:t>
            </a:r>
            <a:r>
              <a:rPr lang="en-US" sz="1600" err="1">
                <a:solidFill>
                  <a:srgbClr val="0000FF"/>
                </a:solidFill>
                <a:latin typeface="Times New Roman" pitchFamily="18" charset="0"/>
                <a:cs typeface="Times New Roman" pitchFamily="18" charset="0"/>
              </a:rPr>
              <a:t>lên</a:t>
            </a:r>
            <a:r>
              <a:rPr lang="en-US" sz="1600">
                <a:solidFill>
                  <a:srgbClr val="0000FF"/>
                </a:solidFill>
                <a:latin typeface="Times New Roman" pitchFamily="18" charset="0"/>
                <a:cs typeface="Times New Roman" pitchFamily="18" charset="0"/>
              </a:rPr>
              <a:t> 40%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2020 </a:t>
            </a:r>
            <a:r>
              <a:rPr lang="en-US" sz="1600" i="1">
                <a:solidFill>
                  <a:srgbClr val="0000FF"/>
                </a:solidFill>
                <a:latin typeface="Times New Roman" pitchFamily="18" charset="0"/>
                <a:cs typeface="Times New Roman" pitchFamily="18" charset="0"/>
              </a:rPr>
              <a:t>(</a:t>
            </a:r>
            <a:r>
              <a:rPr lang="en-US" sz="1600" i="1" err="1">
                <a:solidFill>
                  <a:srgbClr val="0000FF"/>
                </a:solidFill>
                <a:latin typeface="Times New Roman" pitchFamily="18" charset="0"/>
                <a:cs typeface="Times New Roman" pitchFamily="18" charset="0"/>
              </a:rPr>
              <a:t>một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số</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khu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vực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có</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tốc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độ</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đô</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thị</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hoá</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cao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đóng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góp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cho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tăng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trưởng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lớn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như</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Hải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Phòng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Quảng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Ninh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Nẵng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Quảng</a:t>
            </a:r>
            <a:r>
              <a:rPr lang="en-US" sz="1600" i="1">
                <a:solidFill>
                  <a:srgbClr val="0000FF"/>
                </a:solidFill>
                <a:latin typeface="Times New Roman" pitchFamily="18" charset="0"/>
                <a:cs typeface="Times New Roman" pitchFamily="18" charset="0"/>
              </a:rPr>
              <a:t> Nam, </a:t>
            </a:r>
            <a:r>
              <a:rPr lang="en-US" sz="1600" i="1" err="1">
                <a:solidFill>
                  <a:srgbClr val="0000FF"/>
                </a:solidFill>
                <a:latin typeface="Times New Roman" pitchFamily="18" charset="0"/>
                <a:cs typeface="Times New Roman" pitchFamily="18" charset="0"/>
              </a:rPr>
              <a:t>Khánh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Hoà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Ninh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Thuận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Kiên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Giang</a:t>
            </a:r>
            <a:r>
              <a:rPr lang="en-US" sz="1600" i="1">
                <a:solidFill>
                  <a:srgbClr val="0000FF"/>
                </a:solidFill>
                <a:latin typeface="Times New Roman" pitchFamily="18" charset="0"/>
                <a:cs typeface="Times New Roman" pitchFamily="18" charset="0"/>
              </a:rPr>
              <a:t>…)</a:t>
            </a:r>
          </a:p>
          <a:p>
            <a:pPr marL="566657" lvl="2" indent="-396818" algn="just">
              <a:lnSpc>
                <a:spcPct val="100000"/>
              </a:lnSpc>
              <a:spcBef>
                <a:spcPts val="300"/>
              </a:spcBef>
              <a:spcAft>
                <a:spcPts val="300"/>
              </a:spcAft>
              <a:buFont typeface="Wingdings" pitchFamily="2" charset="2"/>
              <a:buChar char="v"/>
            </a:pPr>
            <a:r>
              <a:rPr lang="en-US" sz="2000" b="1" i="1">
                <a:solidFill>
                  <a:srgbClr val="0000FF"/>
                </a:solidFill>
                <a:latin typeface="Times New Roman" pitchFamily="18" charset="0"/>
                <a:cs typeface="Times New Roman" pitchFamily="18" charset="0"/>
              </a:rPr>
              <a:t>X</a:t>
            </a:r>
            <a:r>
              <a:rPr lang="vi-VN" sz="2000" b="1" i="1">
                <a:solidFill>
                  <a:srgbClr val="0000FF"/>
                </a:solidFill>
                <a:latin typeface="Times New Roman" pitchFamily="18" charset="0"/>
                <a:cs typeface="Times New Roman" pitchFamily="18" charset="0"/>
              </a:rPr>
              <a:t>ây dựng nông thôn mới hoàn thành trước thời hạn gần 2 năm so với mục tiêu đề ra</a:t>
            </a:r>
            <a:endParaRPr lang="en-US" sz="2000" b="1" i="1">
              <a:solidFill>
                <a:srgbClr val="0000FF"/>
              </a:solidFill>
              <a:latin typeface="Times New Roman" pitchFamily="18" charset="0"/>
              <a:cs typeface="Times New Roman" pitchFamily="18" charset="0"/>
            </a:endParaRPr>
          </a:p>
          <a:p>
            <a:pPr lvl="3" algn="just">
              <a:lnSpc>
                <a:spcPct val="100000"/>
              </a:lnSpc>
              <a:spcBef>
                <a:spcPts val="300"/>
              </a:spcBef>
              <a:spcAft>
                <a:spcPts val="300"/>
              </a:spcAft>
              <a:buFont typeface="Wingdings" pitchFamily="2" charset="2"/>
              <a:buChar char="ü"/>
            </a:pP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Đến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hết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2020, </a:t>
            </a:r>
            <a:r>
              <a:rPr lang="en-US" sz="1600" err="1">
                <a:solidFill>
                  <a:srgbClr val="0000FF"/>
                </a:solidFill>
                <a:latin typeface="Times New Roman" pitchFamily="18" charset="0"/>
                <a:cs typeface="Times New Roman" pitchFamily="18" charset="0"/>
              </a:rPr>
              <a:t>cả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nước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có</a:t>
            </a:r>
            <a:r>
              <a:rPr lang="en-US" sz="1600">
                <a:solidFill>
                  <a:srgbClr val="0000FF"/>
                </a:solidFill>
                <a:latin typeface="Times New Roman" pitchFamily="18" charset="0"/>
                <a:cs typeface="Times New Roman" pitchFamily="18" charset="0"/>
              </a:rPr>
              <a:t> 62% </a:t>
            </a:r>
            <a:r>
              <a:rPr lang="en-US" sz="1600" err="1">
                <a:solidFill>
                  <a:srgbClr val="0000FF"/>
                </a:solidFill>
                <a:latin typeface="Times New Roman" pitchFamily="18" charset="0"/>
                <a:cs typeface="Times New Roman" pitchFamily="18" charset="0"/>
              </a:rPr>
              <a:t>số</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xã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và</a:t>
            </a:r>
            <a:r>
              <a:rPr lang="en-US" sz="1600">
                <a:solidFill>
                  <a:srgbClr val="0000FF"/>
                </a:solidFill>
                <a:latin typeface="Times New Roman" pitchFamily="18" charset="0"/>
                <a:cs typeface="Times New Roman" pitchFamily="18" charset="0"/>
              </a:rPr>
              <a:t> 173 </a:t>
            </a:r>
            <a:r>
              <a:rPr lang="en-US" sz="1600" err="1">
                <a:solidFill>
                  <a:srgbClr val="0000FF"/>
                </a:solidFill>
                <a:latin typeface="Times New Roman" pitchFamily="18" charset="0"/>
                <a:cs typeface="Times New Roman" pitchFamily="18" charset="0"/>
              </a:rPr>
              <a:t>huyện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đạt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chuẩn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nông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thôn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mới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giao</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thông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nông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thôn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được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đầu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tư</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nâng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cấp</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mở</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rộng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tăng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từ</a:t>
            </a:r>
            <a:r>
              <a:rPr lang="en-US" sz="1600">
                <a:solidFill>
                  <a:srgbClr val="0000FF"/>
                </a:solidFill>
                <a:latin typeface="Times New Roman" pitchFamily="18" charset="0"/>
                <a:cs typeface="Times New Roman" pitchFamily="18" charset="0"/>
              </a:rPr>
              <a:t> 278 </a:t>
            </a:r>
            <a:r>
              <a:rPr lang="en-US" sz="1600" err="1">
                <a:solidFill>
                  <a:srgbClr val="0000FF"/>
                </a:solidFill>
                <a:latin typeface="Times New Roman" pitchFamily="18" charset="0"/>
                <a:cs typeface="Times New Roman" pitchFamily="18" charset="0"/>
              </a:rPr>
              <a:t>nghìn</a:t>
            </a:r>
            <a:r>
              <a:rPr lang="en-US" sz="1600">
                <a:solidFill>
                  <a:srgbClr val="0000FF"/>
                </a:solidFill>
                <a:latin typeface="Times New Roman" pitchFamily="18" charset="0"/>
                <a:cs typeface="Times New Roman" pitchFamily="18" charset="0"/>
              </a:rPr>
              <a:t> km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2010 </a:t>
            </a:r>
            <a:r>
              <a:rPr lang="en-US" sz="1600" err="1">
                <a:solidFill>
                  <a:srgbClr val="0000FF"/>
                </a:solidFill>
                <a:latin typeface="Times New Roman" pitchFamily="18" charset="0"/>
                <a:cs typeface="Times New Roman" pitchFamily="18" charset="0"/>
              </a:rPr>
              <a:t>lên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khoảng</a:t>
            </a:r>
            <a:r>
              <a:rPr lang="en-US" sz="1600">
                <a:solidFill>
                  <a:srgbClr val="0000FF"/>
                </a:solidFill>
                <a:latin typeface="Times New Roman" pitchFamily="18" charset="0"/>
                <a:cs typeface="Times New Roman" pitchFamily="18" charset="0"/>
              </a:rPr>
              <a:t> 580 </a:t>
            </a:r>
            <a:r>
              <a:rPr lang="en-US" sz="1600" err="1">
                <a:solidFill>
                  <a:srgbClr val="0000FF"/>
                </a:solidFill>
                <a:latin typeface="Times New Roman" pitchFamily="18" charset="0"/>
                <a:cs typeface="Times New Roman" pitchFamily="18" charset="0"/>
              </a:rPr>
              <a:t>nghìn</a:t>
            </a:r>
            <a:r>
              <a:rPr lang="en-US" sz="1600">
                <a:solidFill>
                  <a:srgbClr val="0000FF"/>
                </a:solidFill>
                <a:latin typeface="Times New Roman" pitchFamily="18" charset="0"/>
                <a:cs typeface="Times New Roman" pitchFamily="18" charset="0"/>
              </a:rPr>
              <a:t> km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2020</a:t>
            </a:r>
            <a:endParaRPr lang="vi-VN"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83488" y="218538"/>
            <a:ext cx="8650405" cy="774381"/>
          </a:xfrm>
        </p:spPr>
        <p:txBody>
          <a:bodyPr>
            <a:normAutofit/>
          </a:bodyPr>
          <a:lstStyle/>
          <a:p>
            <a:pPr algn="ctr"/>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tiếp</a:t>
            </a:r>
            <a:r>
              <a:rPr lang="en-US" sz="3600" b="1">
                <a:solidFill>
                  <a:srgbClr val="FF00FF"/>
                </a:solidFill>
                <a:latin typeface="Times New Roman" panose="02020603050405020304" pitchFamily="18" charset="0"/>
                <a:ea typeface="Calibri" panose="020F0502020204030204" pitchFamily="34"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31220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61239" y="1036783"/>
            <a:ext cx="10441172" cy="4882058"/>
          </a:xfrm>
        </p:spPr>
        <p:txBody>
          <a:bodyPr>
            <a:noAutofit/>
          </a:bodyPr>
          <a:lstStyle/>
          <a:p>
            <a:pPr marL="0" indent="0" algn="just">
              <a:lnSpc>
                <a:spcPct val="100000"/>
              </a:lnSpc>
              <a:spcBef>
                <a:spcPts val="300"/>
              </a:spcBef>
              <a:spcAft>
                <a:spcPts val="300"/>
              </a:spcAft>
              <a:buNone/>
              <a:tabLst>
                <a:tab pos="285710" algn="l"/>
              </a:tabLst>
            </a:pPr>
            <a:r>
              <a:rPr lang="en-US" sz="2400" b="1" u="sng" err="1">
                <a:solidFill>
                  <a:srgbClr val="0000FF"/>
                </a:solidFill>
                <a:latin typeface="Times New Roman" panose="02020603050405020304" pitchFamily="18" charset="0"/>
                <a:cs typeface="Times New Roman" panose="02020603050405020304" pitchFamily="18" charset="0"/>
              </a:rPr>
              <a:t>Về</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văn</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hóa</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xã</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hội</a:t>
            </a:r>
            <a:endParaRPr lang="en-US" b="1" i="1">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b="1" i="1">
                <a:solidFill>
                  <a:srgbClr val="0000FF"/>
                </a:solidFill>
                <a:latin typeface="Times New Roman" pitchFamily="18" charset="0"/>
                <a:cs typeface="Times New Roman" pitchFamily="18" charset="0"/>
              </a:rPr>
              <a:t>Phát triển văn hoá, xây dựng con người Việt Nam đạt kết quả tích cực</a:t>
            </a:r>
          </a:p>
          <a:p>
            <a:pPr marL="637005" lvl="1" indent="-344439" algn="just">
              <a:lnSpc>
                <a:spcPct val="100000"/>
              </a:lnSpc>
              <a:spcBef>
                <a:spcPts val="300"/>
              </a:spcBef>
              <a:spcAft>
                <a:spcPts val="300"/>
              </a:spcAft>
              <a:buFont typeface="Wingdings" pitchFamily="2" charset="2"/>
              <a:buChar char="ü"/>
            </a:pPr>
            <a:r>
              <a:rPr lang="vi-VN" sz="1800">
                <a:solidFill>
                  <a:srgbClr val="0000FF"/>
                </a:solidFill>
                <a:latin typeface="Times New Roman" pitchFamily="18" charset="0"/>
                <a:cs typeface="Times New Roman" pitchFamily="18" charset="0"/>
              </a:rPr>
              <a:t>Đời sống văn hoá của nhân dân ngày càng phong phú, nhiều giá trị văn hoá truyền thống tốt đẹp được đề cao và phát huy</a:t>
            </a:r>
            <a:endParaRPr lang="en-US" sz="18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vi-VN" sz="1800">
                <a:solidFill>
                  <a:srgbClr val="0000FF"/>
                </a:solidFill>
                <a:latin typeface="Times New Roman" pitchFamily="18" charset="0"/>
                <a:cs typeface="Times New Roman" pitchFamily="18" charset="0"/>
              </a:rPr>
              <a:t>Tỉ lệ hộ nghèo giảm nhanh</a:t>
            </a:r>
            <a:r>
              <a:rPr lang="en-US" sz="1800">
                <a:solidFill>
                  <a:srgbClr val="0000FF"/>
                </a:solidFill>
                <a:latin typeface="Times New Roman" pitchFamily="18" charset="0"/>
                <a:cs typeface="Times New Roman" pitchFamily="18" charset="0"/>
              </a:rPr>
              <a:t>:</a:t>
            </a:r>
            <a:r>
              <a:rPr lang="vi-VN"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còn</a:t>
            </a:r>
            <a:r>
              <a:rPr lang="en-US" sz="1800">
                <a:solidFill>
                  <a:srgbClr val="0000FF"/>
                </a:solidFill>
                <a:latin typeface="Times New Roman" pitchFamily="18" charset="0"/>
                <a:cs typeface="Times New Roman" pitchFamily="18" charset="0"/>
              </a:rPr>
              <a:t> </a:t>
            </a:r>
            <a:r>
              <a:rPr lang="vi-VN" sz="1800">
                <a:solidFill>
                  <a:srgbClr val="0000FF"/>
                </a:solidFill>
                <a:latin typeface="Times New Roman" pitchFamily="18" charset="0"/>
                <a:cs typeface="Times New Roman" pitchFamily="18" charset="0"/>
              </a:rPr>
              <a:t>dưới 3% vào năm 2020 </a:t>
            </a:r>
            <a:r>
              <a:rPr lang="vi-VN" sz="1800" i="1">
                <a:solidFill>
                  <a:srgbClr val="0000FF"/>
                </a:solidFill>
                <a:latin typeface="Times New Roman" pitchFamily="18" charset="0"/>
                <a:cs typeface="Times New Roman" pitchFamily="18" charset="0"/>
              </a:rPr>
              <a:t>(theo chuẩn nghèo đa chiều).</a:t>
            </a:r>
            <a:endParaRPr lang="en-US" sz="1800"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1800" spc="-20" err="1">
                <a:solidFill>
                  <a:srgbClr val="0000FF"/>
                </a:solidFill>
                <a:latin typeface="Times New Roman" pitchFamily="18" charset="0"/>
                <a:cs typeface="Times New Roman" pitchFamily="18" charset="0"/>
              </a:rPr>
              <a:t>Đời</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sống</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người</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dân</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được</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cải</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thiện</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chú</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trọng</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tạo</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sinh</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kế</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và</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nâng</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cao</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khả</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năng</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tiếp</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cận</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các</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dịch</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vụ</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xã</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hội</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cơ</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bản</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thu</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nhập</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bình</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quân</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đầu</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người</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tăng</a:t>
            </a:r>
            <a:r>
              <a:rPr lang="en-US" sz="1800" i="1" spc="-20">
                <a:solidFill>
                  <a:srgbClr val="0000FF"/>
                </a:solidFill>
                <a:latin typeface="Times New Roman" pitchFamily="18" charset="0"/>
                <a:cs typeface="Times New Roman" pitchFamily="18" charset="0"/>
              </a:rPr>
              <a:t> 3,1 </a:t>
            </a:r>
            <a:r>
              <a:rPr lang="en-US" sz="1800" i="1" spc="-20" err="1">
                <a:solidFill>
                  <a:srgbClr val="0000FF"/>
                </a:solidFill>
                <a:latin typeface="Times New Roman" pitchFamily="18" charset="0"/>
                <a:cs typeface="Times New Roman" pitchFamily="18" charset="0"/>
              </a:rPr>
              <a:t>lần</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từ</a:t>
            </a:r>
            <a:r>
              <a:rPr lang="en-US" sz="1800" i="1" spc="-20">
                <a:solidFill>
                  <a:srgbClr val="0000FF"/>
                </a:solidFill>
                <a:latin typeface="Times New Roman" pitchFamily="18" charset="0"/>
                <a:cs typeface="Times New Roman" pitchFamily="18" charset="0"/>
              </a:rPr>
              <a:t> 16,6 </a:t>
            </a:r>
            <a:r>
              <a:rPr lang="en-US" sz="1800" i="1" spc="-20" err="1">
                <a:solidFill>
                  <a:srgbClr val="0000FF"/>
                </a:solidFill>
                <a:latin typeface="Times New Roman" pitchFamily="18" charset="0"/>
                <a:cs typeface="Times New Roman" pitchFamily="18" charset="0"/>
              </a:rPr>
              <a:t>triệu</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đồng</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năm</a:t>
            </a:r>
            <a:r>
              <a:rPr lang="en-US" sz="1800" i="1" spc="-20">
                <a:solidFill>
                  <a:srgbClr val="0000FF"/>
                </a:solidFill>
                <a:latin typeface="Times New Roman" pitchFamily="18" charset="0"/>
                <a:cs typeface="Times New Roman" pitchFamily="18" charset="0"/>
              </a:rPr>
              <a:t> 2010 </a:t>
            </a:r>
            <a:r>
              <a:rPr lang="en-US" sz="1800" i="1" spc="-20" err="1">
                <a:solidFill>
                  <a:srgbClr val="0000FF"/>
                </a:solidFill>
                <a:latin typeface="Times New Roman" pitchFamily="18" charset="0"/>
                <a:cs typeface="Times New Roman" pitchFamily="18" charset="0"/>
              </a:rPr>
              <a:t>lên</a:t>
            </a:r>
            <a:r>
              <a:rPr lang="en-US" sz="1800" i="1" spc="-20">
                <a:solidFill>
                  <a:srgbClr val="0000FF"/>
                </a:solidFill>
                <a:latin typeface="Times New Roman" pitchFamily="18" charset="0"/>
                <a:cs typeface="Times New Roman" pitchFamily="18" charset="0"/>
              </a:rPr>
              <a:t> 51,5 </a:t>
            </a:r>
            <a:r>
              <a:rPr lang="en-US" sz="1800" i="1" spc="-20" err="1">
                <a:solidFill>
                  <a:srgbClr val="0000FF"/>
                </a:solidFill>
                <a:latin typeface="Times New Roman" pitchFamily="18" charset="0"/>
                <a:cs typeface="Times New Roman" pitchFamily="18" charset="0"/>
              </a:rPr>
              <a:t>triệu</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đồng</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năm</a:t>
            </a:r>
            <a:r>
              <a:rPr lang="en-US" sz="1800" i="1" spc="-20">
                <a:solidFill>
                  <a:srgbClr val="0000FF"/>
                </a:solidFill>
                <a:latin typeface="Times New Roman" pitchFamily="18" charset="0"/>
                <a:cs typeface="Times New Roman" pitchFamily="18" charset="0"/>
              </a:rPr>
              <a:t> 2019)</a:t>
            </a:r>
            <a:r>
              <a:rPr lang="en-US" sz="1800" spc="-20">
                <a:solidFill>
                  <a:srgbClr val="0000FF"/>
                </a:solidFill>
                <a:latin typeface="Times New Roman" pitchFamily="18" charset="0"/>
                <a:cs typeface="Times New Roman" pitchFamily="18" charset="0"/>
              </a:rPr>
              <a:t> </a:t>
            </a:r>
          </a:p>
          <a:p>
            <a:pPr marL="344439" indent="-344439" algn="just">
              <a:lnSpc>
                <a:spcPct val="100000"/>
              </a:lnSpc>
              <a:spcBef>
                <a:spcPts val="300"/>
              </a:spcBef>
              <a:spcAft>
                <a:spcPts val="300"/>
              </a:spcAft>
              <a:buFont typeface="Wingdings" panose="05000000000000000000" pitchFamily="2" charset="2"/>
              <a:buChar char="v"/>
            </a:pPr>
            <a:r>
              <a:rPr lang="vi-VN" b="1" i="1">
                <a:solidFill>
                  <a:srgbClr val="0000FF"/>
                </a:solidFill>
                <a:latin typeface="Times New Roman" pitchFamily="18" charset="0"/>
                <a:cs typeface="Times New Roman" pitchFamily="18" charset="0"/>
              </a:rPr>
              <a:t>Thực hiện tốt các chính sách ưu đãi người có công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và</a:t>
            </a:r>
            <a:r>
              <a:rPr lang="en-US" b="1" i="1">
                <a:solidFill>
                  <a:srgbClr val="0000FF"/>
                </a:solidFill>
                <a:latin typeface="Times New Roman" pitchFamily="18" charset="0"/>
                <a:cs typeface="Times New Roman" pitchFamily="18" charset="0"/>
              </a:rPr>
              <a:t> </a:t>
            </a:r>
            <a:r>
              <a:rPr lang="vi-VN" b="1" i="1">
                <a:solidFill>
                  <a:srgbClr val="0000FF"/>
                </a:solidFill>
                <a:latin typeface="Times New Roman" pitchFamily="18" charset="0"/>
                <a:cs typeface="Times New Roman" pitchFamily="18" charset="0"/>
              </a:rPr>
              <a:t>bảo đảm an sinh xã hội</a:t>
            </a:r>
            <a:endParaRPr lang="en-US"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nước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có</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trên</a:t>
            </a:r>
            <a:r>
              <a:rPr lang="en-US" sz="1600">
                <a:solidFill>
                  <a:srgbClr val="0000FF"/>
                </a:solidFill>
                <a:latin typeface="Times New Roman" pitchFamily="18" charset="0"/>
                <a:cs typeface="Times New Roman" pitchFamily="18" charset="0"/>
              </a:rPr>
              <a:t> 9,2 </a:t>
            </a:r>
            <a:r>
              <a:rPr lang="en-US" sz="1600" err="1">
                <a:solidFill>
                  <a:srgbClr val="0000FF"/>
                </a:solidFill>
                <a:latin typeface="Times New Roman" pitchFamily="18" charset="0"/>
                <a:cs typeface="Times New Roman" pitchFamily="18" charset="0"/>
              </a:rPr>
              <a:t>triệu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người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có</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công</a:t>
            </a:r>
            <a:r>
              <a:rPr lang="en-US" sz="1600">
                <a:solidFill>
                  <a:srgbClr val="0000FF"/>
                </a:solidFill>
                <a:latin typeface="Times New Roman" pitchFamily="18" charset="0"/>
                <a:cs typeface="Times New Roman" pitchFamily="18" charset="0"/>
              </a:rPr>
              <a:t> </a:t>
            </a:r>
          </a:p>
          <a:p>
            <a:pPr marL="637005" lvl="1" indent="-344439" algn="just">
              <a:lnSpc>
                <a:spcPct val="100000"/>
              </a:lnSpc>
              <a:spcBef>
                <a:spcPts val="300"/>
              </a:spcBef>
              <a:spcAft>
                <a:spcPts val="300"/>
              </a:spcAft>
              <a:buFont typeface="Wingdings" pitchFamily="2" charset="2"/>
              <a:buChar char="ü"/>
            </a:pPr>
            <a:r>
              <a:rPr lang="en-US" sz="1600" err="1">
                <a:solidFill>
                  <a:srgbClr val="0000FF"/>
                </a:solidFill>
                <a:latin typeface="Times New Roman" pitchFamily="18" charset="0"/>
                <a:cs typeface="Times New Roman" pitchFamily="18" charset="0"/>
              </a:rPr>
              <a:t>Các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chính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sách</a:t>
            </a:r>
            <a:r>
              <a:rPr lang="en-US" sz="1600">
                <a:solidFill>
                  <a:srgbClr val="0000FF"/>
                </a:solidFill>
                <a:latin typeface="Times New Roman" pitchFamily="18" charset="0"/>
                <a:cs typeface="Times New Roman" pitchFamily="18" charset="0"/>
              </a:rPr>
              <a:t> an </a:t>
            </a:r>
            <a:r>
              <a:rPr lang="en-US" sz="1600" err="1">
                <a:solidFill>
                  <a:srgbClr val="0000FF"/>
                </a:solidFill>
                <a:latin typeface="Times New Roman" pitchFamily="18" charset="0"/>
                <a:cs typeface="Times New Roman" pitchFamily="18" charset="0"/>
              </a:rPr>
              <a:t>sinh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xã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hội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được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chú</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trọng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Tỉ</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lệ</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bao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phủ</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bảo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hiểm</a:t>
            </a:r>
            <a:r>
              <a:rPr lang="en-US" sz="1600" i="1">
                <a:solidFill>
                  <a:srgbClr val="0000FF"/>
                </a:solidFill>
                <a:latin typeface="Times New Roman" pitchFamily="18" charset="0"/>
                <a:cs typeface="Times New Roman" pitchFamily="18" charset="0"/>
              </a:rPr>
              <a:t> y </a:t>
            </a:r>
            <a:r>
              <a:rPr lang="en-US" sz="1600" i="1" err="1">
                <a:solidFill>
                  <a:srgbClr val="0000FF"/>
                </a:solidFill>
                <a:latin typeface="Times New Roman" pitchFamily="18" charset="0"/>
                <a:cs typeface="Times New Roman" pitchFamily="18" charset="0"/>
              </a:rPr>
              <a:t>tế</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tăng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từ</a:t>
            </a:r>
            <a:r>
              <a:rPr lang="en-US" sz="1600" i="1">
                <a:solidFill>
                  <a:srgbClr val="0000FF"/>
                </a:solidFill>
                <a:latin typeface="Times New Roman" pitchFamily="18" charset="0"/>
                <a:cs typeface="Times New Roman" pitchFamily="18" charset="0"/>
              </a:rPr>
              <a:t> 60,9% </a:t>
            </a:r>
            <a:r>
              <a:rPr lang="en-US" sz="1600" i="1" err="1">
                <a:solidFill>
                  <a:srgbClr val="0000FF"/>
                </a:solidFill>
                <a:latin typeface="Times New Roman" pitchFamily="18" charset="0"/>
                <a:cs typeface="Times New Roman" pitchFamily="18" charset="0"/>
              </a:rPr>
              <a:t>dân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số</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2010 </a:t>
            </a:r>
            <a:r>
              <a:rPr lang="en-US" sz="1600" i="1" err="1">
                <a:solidFill>
                  <a:srgbClr val="0000FF"/>
                </a:solidFill>
                <a:latin typeface="Times New Roman" pitchFamily="18" charset="0"/>
                <a:cs typeface="Times New Roman" pitchFamily="18" charset="0"/>
              </a:rPr>
              <a:t>lên</a:t>
            </a:r>
            <a:r>
              <a:rPr lang="en-US" sz="1600" i="1">
                <a:solidFill>
                  <a:srgbClr val="0000FF"/>
                </a:solidFill>
                <a:latin typeface="Times New Roman" pitchFamily="18" charset="0"/>
                <a:cs typeface="Times New Roman" pitchFamily="18" charset="0"/>
              </a:rPr>
              <a:t> 90,7% </a:t>
            </a:r>
            <a:r>
              <a:rPr lang="en-US" sz="1600" i="1" err="1">
                <a:solidFill>
                  <a:srgbClr val="0000FF"/>
                </a:solidFill>
                <a:latin typeface="Times New Roman" pitchFamily="18" charset="0"/>
                <a:cs typeface="Times New Roman" pitchFamily="18" charset="0"/>
              </a:rPr>
              <a:t>vào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2020)</a:t>
            </a:r>
            <a:endParaRPr lang="vi-VN" sz="2000" i="1">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b="1" i="1">
                <a:solidFill>
                  <a:srgbClr val="0000FF"/>
                </a:solidFill>
                <a:latin typeface="Times New Roman" pitchFamily="18" charset="0"/>
                <a:cs typeface="Times New Roman" pitchFamily="18" charset="0"/>
              </a:rPr>
              <a:t>Công tác bảo vệ, chăm sóc và nâng cao sức khoẻ nhân dân được quan tâm</a:t>
            </a:r>
            <a:endParaRPr lang="en-US"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vi-VN" sz="1800">
                <a:solidFill>
                  <a:srgbClr val="0000FF"/>
                </a:solidFill>
                <a:latin typeface="Times New Roman" pitchFamily="18" charset="0"/>
                <a:cs typeface="Times New Roman" pitchFamily="18" charset="0"/>
              </a:rPr>
              <a:t>Việt Nam kiểm soát</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tốt</a:t>
            </a:r>
            <a:r>
              <a:rPr lang="vi-VN"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đại</a:t>
            </a:r>
            <a:r>
              <a:rPr lang="en-US" sz="1800">
                <a:solidFill>
                  <a:srgbClr val="0000FF"/>
                </a:solidFill>
                <a:latin typeface="Times New Roman" pitchFamily="18" charset="0"/>
                <a:cs typeface="Times New Roman" pitchFamily="18" charset="0"/>
              </a:rPr>
              <a:t> </a:t>
            </a:r>
            <a:r>
              <a:rPr lang="vi-VN" sz="1800">
                <a:solidFill>
                  <a:srgbClr val="0000FF"/>
                </a:solidFill>
                <a:latin typeface="Times New Roman" pitchFamily="18" charset="0"/>
                <a:cs typeface="Times New Roman" pitchFamily="18" charset="0"/>
              </a:rPr>
              <a:t>dịch Covid-19, </a:t>
            </a:r>
            <a:r>
              <a:rPr lang="en-US" sz="1800" err="1">
                <a:solidFill>
                  <a:srgbClr val="0000FF"/>
                </a:solidFill>
                <a:latin typeface="Times New Roman" pitchFamily="18" charset="0"/>
                <a:cs typeface="Times New Roman" pitchFamily="18" charset="0"/>
              </a:rPr>
              <a:t>được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nhân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dân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cả</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nước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và</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cộng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đồng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quốc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tế</a:t>
            </a:r>
            <a:r>
              <a:rPr lang="en-US" sz="1800">
                <a:solidFill>
                  <a:srgbClr val="0000FF"/>
                </a:solidFill>
                <a:latin typeface="Times New Roman" pitchFamily="18" charset="0"/>
                <a:cs typeface="Times New Roman" pitchFamily="18" charset="0"/>
              </a:rPr>
              <a:t> </a:t>
            </a:r>
            <a:r>
              <a:rPr lang="vi-VN" sz="1800">
                <a:solidFill>
                  <a:srgbClr val="0000FF"/>
                </a:solidFill>
                <a:latin typeface="Times New Roman" pitchFamily="18" charset="0"/>
                <a:cs typeface="Times New Roman" pitchFamily="18" charset="0"/>
              </a:rPr>
              <a:t>đánh giá cao</a:t>
            </a:r>
            <a:endParaRPr lang="en-US" sz="18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b="1" i="1">
                <a:solidFill>
                  <a:srgbClr val="0000FF"/>
                </a:solidFill>
                <a:latin typeface="Times New Roman" pitchFamily="18" charset="0"/>
                <a:cs typeface="Times New Roman" pitchFamily="18" charset="0"/>
              </a:rPr>
              <a:t>Chỉ số phát triển con người (HDI) của Việt Nam được cải thiện</a:t>
            </a:r>
            <a:r>
              <a:rPr lang="en-US">
                <a:solidFill>
                  <a:srgbClr val="0000FF"/>
                </a:solidFill>
                <a:latin typeface="Times New Roman" pitchFamily="18" charset="0"/>
                <a:cs typeface="Times New Roman" pitchFamily="18" charset="0"/>
              </a:rPr>
              <a:t> (</a:t>
            </a:r>
            <a:r>
              <a:rPr lang="vi-VN" sz="1900">
                <a:solidFill>
                  <a:srgbClr val="0000FF"/>
                </a:solidFill>
                <a:latin typeface="Times New Roman" pitchFamily="18" charset="0"/>
                <a:cs typeface="Times New Roman" pitchFamily="18" charset="0"/>
              </a:rPr>
              <a:t>thuộc nhóm các nước có mức phát triển con người cao của thế giới</a:t>
            </a:r>
            <a:r>
              <a:rPr lang="en-US" sz="1900">
                <a:solidFill>
                  <a:srgbClr val="0000FF"/>
                </a:solidFill>
                <a:latin typeface="Times New Roman" pitchFamily="18" charset="0"/>
                <a:cs typeface="Times New Roman" pitchFamily="18" charset="0"/>
              </a:rPr>
              <a:t>)</a:t>
            </a:r>
            <a:endParaRPr lang="en-US"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218487" y="307439"/>
            <a:ext cx="8650405" cy="774381"/>
          </a:xfrm>
        </p:spPr>
        <p:txBody>
          <a:bodyPr>
            <a:normAutofit/>
          </a:bodyPr>
          <a:lstStyle/>
          <a:p>
            <a:pPr algn="ctr"/>
            <a:r>
              <a:rPr lang="en-US" sz="3200" b="1" err="1">
                <a:solidFill>
                  <a:srgbClr val="FF00FF"/>
                </a:solidFill>
                <a:latin typeface="Times New Roman" panose="02020603050405020304" pitchFamily="18" charset="0"/>
                <a:ea typeface="Calibri" panose="020F0502020204030204" pitchFamily="34" charset="0"/>
              </a:rPr>
              <a:t>Kết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quả</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đạt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được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trên</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các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lĩnh</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vực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tiếp</a:t>
            </a:r>
            <a:r>
              <a:rPr lang="en-US" sz="3200" b="1">
                <a:solidFill>
                  <a:srgbClr val="FF00FF"/>
                </a:solidFill>
                <a:latin typeface="Times New Roman" panose="02020603050405020304" pitchFamily="18" charset="0"/>
                <a:ea typeface="Calibri" panose="020F0502020204030204" pitchFamily="34" charset="0"/>
              </a:rPr>
              <a:t>)</a:t>
            </a:r>
            <a:endParaRPr lang="vi-VN" sz="32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75723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25037" y="1127051"/>
            <a:ext cx="10409273" cy="4791790"/>
          </a:xfrm>
        </p:spPr>
        <p:txBody>
          <a:bodyPr>
            <a:noAutofit/>
          </a:bodyPr>
          <a:lstStyle/>
          <a:p>
            <a:pPr marL="0" indent="0" algn="just">
              <a:lnSpc>
                <a:spcPct val="100000"/>
              </a:lnSpc>
              <a:spcBef>
                <a:spcPts val="599"/>
              </a:spcBef>
              <a:spcAft>
                <a:spcPts val="300"/>
              </a:spcAft>
              <a:buNone/>
              <a:tabLst>
                <a:tab pos="285710" algn="l"/>
              </a:tabLst>
            </a:pPr>
            <a:r>
              <a:rPr lang="vi-VN" sz="2400" b="1" u="sng">
                <a:solidFill>
                  <a:srgbClr val="0000FF"/>
                </a:solidFill>
                <a:latin typeface="Times New Roman" pitchFamily="18" charset="0"/>
                <a:cs typeface="Times New Roman" pitchFamily="18" charset="0"/>
              </a:rPr>
              <a:t>Về tài nguyên, môi trường, ứng phó biến đổi khí hậu</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và</a:t>
            </a:r>
            <a:r>
              <a:rPr lang="vi-VN" sz="2400" b="1" u="sng">
                <a:solidFill>
                  <a:srgbClr val="0000FF"/>
                </a:solidFill>
                <a:latin typeface="Times New Roman" pitchFamily="18" charset="0"/>
                <a:cs typeface="Times New Roman" pitchFamily="18" charset="0"/>
              </a:rPr>
              <a:t> phòng</a:t>
            </a:r>
            <a:r>
              <a:rPr lang="en-US" sz="2400" b="1" u="sng">
                <a:solidFill>
                  <a:srgbClr val="0000FF"/>
                </a:solidFill>
                <a:latin typeface="Times New Roman" pitchFamily="18" charset="0"/>
                <a:cs typeface="Times New Roman" pitchFamily="18" charset="0"/>
              </a:rPr>
              <a:t> </a:t>
            </a:r>
            <a:r>
              <a:rPr lang="vi-VN" sz="2400" b="1" u="sng">
                <a:solidFill>
                  <a:srgbClr val="0000FF"/>
                </a:solidFill>
                <a:latin typeface="Times New Roman" pitchFamily="18" charset="0"/>
                <a:cs typeface="Times New Roman" pitchFamily="18" charset="0"/>
              </a:rPr>
              <a:t>chống thiên tai</a:t>
            </a:r>
            <a:endParaRPr lang="en-US" sz="2400" b="1" i="1" u="sng">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en-US">
                <a:solidFill>
                  <a:srgbClr val="0000FF"/>
                </a:solidFill>
                <a:latin typeface="Times New Roman" pitchFamily="18" charset="0"/>
                <a:cs typeface="Times New Roman" pitchFamily="18" charset="0"/>
              </a:rPr>
              <a:t>C</a:t>
            </a:r>
            <a:r>
              <a:rPr lang="vi-VN">
                <a:solidFill>
                  <a:srgbClr val="0000FF"/>
                </a:solidFill>
                <a:latin typeface="Times New Roman" pitchFamily="18" charset="0"/>
                <a:cs typeface="Times New Roman" pitchFamily="18" charset="0"/>
              </a:rPr>
              <a:t>ông tác quản lý tài nguyên, bảo vệ môi trường, ứng phó biến đổi khí hậu ngày càng được chú trọng hơn</a:t>
            </a: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Các nguồn lực tài nguyên từng bước được quản lý, khai thác, sử dụng hiệu quả hơn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đặc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biệt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đai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khoảng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sản</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Công tác phòng ngừa, kiểm soát, khắc phục ô nhiễm, ngăn ngừa suy thoái, cải thiện chất lượng môi trường đạt kết quả tích cực</a:t>
            </a: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Nhiều giải pháp ứng phó với biến đổi khí hậu, phòng, tránh thiên tai được triển khai tích cực và đạt nhiều kết qu</a:t>
            </a:r>
            <a:r>
              <a:rPr lang="en-US">
                <a:solidFill>
                  <a:srgbClr val="0000FF"/>
                </a:solidFill>
                <a:latin typeface="Times New Roman" pitchFamily="18" charset="0"/>
                <a:cs typeface="Times New Roman" pitchFamily="18" charset="0"/>
              </a:rPr>
              <a:t>ả</a:t>
            </a:r>
          </a:p>
          <a:p>
            <a:pPr marL="637005" lvl="1" indent="-344439" algn="just">
              <a:lnSpc>
                <a:spcPct val="100000"/>
              </a:lnSpc>
              <a:spcBef>
                <a:spcPts val="599"/>
              </a:spcBef>
              <a:spcAft>
                <a:spcPts val="300"/>
              </a:spcAft>
              <a:buFont typeface="Wingdings" pitchFamily="2" charset="2"/>
              <a:buChar char="ü"/>
            </a:pPr>
            <a:r>
              <a:rPr lang="en-US" sz="2000" i="1" err="1">
                <a:solidFill>
                  <a:srgbClr val="0000FF"/>
                </a:solidFill>
                <a:latin typeface="Times New Roman" pitchFamily="18" charset="0"/>
                <a:cs typeface="Times New Roman" pitchFamily="18" charset="0"/>
              </a:rPr>
              <a:t>Chính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phủ</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đã</a:t>
            </a:r>
            <a:r>
              <a:rPr lang="en-US" sz="2000" i="1">
                <a:solidFill>
                  <a:srgbClr val="0000FF"/>
                </a:solidFill>
                <a:latin typeface="Times New Roman" pitchFamily="18" charset="0"/>
                <a:cs typeface="Times New Roman" pitchFamily="18" charset="0"/>
              </a:rPr>
              <a:t> ban </a:t>
            </a:r>
            <a:r>
              <a:rPr lang="en-US" sz="2000" i="1" err="1">
                <a:solidFill>
                  <a:srgbClr val="0000FF"/>
                </a:solidFill>
                <a:latin typeface="Times New Roman" pitchFamily="18" charset="0"/>
                <a:cs typeface="Times New Roman" pitchFamily="18" charset="0"/>
              </a:rPr>
              <a:t>hành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chỉ</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đạo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thực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hiện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đồng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bộ</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quyết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liệt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Nghị</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quyết</a:t>
            </a:r>
            <a:r>
              <a:rPr lang="en-US" sz="2000" i="1">
                <a:solidFill>
                  <a:srgbClr val="0000FF"/>
                </a:solidFill>
                <a:latin typeface="Times New Roman" pitchFamily="18" charset="0"/>
                <a:cs typeface="Times New Roman" pitchFamily="18" charset="0"/>
              </a:rPr>
              <a:t> 120 </a:t>
            </a:r>
            <a:r>
              <a:rPr lang="en-US" sz="2000" i="1" err="1">
                <a:solidFill>
                  <a:srgbClr val="0000FF"/>
                </a:solidFill>
                <a:latin typeface="Times New Roman" pitchFamily="18" charset="0"/>
                <a:cs typeface="Times New Roman" pitchFamily="18" charset="0"/>
              </a:rPr>
              <a:t>về</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phát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triển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bền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vững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ĐBSCL</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ứng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với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biến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đổi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khí</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hậu</a:t>
            </a:r>
            <a:endParaRPr lang="vi-VN" sz="2000" i="1">
              <a:solidFill>
                <a:srgbClr val="0000FF"/>
              </a:solidFill>
              <a:latin typeface="Times New Roman" pitchFamily="18" charset="0"/>
              <a:cs typeface="Times New Roman" pitchFamily="18" charset="0"/>
            </a:endParaRPr>
          </a:p>
          <a:p>
            <a:pPr marL="292566" lvl="1" indent="0" algn="just">
              <a:lnSpc>
                <a:spcPct val="100000"/>
              </a:lnSpc>
              <a:spcBef>
                <a:spcPts val="300"/>
              </a:spcBef>
              <a:spcAft>
                <a:spcPts val="300"/>
              </a:spcAft>
              <a:buNone/>
            </a:pPr>
            <a:endParaRPr lang="en-US" sz="16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142288" y="193140"/>
            <a:ext cx="8650405" cy="774381"/>
          </a:xfrm>
        </p:spPr>
        <p:txBody>
          <a:bodyPr>
            <a:normAutofit/>
          </a:bodyPr>
          <a:lstStyle/>
          <a:p>
            <a:pPr algn="ctr"/>
            <a:r>
              <a:rPr lang="en-US" sz="3200" b="1" err="1">
                <a:solidFill>
                  <a:srgbClr val="FF00FF"/>
                </a:solidFill>
                <a:latin typeface="Times New Roman" panose="02020603050405020304" pitchFamily="18" charset="0"/>
                <a:ea typeface="Calibri" panose="020F0502020204030204" pitchFamily="34" charset="0"/>
              </a:rPr>
              <a:t>Kết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quả</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đạt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được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trên</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các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lĩnh</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vực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tiếp</a:t>
            </a:r>
            <a:r>
              <a:rPr lang="en-US" sz="3200" b="1">
                <a:solidFill>
                  <a:srgbClr val="FF00FF"/>
                </a:solidFill>
                <a:latin typeface="Times New Roman" panose="02020603050405020304" pitchFamily="18" charset="0"/>
                <a:ea typeface="Calibri" panose="020F0502020204030204" pitchFamily="34" charset="0"/>
              </a:rPr>
              <a:t>)</a:t>
            </a:r>
            <a:endParaRPr lang="vi-VN" sz="32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31301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18710" y="1036783"/>
            <a:ext cx="10409273" cy="4882058"/>
          </a:xfrm>
        </p:spPr>
        <p:txBody>
          <a:bodyPr>
            <a:noAutofit/>
          </a:bodyPr>
          <a:lstStyle/>
          <a:p>
            <a:pPr marL="0" indent="0" algn="just">
              <a:lnSpc>
                <a:spcPct val="100000"/>
              </a:lnSpc>
              <a:spcBef>
                <a:spcPts val="599"/>
              </a:spcBef>
              <a:spcAft>
                <a:spcPts val="400"/>
              </a:spcAft>
              <a:buNone/>
              <a:tabLst>
                <a:tab pos="285710" algn="l"/>
              </a:tabLst>
            </a:pPr>
            <a:r>
              <a:rPr lang="en-US" b="1" u="sng" err="1">
                <a:solidFill>
                  <a:srgbClr val="0000FF"/>
                </a:solidFill>
                <a:latin typeface="Times New Roman" pitchFamily="18" charset="0"/>
                <a:cs typeface="Times New Roman" pitchFamily="18" charset="0"/>
              </a:rPr>
              <a:t>Về</a:t>
            </a:r>
            <a:r>
              <a:rPr lang="en-US" b="1" u="sng">
                <a:solidFill>
                  <a:srgbClr val="0000FF"/>
                </a:solidFill>
                <a:latin typeface="Times New Roman" pitchFamily="18" charset="0"/>
                <a:cs typeface="Times New Roman" pitchFamily="18" charset="0"/>
              </a:rPr>
              <a:t> </a:t>
            </a:r>
            <a:r>
              <a:rPr lang="vi-VN" b="1" u="sng">
                <a:solidFill>
                  <a:srgbClr val="0000FF"/>
                </a:solidFill>
                <a:latin typeface="Times New Roman" pitchFamily="18" charset="0"/>
                <a:cs typeface="Times New Roman" pitchFamily="18" charset="0"/>
              </a:rPr>
              <a:t>quản lý nhà nước, cải cách hành chính</a:t>
            </a:r>
            <a:endParaRPr lang="en-US" b="1" i="1" u="sng">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400"/>
              </a:spcAft>
              <a:buFont typeface="Wingdings" panose="05000000000000000000" pitchFamily="2" charset="2"/>
              <a:buChar char="v"/>
            </a:pPr>
            <a:r>
              <a:rPr lang="vi-VN" b="1" i="1">
                <a:solidFill>
                  <a:srgbClr val="0000FF"/>
                </a:solidFill>
                <a:latin typeface="Times New Roman" pitchFamily="18" charset="0"/>
                <a:cs typeface="Times New Roman" pitchFamily="18" charset="0"/>
              </a:rPr>
              <a:t>Hiệu lực, hiệu quả quản lý nhà nước được nâng lên</a:t>
            </a:r>
            <a:endParaRPr lang="en-US" b="1" i="1">
              <a:solidFill>
                <a:srgbClr val="0000FF"/>
              </a:solidFill>
              <a:latin typeface="Times New Roman" pitchFamily="18" charset="0"/>
              <a:cs typeface="Times New Roman" pitchFamily="18" charset="0"/>
            </a:endParaRPr>
          </a:p>
          <a:p>
            <a:pPr marL="637005" lvl="1" indent="-344439" algn="just">
              <a:lnSpc>
                <a:spcPct val="100000"/>
              </a:lnSpc>
              <a:spcBef>
                <a:spcPts val="599"/>
              </a:spcBef>
              <a:buFont typeface="Wingdings" pitchFamily="2" charset="2"/>
              <a:buChar char="ü"/>
            </a:pP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ngành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chú</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trọng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việc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khai</a:t>
            </a:r>
            <a:r>
              <a:rPr lang="en-US">
                <a:solidFill>
                  <a:srgbClr val="0000FF"/>
                </a:solidFill>
                <a:latin typeface="Times New Roman" pitchFamily="18" charset="0"/>
                <a:cs typeface="Times New Roman" pitchFamily="18" charset="0"/>
              </a:rPr>
              <a:t>, minh </a:t>
            </a:r>
            <a:r>
              <a:rPr lang="en-US" err="1">
                <a:solidFill>
                  <a:srgbClr val="0000FF"/>
                </a:solidFill>
                <a:latin typeface="Times New Roman" pitchFamily="18" charset="0"/>
                <a:cs typeface="Times New Roman" pitchFamily="18" charset="0"/>
              </a:rPr>
              <a:t>bạch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nhiệm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giải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trình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đối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thoại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tiếp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giải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quyết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khiếu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tố</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cáo</a:t>
            </a:r>
            <a:r>
              <a:rPr lang="en-US">
                <a:solidFill>
                  <a:srgbClr val="0000FF"/>
                </a:solidFill>
                <a:latin typeface="Times New Roman" pitchFamily="18" charset="0"/>
                <a:cs typeface="Times New Roman" pitchFamily="18" charset="0"/>
              </a:rPr>
              <a:t>…</a:t>
            </a:r>
          </a:p>
          <a:p>
            <a:pPr marL="637005" lvl="1" indent="-344439" algn="just">
              <a:lnSpc>
                <a:spcPct val="100000"/>
              </a:lnSpc>
              <a:spcBef>
                <a:spcPts val="599"/>
              </a:spcBef>
              <a:buFont typeface="Wingdings" pitchFamily="2" charset="2"/>
              <a:buChar char="ü"/>
            </a:pPr>
            <a:r>
              <a:rPr lang="vi-VN">
                <a:solidFill>
                  <a:srgbClr val="0000FF"/>
                </a:solidFill>
                <a:latin typeface="Times New Roman" pitchFamily="18" charset="0"/>
                <a:cs typeface="Times New Roman" pitchFamily="18" charset="0"/>
              </a:rPr>
              <a:t>Vai trò của Nhà nước và nội dung, phương thức quản lý nhà nước đã từng bước điều chỉnh phù hợp hơn với yêu cầu phát triển đất nước và thông lệ quốc tế</a:t>
            </a:r>
          </a:p>
          <a:p>
            <a:pPr marL="344439" indent="-344439" algn="just">
              <a:lnSpc>
                <a:spcPct val="100000"/>
              </a:lnSpc>
              <a:spcBef>
                <a:spcPts val="599"/>
              </a:spcBef>
              <a:spcAft>
                <a:spcPts val="400"/>
              </a:spcAft>
              <a:buFont typeface="Wingdings" panose="05000000000000000000" pitchFamily="2" charset="2"/>
              <a:buChar char="v"/>
            </a:pPr>
            <a:r>
              <a:rPr lang="vi-VN" b="1" i="1">
                <a:solidFill>
                  <a:srgbClr val="0000FF"/>
                </a:solidFill>
                <a:latin typeface="Times New Roman" pitchFamily="18" charset="0"/>
                <a:cs typeface="Times New Roman" pitchFamily="18" charset="0"/>
              </a:rPr>
              <a:t>Cải cách hành chính, cải cách tư pháp trên một số lĩnh vực có bước đột phá; cải cách thủ tục hành chính đạt những kết quả tích cực</a:t>
            </a:r>
            <a:endParaRPr lang="en-US" b="1" i="1">
              <a:solidFill>
                <a:srgbClr val="0000FF"/>
              </a:solidFill>
              <a:latin typeface="Times New Roman" pitchFamily="18" charset="0"/>
              <a:cs typeface="Times New Roman" pitchFamily="18" charset="0"/>
            </a:endParaRPr>
          </a:p>
          <a:p>
            <a:pPr marL="637005" lvl="1" indent="-344439" algn="just">
              <a:lnSpc>
                <a:spcPct val="100000"/>
              </a:lnSpc>
              <a:spcBef>
                <a:spcPts val="599"/>
              </a:spcBef>
              <a:buFont typeface="Wingdings" pitchFamily="2" charset="2"/>
              <a:buChar char="ü"/>
            </a:pPr>
            <a:r>
              <a:rPr lang="en-US" err="1">
                <a:solidFill>
                  <a:srgbClr val="0000FF"/>
                </a:solidFill>
                <a:latin typeface="Times New Roman" pitchFamily="18" charset="0"/>
                <a:cs typeface="Times New Roman" pitchFamily="18" charset="0"/>
              </a:rPr>
              <a:t>Tích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xây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dựng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phủ</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quyền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cung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dịch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vụ</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tuyến</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400"/>
              </a:spcAft>
              <a:buFont typeface="Wingdings" panose="05000000000000000000" pitchFamily="2" charset="2"/>
              <a:buChar char="v"/>
            </a:pPr>
            <a:r>
              <a:rPr lang="vi-VN" sz="1900" b="1" i="1">
                <a:solidFill>
                  <a:srgbClr val="0000FF"/>
                </a:solidFill>
                <a:latin typeface="Times New Roman" pitchFamily="18" charset="0"/>
                <a:cs typeface="Times New Roman" pitchFamily="18" charset="0"/>
              </a:rPr>
              <a:t>Công tác thanh tra, kiểm tra, giải quyết khiếu nại, tố cáo</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và</a:t>
            </a:r>
            <a:r>
              <a:rPr lang="vi-VN" sz="1900" b="1" i="1">
                <a:solidFill>
                  <a:srgbClr val="0000FF"/>
                </a:solidFill>
                <a:latin typeface="Times New Roman" pitchFamily="18" charset="0"/>
                <a:cs typeface="Times New Roman" pitchFamily="18" charset="0"/>
              </a:rPr>
              <a:t> phòng, chống tham nhũng, lãng phí được đẩy mạnh và đạt nhiều kết quả</a:t>
            </a:r>
            <a:endParaRPr lang="en-US" sz="1900" b="1" i="1">
              <a:solidFill>
                <a:srgbClr val="0000FF"/>
              </a:solidFill>
              <a:latin typeface="Times New Roman" pitchFamily="18" charset="0"/>
              <a:cs typeface="Times New Roman" pitchFamily="18" charset="0"/>
            </a:endParaRPr>
          </a:p>
          <a:p>
            <a:pPr marL="637005" lvl="1" indent="-344439" algn="just">
              <a:lnSpc>
                <a:spcPct val="100000"/>
              </a:lnSpc>
              <a:spcBef>
                <a:spcPts val="599"/>
              </a:spcBef>
              <a:buFont typeface="Wingdings" pitchFamily="2" charset="2"/>
              <a:buChar char="ü"/>
            </a:pPr>
            <a:r>
              <a:rPr lang="en-US" err="1">
                <a:solidFill>
                  <a:srgbClr val="0000FF"/>
                </a:solidFill>
                <a:latin typeface="Times New Roman" pitchFamily="18" charset="0"/>
                <a:cs typeface="Times New Roman" pitchFamily="18" charset="0"/>
              </a:rPr>
              <a:t>Đã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chỉ</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lý</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nghiêm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khai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lý</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nhiều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vụ</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việc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tham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nhũng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lớn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dư</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luận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quan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tâm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góp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phần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củng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cố</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niềm</a:t>
            </a:r>
            <a:r>
              <a:rPr lang="en-US">
                <a:solidFill>
                  <a:srgbClr val="0000FF"/>
                </a:solidFill>
                <a:latin typeface="Times New Roman" pitchFamily="18" charset="0"/>
                <a:cs typeface="Times New Roman" pitchFamily="18" charset="0"/>
              </a:rPr>
              <a:t> tin </a:t>
            </a:r>
            <a:r>
              <a:rPr lang="en-US" err="1">
                <a:solidFill>
                  <a:srgbClr val="0000FF"/>
                </a:solidFill>
                <a:latin typeface="Times New Roman" pitchFamily="18" charset="0"/>
                <a:cs typeface="Times New Roman" pitchFamily="18" charset="0"/>
              </a:rPr>
              <a:t>trong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dân</a:t>
            </a:r>
            <a:endParaRPr lang="vi-VN">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142288" y="193140"/>
            <a:ext cx="8650405" cy="774381"/>
          </a:xfrm>
        </p:spPr>
        <p:txBody>
          <a:bodyPr>
            <a:normAutofit/>
          </a:bodyPr>
          <a:lstStyle/>
          <a:p>
            <a:pPr algn="ctr"/>
            <a:r>
              <a:rPr lang="en-US" sz="3200" b="1" err="1">
                <a:solidFill>
                  <a:srgbClr val="FF00FF"/>
                </a:solidFill>
                <a:latin typeface="Times New Roman" panose="02020603050405020304" pitchFamily="18" charset="0"/>
                <a:ea typeface="Calibri" panose="020F0502020204030204" pitchFamily="34" charset="0"/>
              </a:rPr>
              <a:t>Kết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quả</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đạt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được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trên</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các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lĩnh</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vực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tiếp</a:t>
            </a:r>
            <a:r>
              <a:rPr lang="en-US" sz="3200" b="1">
                <a:solidFill>
                  <a:srgbClr val="FF00FF"/>
                </a:solidFill>
                <a:latin typeface="Times New Roman" panose="02020603050405020304" pitchFamily="18" charset="0"/>
                <a:ea typeface="Calibri" panose="020F0502020204030204" pitchFamily="34" charset="0"/>
              </a:rPr>
              <a:t>)</a:t>
            </a:r>
            <a:endParaRPr lang="vi-VN" sz="32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45315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540332" y="985983"/>
            <a:ext cx="11042073" cy="4882058"/>
          </a:xfrm>
        </p:spPr>
        <p:txBody>
          <a:bodyPr>
            <a:noAutofit/>
          </a:bodyPr>
          <a:lstStyle/>
          <a:p>
            <a:pPr marL="0" indent="0" algn="just">
              <a:lnSpc>
                <a:spcPct val="100000"/>
              </a:lnSpc>
              <a:spcBef>
                <a:spcPts val="599"/>
              </a:spcBef>
              <a:spcAft>
                <a:spcPts val="300"/>
              </a:spcAft>
              <a:buNone/>
              <a:tabLst>
                <a:tab pos="285710" algn="l"/>
              </a:tabLst>
            </a:pPr>
            <a:r>
              <a:rPr lang="en-US" sz="2300" b="1" u="sng" err="1">
                <a:solidFill>
                  <a:srgbClr val="0000FF"/>
                </a:solidFill>
                <a:latin typeface="Times New Roman" panose="02020603050405020304" pitchFamily="18" charset="0"/>
                <a:cs typeface="Times New Roman" panose="02020603050405020304" pitchFamily="18" charset="0"/>
              </a:rPr>
              <a:t>Về</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kết</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hợp</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phát</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triển</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kinh</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tế</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với</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bảo</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đảm</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quốc</a:t>
            </a:r>
            <a:r>
              <a:rPr lang="vi-VN"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phòng</a:t>
            </a:r>
            <a:r>
              <a:rPr lang="en-US" sz="2300" b="1" u="sng">
                <a:solidFill>
                  <a:srgbClr val="0000FF"/>
                </a:solidFill>
                <a:latin typeface="Times New Roman" panose="02020603050405020304" pitchFamily="18" charset="0"/>
                <a:cs typeface="Times New Roman" panose="02020603050405020304" pitchFamily="18" charset="0"/>
              </a:rPr>
              <a:t>, an </a:t>
            </a:r>
            <a:r>
              <a:rPr lang="en-US" sz="2300" b="1" u="sng" err="1">
                <a:solidFill>
                  <a:srgbClr val="0000FF"/>
                </a:solidFill>
                <a:latin typeface="Times New Roman" panose="02020603050405020304" pitchFamily="18" charset="0"/>
                <a:cs typeface="Times New Roman" panose="02020603050405020304" pitchFamily="18" charset="0"/>
              </a:rPr>
              <a:t>ninh</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đối</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ngoại</a:t>
            </a:r>
            <a:endParaRPr lang="en-US" sz="2300" b="1" i="1" u="sng">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sz="2400" b="1" i="1">
                <a:solidFill>
                  <a:srgbClr val="0000FF"/>
                </a:solidFill>
                <a:latin typeface="Times New Roman" pitchFamily="18" charset="0"/>
                <a:cs typeface="Times New Roman" pitchFamily="18" charset="0"/>
              </a:rPr>
              <a:t>Việc kết hợp phát triển kinh tế với bảo đảm quốc phòng, an ninh ngày càng chặt chẽ</a:t>
            </a:r>
            <a:endParaRPr lang="en-US" sz="2400" b="1" i="1">
              <a:solidFill>
                <a:srgbClr val="0000FF"/>
              </a:solidFill>
              <a:latin typeface="Times New Roman" pitchFamily="18" charset="0"/>
              <a:cs typeface="Times New Roman" pitchFamily="18" charset="0"/>
            </a:endParaRPr>
          </a:p>
          <a:p>
            <a:pPr marL="749701" lvl="1" indent="-457135"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Góp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phần</a:t>
            </a:r>
            <a:r>
              <a:rPr lang="en-US" sz="2000">
                <a:solidFill>
                  <a:srgbClr val="0000FF"/>
                </a:solidFill>
                <a:latin typeface="Times New Roman" pitchFamily="18" charset="0"/>
                <a:cs typeface="Times New Roman" pitchFamily="18" charset="0"/>
              </a:rPr>
              <a:t> b</a:t>
            </a:r>
            <a:r>
              <a:rPr lang="vi-VN" sz="2000">
                <a:solidFill>
                  <a:srgbClr val="0000FF"/>
                </a:solidFill>
                <a:latin typeface="Times New Roman" pitchFamily="18" charset="0"/>
                <a:cs typeface="Times New Roman" pitchFamily="18" charset="0"/>
              </a:rPr>
              <a:t>ảo vệ vững chắc độc lập, chủ quyền, thống nhất, toàn vẹn lãnh thổ của Tổ quốc; bảo vệ lợi ích quốc gia, dân tộ</a:t>
            </a:r>
            <a:r>
              <a:rPr lang="en-US" sz="2000">
                <a:solidFill>
                  <a:srgbClr val="0000FF"/>
                </a:solidFill>
                <a:latin typeface="Times New Roman" pitchFamily="18" charset="0"/>
                <a:cs typeface="Times New Roman" pitchFamily="18" charset="0"/>
              </a:rPr>
              <a:t>c</a:t>
            </a:r>
          </a:p>
          <a:p>
            <a:pPr marL="749701" lvl="1" indent="-457135"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Nhiều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lĩnh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công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nghiệp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quốc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phòng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dụng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a:t>
            </a:r>
            <a:endParaRPr lang="vi-VN" sz="2000">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sz="2400" b="1" i="1">
                <a:solidFill>
                  <a:srgbClr val="0000FF"/>
                </a:solidFill>
                <a:latin typeface="Times New Roman" pitchFamily="18" charset="0"/>
                <a:cs typeface="Times New Roman" pitchFamily="18" charset="0"/>
              </a:rPr>
              <a:t>Đối ngoại và hội nhập quốc tế đã được triển khai chủ động, tích cực, toàn diện, đồng bộ và đạt kết quả quan trọng trên nhiều mặt</a:t>
            </a:r>
            <a:endParaRPr lang="en-US" sz="2400" b="1" i="1">
              <a:solidFill>
                <a:srgbClr val="0000FF"/>
              </a:solidFill>
              <a:latin typeface="Times New Roman" pitchFamily="18" charset="0"/>
              <a:cs typeface="Times New Roman" pitchFamily="18" charset="0"/>
            </a:endParaRPr>
          </a:p>
          <a:p>
            <a:pPr marL="749701" lvl="1" indent="-457135"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Đã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ký</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kết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khai</a:t>
            </a:r>
            <a:r>
              <a:rPr lang="en-US" sz="2000">
                <a:solidFill>
                  <a:srgbClr val="0000FF"/>
                </a:solidFill>
                <a:latin typeface="Times New Roman" pitchFamily="18" charset="0"/>
                <a:cs typeface="Times New Roman" pitchFamily="18" charset="0"/>
              </a:rPr>
              <a:t> 15 </a:t>
            </a:r>
            <a:r>
              <a:rPr lang="en-US" sz="2000" err="1">
                <a:solidFill>
                  <a:srgbClr val="0000FF"/>
                </a:solidFill>
                <a:latin typeface="Times New Roman" pitchFamily="18" charset="0"/>
                <a:cs typeface="Times New Roman" pitchFamily="18" charset="0"/>
              </a:rPr>
              <a:t>Hiệp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định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FTA</a:t>
            </a:r>
            <a:r>
              <a:rPr lang="en-US" sz="2000">
                <a:solidFill>
                  <a:srgbClr val="0000FF"/>
                </a:solidFill>
                <a:latin typeface="Times New Roman" pitchFamily="18" charset="0"/>
                <a:cs typeface="Times New Roman" pitchFamily="18" charset="0"/>
              </a:rPr>
              <a:t> </a:t>
            </a:r>
            <a:r>
              <a:rPr lang="en-US" sz="2000" i="1">
                <a:solidFill>
                  <a:srgbClr val="0000FF"/>
                </a:solidFill>
                <a:latin typeface="Times New Roman" pitchFamily="18" charset="0"/>
                <a:cs typeface="Times New Roman" pitchFamily="18" charset="0"/>
              </a:rPr>
              <a:t>(</a:t>
            </a:r>
            <a:r>
              <a:rPr lang="en-US" sz="2000" i="1" err="1">
                <a:solidFill>
                  <a:srgbClr val="0000FF"/>
                </a:solidFill>
                <a:latin typeface="Times New Roman" pitchFamily="18" charset="0"/>
                <a:cs typeface="Times New Roman" pitchFamily="18" charset="0"/>
              </a:rPr>
              <a:t>nhất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a:t>
            </a:r>
            <a:r>
              <a:rPr lang="en-US" sz="2000" i="1">
                <a:solidFill>
                  <a:srgbClr val="0000FF"/>
                </a:solidFill>
                <a:latin typeface="Times New Roman" pitchFamily="18" charset="0"/>
                <a:cs typeface="Times New Roman" pitchFamily="18" charset="0"/>
              </a:rPr>
              <a:t> </a:t>
            </a:r>
            <a:r>
              <a:rPr lang="af-ZA" sz="2000" i="1">
                <a:solidFill>
                  <a:srgbClr val="0000FF"/>
                </a:solidFill>
                <a:latin typeface="Times New Roman" pitchFamily="18" charset="0"/>
                <a:cs typeface="Times New Roman" pitchFamily="18" charset="0"/>
              </a:rPr>
              <a:t>CPTPP, EVFTA và gần đây là RCEP)</a:t>
            </a:r>
            <a:endParaRPr lang="en-US" sz="2000" b="1" i="1">
              <a:solidFill>
                <a:srgbClr val="0000FF"/>
              </a:solidFill>
              <a:latin typeface="Times New Roman" pitchFamily="18" charset="0"/>
              <a:cs typeface="Times New Roman" pitchFamily="18" charset="0"/>
            </a:endParaRPr>
          </a:p>
          <a:p>
            <a:pPr marL="749701" lvl="1" indent="-457135" algn="just">
              <a:lnSpc>
                <a:spcPct val="100000"/>
              </a:lnSpc>
              <a:spcBef>
                <a:spcPts val="599"/>
              </a:spcBef>
              <a:spcAft>
                <a:spcPts val="300"/>
              </a:spcAft>
              <a:buFont typeface="Wingdings" pitchFamily="2" charset="2"/>
              <a:buChar char="ü"/>
            </a:pPr>
            <a:r>
              <a:rPr lang="en-US" sz="2000">
                <a:solidFill>
                  <a:srgbClr val="0000FF"/>
                </a:solidFill>
                <a:latin typeface="Times New Roman" pitchFamily="18" charset="0"/>
                <a:cs typeface="Times New Roman" pitchFamily="18" charset="0"/>
              </a:rPr>
              <a:t>C</a:t>
            </a:r>
            <a:r>
              <a:rPr lang="vi-VN" sz="2000">
                <a:solidFill>
                  <a:srgbClr val="0000FF"/>
                </a:solidFill>
                <a:latin typeface="Times New Roman" pitchFamily="18" charset="0"/>
                <a:cs typeface="Times New Roman" pitchFamily="18" charset="0"/>
              </a:rPr>
              <a:t>ông tác bảo hộ công dân và công tác về người Việt Nam ở nước ngoài được quan tâm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là</a:t>
            </a:r>
            <a:r>
              <a:rPr lang="en-US" sz="2000">
                <a:solidFill>
                  <a:srgbClr val="0000FF"/>
                </a:solidFill>
                <a:latin typeface="Times New Roman" pitchFamily="18" charset="0"/>
                <a:cs typeface="Times New Roman" pitchFamily="18" charset="0"/>
              </a:rPr>
              <a:t> </a:t>
            </a:r>
            <a:r>
              <a:rPr lang="vi-VN" sz="2000">
                <a:solidFill>
                  <a:srgbClr val="0000FF"/>
                </a:solidFill>
                <a:latin typeface="Times New Roman" pitchFamily="18" charset="0"/>
                <a:cs typeface="Times New Roman" pitchFamily="18" charset="0"/>
              </a:rPr>
              <a:t>trong thời gian dịch bệnh Covid-19.</a:t>
            </a:r>
            <a:endParaRPr lang="en-US" sz="2000">
              <a:solidFill>
                <a:srgbClr val="0000FF"/>
              </a:solidFill>
              <a:latin typeface="Times New Roman" pitchFamily="18" charset="0"/>
              <a:cs typeface="Times New Roman" pitchFamily="18" charset="0"/>
            </a:endParaRPr>
          </a:p>
          <a:p>
            <a:pPr marL="292566" lvl="1" indent="0" algn="just">
              <a:lnSpc>
                <a:spcPct val="100000"/>
              </a:lnSpc>
              <a:spcBef>
                <a:spcPts val="599"/>
              </a:spcBef>
              <a:spcAft>
                <a:spcPts val="300"/>
              </a:spcAft>
              <a:buNone/>
            </a:pP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Công</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tác</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quốc</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phòng</a:t>
            </a:r>
            <a:r>
              <a:rPr lang="en-US" sz="2300" b="1" i="1">
                <a:solidFill>
                  <a:srgbClr val="0000FF"/>
                </a:solidFill>
                <a:latin typeface="Times New Roman" pitchFamily="18" charset="0"/>
                <a:cs typeface="Times New Roman" pitchFamily="18" charset="0"/>
                <a:sym typeface="Wingdings" pitchFamily="2" charset="2"/>
              </a:rPr>
              <a:t>, an </a:t>
            </a:r>
            <a:r>
              <a:rPr lang="en-US" sz="2300" b="1" i="1" err="1">
                <a:solidFill>
                  <a:srgbClr val="0000FF"/>
                </a:solidFill>
                <a:latin typeface="Times New Roman" pitchFamily="18" charset="0"/>
                <a:cs typeface="Times New Roman" pitchFamily="18" charset="0"/>
                <a:sym typeface="Wingdings" pitchFamily="2" charset="2"/>
              </a:rPr>
              <a:t>ninh</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đối</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ngoại</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thời</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gian</a:t>
            </a:r>
            <a:r>
              <a:rPr lang="en-US" sz="2300" b="1" i="1">
                <a:solidFill>
                  <a:srgbClr val="0000FF"/>
                </a:solidFill>
                <a:latin typeface="Times New Roman" pitchFamily="18" charset="0"/>
                <a:cs typeface="Times New Roman" pitchFamily="18" charset="0"/>
                <a:sym typeface="Wingdings" pitchFamily="2" charset="2"/>
              </a:rPr>
              <a:t> qua </a:t>
            </a:r>
            <a:r>
              <a:rPr lang="en-US" sz="2300" b="1" i="1" err="1">
                <a:solidFill>
                  <a:srgbClr val="0000FF"/>
                </a:solidFill>
                <a:latin typeface="Times New Roman" pitchFamily="18" charset="0"/>
                <a:cs typeface="Times New Roman" pitchFamily="18" charset="0"/>
                <a:sym typeface="Wingdings" pitchFamily="2" charset="2"/>
              </a:rPr>
              <a:t>có</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vai</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trò</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đ</a:t>
            </a:r>
            <a:r>
              <a:rPr lang="en-US" sz="2300" b="1" i="1" err="1">
                <a:solidFill>
                  <a:srgbClr val="0000FF"/>
                </a:solidFill>
                <a:latin typeface="Times New Roman" pitchFamily="18" charset="0"/>
                <a:cs typeface="Times New Roman" pitchFamily="18" charset="0"/>
              </a:rPr>
              <a:t>ặc</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biệt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quan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trọng</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góp</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phần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gìn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giữ</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xây</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dựng</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môi</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trường</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hòa</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bình</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ổn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định</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cho</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phát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triển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đất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nước</a:t>
            </a:r>
            <a:endParaRPr lang="vi-VN" sz="2300" b="1" i="1">
              <a:solidFill>
                <a:srgbClr val="0000FF"/>
              </a:solidFill>
              <a:latin typeface="Times New Roman" pitchFamily="18" charset="0"/>
              <a:cs typeface="Times New Roman" pitchFamily="18" charset="0"/>
            </a:endParaRPr>
          </a:p>
          <a:p>
            <a:pPr marL="749701" lvl="1" indent="-457135" algn="just">
              <a:lnSpc>
                <a:spcPct val="100000"/>
              </a:lnSpc>
              <a:spcBef>
                <a:spcPts val="300"/>
              </a:spcBef>
              <a:spcAft>
                <a:spcPts val="300"/>
              </a:spcAft>
              <a:buFont typeface="Wingdings" pitchFamily="2" charset="2"/>
              <a:buChar char="ü"/>
            </a:pPr>
            <a:endParaRPr lang="vi-VN" sz="23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4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104187" y="167740"/>
            <a:ext cx="8650405" cy="774381"/>
          </a:xfrm>
        </p:spPr>
        <p:txBody>
          <a:bodyPr>
            <a:normAutofit/>
          </a:bodyPr>
          <a:lstStyle/>
          <a:p>
            <a:pPr algn="ctr"/>
            <a:r>
              <a:rPr lang="en-US" sz="3200" b="1" err="1">
                <a:solidFill>
                  <a:srgbClr val="FF00FF"/>
                </a:solidFill>
                <a:latin typeface="Times New Roman" panose="02020603050405020304" pitchFamily="18" charset="0"/>
                <a:ea typeface="Calibri" panose="020F0502020204030204" pitchFamily="34" charset="0"/>
              </a:rPr>
              <a:t>Kết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quả</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đạt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được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trên</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các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lĩnh</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vực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tiếp</a:t>
            </a:r>
            <a:r>
              <a:rPr lang="en-US" sz="3200" b="1">
                <a:solidFill>
                  <a:srgbClr val="FF00FF"/>
                </a:solidFill>
                <a:latin typeface="Times New Roman" panose="02020603050405020304" pitchFamily="18" charset="0"/>
                <a:ea typeface="Calibri" panose="020F0502020204030204" pitchFamily="34" charset="0"/>
              </a:rPr>
              <a:t>)</a:t>
            </a:r>
            <a:endParaRPr lang="vi-VN" sz="32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02688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25500" y="1360967"/>
            <a:ext cx="10466277" cy="4731569"/>
          </a:xfrm>
        </p:spPr>
        <p:txBody>
          <a:bodyPr>
            <a:noAutofit/>
          </a:bodyPr>
          <a:lstStyle/>
          <a:p>
            <a:pPr marL="574675" lvl="1" indent="-374650">
              <a:lnSpc>
                <a:spcPct val="100000"/>
              </a:lnSpc>
              <a:spcBef>
                <a:spcPts val="600"/>
              </a:spcBef>
              <a:spcAft>
                <a:spcPts val="600"/>
              </a:spcAft>
              <a:buFont typeface="Wingdings" pitchFamily="2" charset="2"/>
              <a:buChar char="v"/>
            </a:pP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Xây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dựng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hoàn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nhiều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lần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đề</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cương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bộ</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đề</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cương</a:t>
            </a:r>
            <a:r>
              <a:rPr lang="en-US">
                <a:solidFill>
                  <a:srgbClr val="0000FF"/>
                </a:solidFill>
                <a:latin typeface="Times New Roman" pitchFamily="18" charset="0"/>
                <a:cs typeface="Times New Roman" pitchFamily="18" charset="0"/>
              </a:rPr>
              <a:t> chi </a:t>
            </a:r>
            <a:r>
              <a:rPr lang="en-US" err="1">
                <a:solidFill>
                  <a:srgbClr val="0000FF"/>
                </a:solidFill>
                <a:latin typeface="Times New Roman" pitchFamily="18" charset="0"/>
                <a:cs typeface="Times New Roman" pitchFamily="18" charset="0"/>
              </a:rPr>
              <a:t>tiết</a:t>
            </a:r>
            <a:endParaRPr lang="en-US">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cứu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hợp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b="1" i="1">
                <a:solidFill>
                  <a:srgbClr val="0000FF"/>
                </a:solidFill>
                <a:latin typeface="Times New Roman" pitchFamily="18" charset="0"/>
                <a:cs typeface="Times New Roman" pitchFamily="18" charset="0"/>
              </a:rPr>
              <a:t>42 </a:t>
            </a:r>
            <a:r>
              <a:rPr lang="en-US" b="1" i="1" err="1">
                <a:solidFill>
                  <a:srgbClr val="0000FF"/>
                </a:solidFill>
                <a:latin typeface="Times New Roman" pitchFamily="18" charset="0"/>
                <a:cs typeface="Times New Roman" pitchFamily="18" charset="0"/>
              </a:rPr>
              <a:t>nhóm</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chuyên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đề</a:t>
            </a:r>
            <a:r>
              <a:rPr lang="en-US" b="1" i="1">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lĩnh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vực</a:t>
            </a:r>
            <a:endParaRPr lang="en-US">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b="1" i="1">
                <a:solidFill>
                  <a:srgbClr val="0000FF"/>
                </a:solidFill>
                <a:latin typeface="Times New Roman" pitchFamily="18" charset="0"/>
                <a:cs typeface="Times New Roman" pitchFamily="18" charset="0"/>
              </a:rPr>
              <a:t>07 </a:t>
            </a:r>
            <a:r>
              <a:rPr lang="en-US" b="1" i="1" err="1">
                <a:solidFill>
                  <a:srgbClr val="0000FF"/>
                </a:solidFill>
                <a:latin typeface="Times New Roman" pitchFamily="18" charset="0"/>
                <a:cs typeface="Times New Roman" pitchFamily="18" charset="0"/>
              </a:rPr>
              <a:t>hội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nghị</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với</a:t>
            </a:r>
            <a:r>
              <a:rPr lang="en-US" b="1" i="1">
                <a:solidFill>
                  <a:srgbClr val="0000FF"/>
                </a:solidFill>
                <a:latin typeface="Times New Roman" pitchFamily="18" charset="0"/>
                <a:cs typeface="Times New Roman" pitchFamily="18" charset="0"/>
              </a:rPr>
              <a:t> 63 </a:t>
            </a:r>
            <a:r>
              <a:rPr lang="en-US" b="1" i="1" err="1">
                <a:solidFill>
                  <a:srgbClr val="0000FF"/>
                </a:solidFill>
                <a:latin typeface="Times New Roman" pitchFamily="18" charset="0"/>
                <a:cs typeface="Times New Roman" pitchFamily="18" charset="0"/>
              </a:rPr>
              <a:t>tỉnh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thành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phố</a:t>
            </a:r>
            <a:r>
              <a:rPr lang="en-US" b="1" i="1">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thuộc</a:t>
            </a:r>
            <a:r>
              <a:rPr lang="en-US">
                <a:solidFill>
                  <a:srgbClr val="0000FF"/>
                </a:solidFill>
                <a:latin typeface="Times New Roman" pitchFamily="18" charset="0"/>
                <a:cs typeface="Times New Roman" pitchFamily="18" charset="0"/>
              </a:rPr>
              <a:t> TW </a:t>
            </a:r>
            <a:r>
              <a:rPr lang="en-US" err="1">
                <a:solidFill>
                  <a:srgbClr val="0000FF"/>
                </a:solidFill>
                <a:latin typeface="Times New Roman" pitchFamily="18" charset="0"/>
                <a:cs typeface="Times New Roman" pitchFamily="18" charset="0"/>
              </a:rPr>
              <a:t>theo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vùng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để</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đánh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tiễn</a:t>
            </a:r>
            <a:endParaRPr lang="en-US">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thảo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tham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vấn</a:t>
            </a:r>
            <a:r>
              <a:rPr lang="en-US">
                <a:solidFill>
                  <a:srgbClr val="0000FF"/>
                </a:solidFill>
                <a:latin typeface="Times New Roman" pitchFamily="18" charset="0"/>
                <a:cs typeface="Times New Roman" pitchFamily="18" charset="0"/>
              </a:rPr>
              <a:t> ý </a:t>
            </a:r>
            <a:r>
              <a:rPr lang="en-US" err="1">
                <a:solidFill>
                  <a:srgbClr val="0000FF"/>
                </a:solidFill>
                <a:latin typeface="Times New Roman" pitchFamily="18" charset="0"/>
                <a:cs typeface="Times New Roman" pitchFamily="18" charset="0"/>
              </a:rPr>
              <a:t>kiến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nhiều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tế</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chuyên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khoa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học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trong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ngoài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nước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khảo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cứu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kinh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nghiệm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một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số</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gia</a:t>
            </a:r>
            <a:endParaRPr lang="en-US">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nghị</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xin</a:t>
            </a:r>
            <a:r>
              <a:rPr lang="en-US">
                <a:solidFill>
                  <a:srgbClr val="0000FF"/>
                </a:solidFill>
                <a:latin typeface="Times New Roman" pitchFamily="18" charset="0"/>
                <a:cs typeface="Times New Roman" pitchFamily="18" charset="0"/>
              </a:rPr>
              <a:t> ý </a:t>
            </a:r>
            <a:r>
              <a:rPr lang="en-US" err="1">
                <a:solidFill>
                  <a:srgbClr val="0000FF"/>
                </a:solidFill>
                <a:latin typeface="Times New Roman" pitchFamily="18" charset="0"/>
                <a:cs typeface="Times New Roman" pitchFamily="18" charset="0"/>
              </a:rPr>
              <a:t>kiến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đồng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nguyên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Lãnh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nước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Mặt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trận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Việt</a:t>
            </a:r>
            <a:r>
              <a:rPr lang="en-US">
                <a:solidFill>
                  <a:srgbClr val="0000FF"/>
                </a:solidFill>
                <a:latin typeface="Times New Roman" pitchFamily="18" charset="0"/>
                <a:cs typeface="Times New Roman" pitchFamily="18" charset="0"/>
              </a:rPr>
              <a:t> Nam</a:t>
            </a:r>
          </a:p>
          <a:p>
            <a:pPr marL="574675" lvl="1" indent="-374650">
              <a:lnSpc>
                <a:spcPct val="100000"/>
              </a:lnSpc>
              <a:spcBef>
                <a:spcPts val="600"/>
              </a:spcBef>
              <a:spcAft>
                <a:spcPts val="600"/>
              </a:spcAft>
              <a:buFont typeface="Wingdings" pitchFamily="2" charset="2"/>
              <a:buChar char="v"/>
            </a:pP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Xây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dựng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hoàn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dự</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thảo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bảo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trình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tiếp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ý </a:t>
            </a:r>
            <a:r>
              <a:rPr lang="en-US" err="1">
                <a:solidFill>
                  <a:srgbClr val="0000FF"/>
                </a:solidFill>
                <a:latin typeface="Times New Roman" pitchFamily="18" charset="0"/>
                <a:cs typeface="Times New Roman" pitchFamily="18" charset="0"/>
              </a:rPr>
              <a:t>kiến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Phiên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họp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Bộ</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trị</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nghị</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lần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thứ</a:t>
            </a:r>
            <a:r>
              <a:rPr lang="en-US">
                <a:solidFill>
                  <a:srgbClr val="0000FF"/>
                </a:solidFill>
                <a:latin typeface="Times New Roman" pitchFamily="18" charset="0"/>
                <a:cs typeface="Times New Roman" pitchFamily="18" charset="0"/>
              </a:rPr>
              <a:t> 10, 11, 13, 14 </a:t>
            </a:r>
            <a:r>
              <a:rPr lang="en-US" err="1">
                <a:solidFill>
                  <a:srgbClr val="0000FF"/>
                </a:solidFill>
                <a:latin typeface="Times New Roman" pitchFamily="18" charset="0"/>
                <a:cs typeface="Times New Roman" pitchFamily="18" charset="0"/>
              </a:rPr>
              <a:t>của</a:t>
            </a:r>
            <a:r>
              <a:rPr lang="en-US">
                <a:solidFill>
                  <a:srgbClr val="0000FF"/>
                </a:solidFill>
                <a:latin typeface="Times New Roman" pitchFamily="18" charset="0"/>
                <a:cs typeface="Times New Roman" pitchFamily="18" charset="0"/>
              </a:rPr>
              <a:t> Ban </a:t>
            </a:r>
            <a:r>
              <a:rPr lang="en-US" err="1">
                <a:solidFill>
                  <a:srgbClr val="0000FF"/>
                </a:solidFill>
                <a:latin typeface="Times New Roman" pitchFamily="18" charset="0"/>
                <a:cs typeface="Times New Roman" pitchFamily="18" charset="0"/>
              </a:rPr>
              <a:t>Chấp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hành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Trung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ương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khóa</a:t>
            </a:r>
            <a:r>
              <a:rPr lang="en-US">
                <a:solidFill>
                  <a:srgbClr val="0000FF"/>
                </a:solidFill>
                <a:latin typeface="Times New Roman" pitchFamily="18" charset="0"/>
                <a:cs typeface="Times New Roman" pitchFamily="18" charset="0"/>
              </a:rPr>
              <a:t> XII, </a:t>
            </a:r>
            <a:r>
              <a:rPr lang="en-US" err="1">
                <a:solidFill>
                  <a:srgbClr val="0000FF"/>
                </a:solidFill>
                <a:latin typeface="Times New Roman" pitchFamily="18" charset="0"/>
                <a:cs typeface="Times New Roman" pitchFamily="18" charset="0"/>
              </a:rPr>
              <a:t>của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đồng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nguyên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Lãnh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Nhà</a:t>
            </a:r>
            <a:r>
              <a:rPr lang="en-US">
                <a:solidFill>
                  <a:srgbClr val="0000FF"/>
                </a:solidFill>
                <a:latin typeface="Times New Roman" pitchFamily="18" charset="0"/>
                <a:cs typeface="Times New Roman" pitchFamily="18" charset="0"/>
              </a:rPr>
              <a:t> nước và ý kiến của Đại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biểu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Mặt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trận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Việt</a:t>
            </a:r>
            <a:r>
              <a:rPr lang="en-US">
                <a:solidFill>
                  <a:srgbClr val="0000FF"/>
                </a:solidFill>
                <a:latin typeface="Times New Roman" pitchFamily="18" charset="0"/>
                <a:cs typeface="Times New Roman" pitchFamily="18" charset="0"/>
              </a:rPr>
              <a:t> Nam, </a:t>
            </a:r>
            <a:r>
              <a:rPr lang="en-US" err="1">
                <a:solidFill>
                  <a:srgbClr val="0000FF"/>
                </a:solidFill>
                <a:latin typeface="Times New Roman" pitchFamily="18" charset="0"/>
                <a:cs typeface="Times New Roman" pitchFamily="18" charset="0"/>
              </a:rPr>
              <a:t>cán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bộ</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nước</a:t>
            </a:r>
            <a:endParaRPr lang="en-US">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err="1">
                <a:solidFill>
                  <a:srgbClr val="0000FF"/>
                </a:solidFill>
                <a:latin typeface="Times New Roman" pitchFamily="18" charset="0"/>
                <a:cs typeface="Times New Roman" pitchFamily="18" charset="0"/>
              </a:rPr>
              <a:t>Hoàn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trình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Đảng</a:t>
            </a:r>
            <a:r>
              <a:rPr lang="en-US">
                <a:solidFill>
                  <a:srgbClr val="0000FF"/>
                </a:solidFill>
                <a:latin typeface="Times New Roman" pitchFamily="18" charset="0"/>
                <a:cs typeface="Times New Roman" pitchFamily="18" charset="0"/>
              </a:rPr>
              <a:t> XIII, bảo đảm chất lượng và thời gian quy định</a:t>
            </a:r>
            <a:endParaRPr lang="en-US" sz="20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053375" y="361767"/>
            <a:ext cx="8573814" cy="774844"/>
          </a:xfrm>
        </p:spPr>
        <p:txBody>
          <a:bodyPr>
            <a:noAutofit/>
          </a:bodyPr>
          <a:lstStyle/>
          <a:p>
            <a:pPr algn="ctr"/>
            <a:r>
              <a:rPr lang="en-US" sz="2000" b="1" err="1">
                <a:solidFill>
                  <a:srgbClr val="FF00FF"/>
                </a:solidFill>
                <a:latin typeface="Times New Roman" pitchFamily="18" charset="0"/>
                <a:cs typeface="Times New Roman" pitchFamily="18" charset="0"/>
              </a:rPr>
              <a:t>QUÁ</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TRÌNH</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XÂY</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DỰNG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XÂY</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DỰNG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CHIẾN</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LƯỢC</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PHÁT</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TRIỂN</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KTXH</a:t>
            </a:r>
            <a:r>
              <a:rPr lang="en-US" sz="2000" b="1">
                <a:solidFill>
                  <a:srgbClr val="FF00FF"/>
                </a:solidFill>
                <a:latin typeface="Times New Roman" pitchFamily="18" charset="0"/>
                <a:cs typeface="Times New Roman" pitchFamily="18" charset="0"/>
              </a:rPr>
              <a:t> 10 </a:t>
            </a:r>
            <a:r>
              <a:rPr lang="en-US" sz="2000" b="1" err="1">
                <a:solidFill>
                  <a:srgbClr val="FF00FF"/>
                </a:solidFill>
                <a:latin typeface="Times New Roman" pitchFamily="18" charset="0"/>
                <a:cs typeface="Times New Roman" pitchFamily="18" charset="0"/>
              </a:rPr>
              <a:t>NĂM</a:t>
            </a:r>
            <a:r>
              <a:rPr lang="en-US" sz="2000" b="1">
                <a:solidFill>
                  <a:srgbClr val="FF00FF"/>
                </a:solidFill>
                <a:latin typeface="Times New Roman" pitchFamily="18" charset="0"/>
                <a:cs typeface="Times New Roman" pitchFamily="18" charset="0"/>
              </a:rPr>
              <a:t> 2021-2030 </a:t>
            </a:r>
            <a:r>
              <a:rPr lang="en-US" sz="2000" b="1" err="1">
                <a:solidFill>
                  <a:srgbClr val="FF00FF"/>
                </a:solidFill>
                <a:latin typeface="Times New Roman" pitchFamily="18" charset="0"/>
                <a:cs typeface="Times New Roman" pitchFamily="18" charset="0"/>
              </a:rPr>
              <a:t>VÀ</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PHƯƠNG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HƯỚNG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NHIỆM</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VỤ</a:t>
            </a:r>
            <a:r>
              <a:rPr lang="en-US" sz="2000" b="1">
                <a:solidFill>
                  <a:srgbClr val="FF00FF"/>
                </a:solidFill>
                <a:latin typeface="Times New Roman" pitchFamily="18" charset="0"/>
                <a:cs typeface="Times New Roman" pitchFamily="18" charset="0"/>
              </a:rPr>
              <a:t> 5 </a:t>
            </a:r>
            <a:r>
              <a:rPr lang="en-US" sz="2000" b="1" err="1">
                <a:solidFill>
                  <a:srgbClr val="FF00FF"/>
                </a:solidFill>
                <a:latin typeface="Times New Roman" pitchFamily="18" charset="0"/>
                <a:cs typeface="Times New Roman" pitchFamily="18" charset="0"/>
              </a:rPr>
              <a:t>NĂM</a:t>
            </a:r>
            <a:r>
              <a:rPr lang="en-US" sz="2000" b="1">
                <a:solidFill>
                  <a:srgbClr val="FF00FF"/>
                </a:solidFill>
                <a:latin typeface="Times New Roman" pitchFamily="18" charset="0"/>
                <a:cs typeface="Times New Roman" pitchFamily="18" charset="0"/>
              </a:rPr>
              <a:t> 2021-2025</a:t>
            </a:r>
            <a:endParaRPr lang="en-US" sz="200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1715654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540332" y="939810"/>
            <a:ext cx="11042073" cy="4712341"/>
          </a:xfrm>
        </p:spPr>
        <p:txBody>
          <a:bodyPr>
            <a:noAutofit/>
          </a:bodyPr>
          <a:lstStyle/>
          <a:p>
            <a:pPr marL="344439" indent="-344439" algn="just">
              <a:lnSpc>
                <a:spcPct val="100000"/>
              </a:lnSpc>
              <a:spcBef>
                <a:spcPts val="300"/>
              </a:spcBef>
              <a:spcAft>
                <a:spcPts val="300"/>
              </a:spcAft>
              <a:buFont typeface="Wingdings" panose="05000000000000000000" pitchFamily="2" charset="2"/>
              <a:buChar char="v"/>
            </a:pPr>
            <a:r>
              <a:rPr lang="vi-VN" sz="2400" b="1" i="1">
                <a:solidFill>
                  <a:srgbClr val="0000FF"/>
                </a:solidFill>
                <a:latin typeface="Times New Roman" pitchFamily="18" charset="0"/>
                <a:cs typeface="Times New Roman" pitchFamily="18" charset="0"/>
              </a:rPr>
              <a:t>Tốc độ tăng trưởng kinh tế </a:t>
            </a:r>
            <a:r>
              <a:rPr lang="en-US" sz="2400" b="1" i="1">
                <a:solidFill>
                  <a:srgbClr val="0000FF"/>
                </a:solidFill>
                <a:latin typeface="Times New Roman" pitchFamily="18" charset="0"/>
                <a:cs typeface="Times New Roman" pitchFamily="18" charset="0"/>
              </a:rPr>
              <a:t>chưa </a:t>
            </a:r>
            <a:r>
              <a:rPr lang="vi-VN" sz="2400" b="1" i="1">
                <a:solidFill>
                  <a:srgbClr val="0000FF"/>
                </a:solidFill>
                <a:latin typeface="Times New Roman" pitchFamily="18" charset="0"/>
                <a:cs typeface="Times New Roman" pitchFamily="18" charset="0"/>
              </a:rPr>
              <a:t>đạt mục tiêu đề ra</a:t>
            </a:r>
            <a:r>
              <a:rPr lang="en-US" sz="1800" b="1" i="1">
                <a:solidFill>
                  <a:srgbClr val="0000FF"/>
                </a:solidFill>
                <a:latin typeface="Times New Roman" pitchFamily="18" charset="0"/>
                <a:cs typeface="Times New Roman" pitchFamily="18" charset="0"/>
              </a:rPr>
              <a:t> </a:t>
            </a:r>
            <a:r>
              <a:rPr lang="en-US" sz="1900">
                <a:solidFill>
                  <a:srgbClr val="0000FF"/>
                </a:solidFill>
                <a:latin typeface="Times New Roman" pitchFamily="18" charset="0"/>
                <a:cs typeface="Times New Roman" pitchFamily="18" charset="0"/>
              </a:rPr>
              <a:t>(</a:t>
            </a:r>
            <a:r>
              <a:rPr lang="en-US" sz="1900" err="1">
                <a:solidFill>
                  <a:srgbClr val="0000FF"/>
                </a:solidFill>
                <a:latin typeface="Times New Roman" pitchFamily="18" charset="0"/>
                <a:cs typeface="Times New Roman" pitchFamily="18" charset="0"/>
              </a:rPr>
              <a:t>tốc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tăng</a:t>
            </a:r>
            <a:r>
              <a:rPr lang="en-US" sz="1900">
                <a:solidFill>
                  <a:srgbClr val="0000FF"/>
                </a:solidFill>
                <a:latin typeface="Times New Roman" pitchFamily="18" charset="0"/>
                <a:cs typeface="Times New Roman" pitchFamily="18" charset="0"/>
              </a:rPr>
              <a:t> GDP </a:t>
            </a:r>
            <a:r>
              <a:rPr lang="en-US" sz="1900" err="1">
                <a:solidFill>
                  <a:srgbClr val="0000FF"/>
                </a:solidFill>
                <a:latin typeface="Times New Roman" pitchFamily="18" charset="0"/>
                <a:cs typeface="Times New Roman" pitchFamily="18" charset="0"/>
              </a:rPr>
              <a:t>bình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quân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đạt</a:t>
            </a:r>
            <a:r>
              <a:rPr lang="en-US" sz="1900">
                <a:solidFill>
                  <a:srgbClr val="0000FF"/>
                </a:solidFill>
                <a:latin typeface="Times New Roman" pitchFamily="18" charset="0"/>
                <a:cs typeface="Times New Roman" pitchFamily="18" charset="0"/>
              </a:rPr>
              <a:t> 5,95%/</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giai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đoạn</a:t>
            </a:r>
            <a:r>
              <a:rPr lang="en-US" sz="1900">
                <a:solidFill>
                  <a:srgbClr val="0000FF"/>
                </a:solidFill>
                <a:latin typeface="Times New Roman" pitchFamily="18" charset="0"/>
                <a:cs typeface="Times New Roman" pitchFamily="18" charset="0"/>
              </a:rPr>
              <a:t> 2011 - 2020 so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mục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tiêu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Chiến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lược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là</a:t>
            </a:r>
            <a:r>
              <a:rPr lang="en-US" sz="1900">
                <a:solidFill>
                  <a:srgbClr val="0000FF"/>
                </a:solidFill>
                <a:latin typeface="Times New Roman" pitchFamily="18" charset="0"/>
                <a:cs typeface="Times New Roman" pitchFamily="18" charset="0"/>
              </a:rPr>
              <a:t> 7 - 8%/</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a:t>
            </a:r>
            <a:endParaRPr lang="vi-VN" sz="19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sz="2300" b="1" i="1">
                <a:solidFill>
                  <a:srgbClr val="0000FF"/>
                </a:solidFill>
                <a:latin typeface="Times New Roman" pitchFamily="18" charset="0"/>
                <a:cs typeface="Times New Roman" pitchFamily="18" charset="0"/>
              </a:rPr>
              <a:t>Cơ cấu lại nền kinh tế gắn với đổi mới mô hình tăng trưởng còn chậm</a:t>
            </a:r>
            <a:endParaRPr lang="en-US" sz="2300"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huy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được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đủ</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các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tiềm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lợi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thế</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Hoạt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SXKD</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nhiều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lĩnh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vẫn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chủ</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yếu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đang</a:t>
            </a:r>
            <a:r>
              <a:rPr lang="en-US" sz="2000">
                <a:solidFill>
                  <a:srgbClr val="0000FF"/>
                </a:solidFill>
                <a:latin typeface="Times New Roman" pitchFamily="18" charset="0"/>
                <a:cs typeface="Times New Roman" pitchFamily="18" charset="0"/>
              </a:rPr>
              <a:t> ở </a:t>
            </a:r>
            <a:r>
              <a:rPr lang="en-US" sz="2000" err="1">
                <a:solidFill>
                  <a:srgbClr val="0000FF"/>
                </a:solidFill>
                <a:latin typeface="Times New Roman" pitchFamily="18" charset="0"/>
                <a:cs typeface="Times New Roman" pitchFamily="18" charset="0"/>
              </a:rPr>
              <a:t>phân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khúc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thấp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chuỗi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trị</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tỷ</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lệ</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tham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các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chuỗi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trị</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toàn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endParaRPr lang="en-US" sz="20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en-US" sz="2300" b="1" i="1" err="1">
                <a:solidFill>
                  <a:srgbClr val="0000FF"/>
                </a:solidFill>
                <a:latin typeface="Times New Roman" pitchFamily="18" charset="0"/>
                <a:cs typeface="Times New Roman" pitchFamily="18" charset="0"/>
              </a:rPr>
              <a:t>Kh</a:t>
            </a:r>
            <a:r>
              <a:rPr lang="vi-VN" sz="2300" b="1" i="1">
                <a:solidFill>
                  <a:srgbClr val="0000FF"/>
                </a:solidFill>
                <a:latin typeface="Times New Roman" pitchFamily="18" charset="0"/>
                <a:cs typeface="Times New Roman" pitchFamily="18" charset="0"/>
              </a:rPr>
              <a:t>oa học, công nghệ và đổi mới sáng tạo </a:t>
            </a:r>
            <a:r>
              <a:rPr lang="en-US" sz="2300" b="1" i="1" err="1">
                <a:solidFill>
                  <a:srgbClr val="0000FF"/>
                </a:solidFill>
                <a:latin typeface="Times New Roman" pitchFamily="18" charset="0"/>
                <a:cs typeface="Times New Roman" pitchFamily="18" charset="0"/>
              </a:rPr>
              <a:t>trong</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một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số</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lĩnh</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vực</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còn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chưa</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được</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phát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huy</a:t>
            </a:r>
            <a:endParaRPr lang="en-US" sz="2300"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anose="05000000000000000000" pitchFamily="2" charset="2"/>
              <a:buChar char="v"/>
            </a:pPr>
            <a:r>
              <a:rPr lang="en-US" sz="2000" err="1">
                <a:solidFill>
                  <a:srgbClr val="0000FF"/>
                </a:solidFill>
                <a:latin typeface="Times New Roman" pitchFamily="18" charset="0"/>
                <a:cs typeface="Times New Roman" pitchFamily="18" charset="0"/>
              </a:rPr>
              <a:t>Trình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khoa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học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công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nghệ</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quốc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nhìn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chung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khoảng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cách</a:t>
            </a:r>
            <a:r>
              <a:rPr lang="en-US" sz="2000">
                <a:solidFill>
                  <a:srgbClr val="0000FF"/>
                </a:solidFill>
                <a:latin typeface="Times New Roman" pitchFamily="18" charset="0"/>
                <a:cs typeface="Times New Roman" pitchFamily="18" charset="0"/>
              </a:rPr>
              <a:t> so </a:t>
            </a:r>
            <a:r>
              <a:rPr lang="en-US" sz="2000" err="1">
                <a:solidFill>
                  <a:srgbClr val="0000FF"/>
                </a:solidFill>
                <a:latin typeface="Times New Roman" pitchFamily="18" charset="0"/>
                <a:cs typeface="Times New Roman" pitchFamily="18" charset="0"/>
              </a:rPr>
              <a:t>với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nhóm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a:t>
            </a:r>
            <a:endParaRPr lang="vi-VN" sz="20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sz="2300" b="1" i="1">
                <a:solidFill>
                  <a:srgbClr val="0000FF"/>
                </a:solidFill>
                <a:latin typeface="Times New Roman" pitchFamily="18" charset="0"/>
                <a:cs typeface="Times New Roman" pitchFamily="18" charset="0"/>
              </a:rPr>
              <a:t>Thực hiện các đột phá chiến lược còn chậm</a:t>
            </a:r>
            <a:endParaRPr lang="en-US" sz="2300"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Một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số</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định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luật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chế</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chính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sách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cập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luật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có</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nơi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nghiêm</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Nguồn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nhân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lượng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đáp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ứng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được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yêu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Kết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cấu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tầng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theo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kịp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yêu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lượng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endParaRPr lang="en-US" sz="2000">
              <a:solidFill>
                <a:srgbClr val="0000FF"/>
              </a:solidFill>
              <a:latin typeface="Times New Roman" pitchFamily="18" charset="0"/>
              <a:cs typeface="Times New Roman" pitchFamily="18" charset="0"/>
            </a:endParaRPr>
          </a:p>
          <a:p>
            <a:pPr marL="292566" lvl="1" indent="0" algn="just">
              <a:lnSpc>
                <a:spcPct val="100000"/>
              </a:lnSpc>
              <a:spcBef>
                <a:spcPts val="300"/>
              </a:spcBef>
              <a:spcAft>
                <a:spcPts val="300"/>
              </a:spcAft>
              <a:buNone/>
            </a:pPr>
            <a:r>
              <a:rPr lang="en-US" sz="2000" b="1" i="1">
                <a:solidFill>
                  <a:srgbClr val="0000FF"/>
                </a:solidFill>
                <a:latin typeface="Times New Roman" pitchFamily="18" charset="0"/>
                <a:cs typeface="Times New Roman" pitchFamily="18" charset="0"/>
                <a:sym typeface="Wingdings" pitchFamily="2" charset="2"/>
              </a:rPr>
              <a:t> C</a:t>
            </a:r>
            <a:r>
              <a:rPr lang="vi-VN" sz="2000" b="1" i="1">
                <a:solidFill>
                  <a:srgbClr val="0000FF"/>
                </a:solidFill>
                <a:latin typeface="Times New Roman" pitchFamily="18" charset="0"/>
                <a:cs typeface="Times New Roman" pitchFamily="18" charset="0"/>
              </a:rPr>
              <a:t>hưa tạo được nền tảng để đến năm 2020 cơ bản trở thành nước công nghiệp theo hướng hiện đại </a:t>
            </a:r>
            <a:endParaRPr lang="en-US" sz="2000"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0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646987" y="91532"/>
            <a:ext cx="8650405" cy="774381"/>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Về</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hạn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chế</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yếu</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kém</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75220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653019" y="945816"/>
            <a:ext cx="11202286" cy="4882058"/>
          </a:xfrm>
        </p:spPr>
        <p:txBody>
          <a:bodyPr>
            <a:noAutofit/>
          </a:bodyPr>
          <a:lstStyle/>
          <a:p>
            <a:pPr marL="344439" indent="-344439" algn="just">
              <a:lnSpc>
                <a:spcPct val="100000"/>
              </a:lnSpc>
              <a:spcBef>
                <a:spcPts val="599"/>
              </a:spcBef>
              <a:spcAft>
                <a:spcPts val="300"/>
              </a:spcAft>
              <a:buFont typeface="Wingdings" panose="05000000000000000000" pitchFamily="2" charset="2"/>
              <a:buChar char="v"/>
            </a:pPr>
            <a:r>
              <a:rPr lang="en-US" b="1" i="1">
                <a:solidFill>
                  <a:srgbClr val="0000FF"/>
                </a:solidFill>
                <a:latin typeface="Times New Roman" pitchFamily="18" charset="0"/>
                <a:cs typeface="Times New Roman" pitchFamily="18" charset="0"/>
              </a:rPr>
              <a:t>Khoảng </a:t>
            </a:r>
            <a:r>
              <a:rPr lang="en-US" b="1" i="1" err="1">
                <a:solidFill>
                  <a:srgbClr val="0000FF"/>
                </a:solidFill>
                <a:latin typeface="Times New Roman" pitchFamily="18" charset="0"/>
                <a:cs typeface="Times New Roman" pitchFamily="18" charset="0"/>
              </a:rPr>
              <a:t>cách</a:t>
            </a:r>
            <a:r>
              <a:rPr lang="en-US" b="1" i="1">
                <a:solidFill>
                  <a:srgbClr val="0000FF"/>
                </a:solidFill>
                <a:latin typeface="Times New Roman" pitchFamily="18" charset="0"/>
                <a:cs typeface="Times New Roman" pitchFamily="18" charset="0"/>
              </a:rPr>
              <a:t> p</a:t>
            </a:r>
            <a:r>
              <a:rPr lang="vi-VN" b="1" i="1">
                <a:solidFill>
                  <a:srgbClr val="0000FF"/>
                </a:solidFill>
                <a:latin typeface="+mj-lt"/>
                <a:cs typeface="Times New Roman" pitchFamily="18" charset="0"/>
              </a:rPr>
              <a:t>hát triển và </a:t>
            </a:r>
            <a:r>
              <a:rPr lang="en-US" b="1" i="1" err="1">
                <a:solidFill>
                  <a:srgbClr val="0000FF"/>
                </a:solidFill>
                <a:latin typeface="Times New Roman" pitchFamily="18" charset="0"/>
                <a:cs typeface="Times New Roman" pitchFamily="18" charset="0"/>
              </a:rPr>
              <a:t>chênh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lệch</a:t>
            </a:r>
            <a:r>
              <a:rPr lang="en-US" b="1" i="1">
                <a:solidFill>
                  <a:srgbClr val="0000FF"/>
                </a:solidFill>
                <a:latin typeface="Times New Roman" pitchFamily="18" charset="0"/>
                <a:cs typeface="Times New Roman" pitchFamily="18" charset="0"/>
              </a:rPr>
              <a:t> </a:t>
            </a:r>
            <a:r>
              <a:rPr lang="vi-VN" b="1" i="1">
                <a:solidFill>
                  <a:srgbClr val="0000FF"/>
                </a:solidFill>
                <a:latin typeface="+mj-lt"/>
                <a:cs typeface="Times New Roman" pitchFamily="18" charset="0"/>
              </a:rPr>
              <a:t>thu nhập giữa các vùng chậm được thu hẹp</a:t>
            </a:r>
          </a:p>
          <a:p>
            <a:pPr marL="344439" indent="-344439" algn="just">
              <a:lnSpc>
                <a:spcPct val="100000"/>
              </a:lnSpc>
              <a:spcBef>
                <a:spcPts val="599"/>
              </a:spcBef>
              <a:spcAft>
                <a:spcPts val="300"/>
              </a:spcAft>
              <a:buFont typeface="Wingdings" panose="05000000000000000000" pitchFamily="2" charset="2"/>
              <a:buChar char="v"/>
            </a:pPr>
            <a:r>
              <a:rPr lang="vi-VN" b="1" i="1">
                <a:solidFill>
                  <a:srgbClr val="0000FF"/>
                </a:solidFill>
                <a:latin typeface="+mj-lt"/>
                <a:cs typeface="Times New Roman" pitchFamily="18" charset="0"/>
              </a:rPr>
              <a:t>Việc thực hiện các mục tiêu phát triển văn hoá, xã hội và con người còn hạn chế</a:t>
            </a:r>
            <a:endParaRPr lang="en-US" b="1" i="1">
              <a:solidFill>
                <a:srgbClr val="0000FF"/>
              </a:solidFill>
              <a:latin typeface="+mj-lt"/>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a:solidFill>
                  <a:srgbClr val="0000FF"/>
                </a:solidFill>
                <a:latin typeface="Times New Roman" pitchFamily="18" charset="0"/>
                <a:cs typeface="Times New Roman" pitchFamily="18" charset="0"/>
              </a:rPr>
              <a:t>K</a:t>
            </a:r>
            <a:r>
              <a:rPr lang="vi-VN" sz="2000">
                <a:solidFill>
                  <a:srgbClr val="0000FF"/>
                </a:solidFill>
                <a:latin typeface="Times New Roman" pitchFamily="18" charset="0"/>
                <a:cs typeface="Times New Roman" pitchFamily="18" charset="0"/>
              </a:rPr>
              <a:t>ết quả giảm nghèo đa chiều chưa bền vững, nguy cơ tái nghèo còn cao</a:t>
            </a:r>
            <a:r>
              <a:rPr lang="en-US" sz="2000">
                <a:solidFill>
                  <a:srgbClr val="0000FF"/>
                </a:solidFill>
                <a:latin typeface="Times New Roman" pitchFamily="18" charset="0"/>
                <a:cs typeface="Times New Roman" pitchFamily="18" charset="0"/>
              </a:rPr>
              <a:t> ở </a:t>
            </a:r>
            <a:r>
              <a:rPr lang="en-US" sz="2000" err="1">
                <a:solidFill>
                  <a:srgbClr val="0000FF"/>
                </a:solidFill>
                <a:latin typeface="Times New Roman" pitchFamily="18" charset="0"/>
                <a:cs typeface="Times New Roman" pitchFamily="18" charset="0"/>
              </a:rPr>
              <a:t>nhiều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nơi</a:t>
            </a:r>
            <a:endParaRPr lang="vi-VN" sz="2000">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b="1" i="1">
                <a:solidFill>
                  <a:srgbClr val="0000FF"/>
                </a:solidFill>
                <a:latin typeface="+mj-lt"/>
                <a:cs typeface="Times New Roman" pitchFamily="18" charset="0"/>
              </a:rPr>
              <a:t>Quản lý tài nguyên, bảo vệ môi trường và ứng phó với </a:t>
            </a:r>
            <a:r>
              <a:rPr lang="vi-VN" b="1" i="1">
                <a:solidFill>
                  <a:srgbClr val="0000FF"/>
                </a:solidFill>
                <a:latin typeface="Times New Roman" pitchFamily="18" charset="0"/>
                <a:cs typeface="Times New Roman" pitchFamily="18" charset="0"/>
              </a:rPr>
              <a:t>biến đổi khí hậu còn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bất</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cập</a:t>
            </a:r>
            <a:endParaRPr lang="en-US" b="1" i="1">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Hiệu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lý</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sử</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dụng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huy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nguồn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từ</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đai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tài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nguyên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chưa </a:t>
            </a:r>
            <a:r>
              <a:rPr lang="en-US" sz="2000" err="1">
                <a:solidFill>
                  <a:srgbClr val="0000FF"/>
                </a:solidFill>
                <a:latin typeface="Times New Roman" pitchFamily="18" charset="0"/>
                <a:cs typeface="Times New Roman" pitchFamily="18" charset="0"/>
              </a:rPr>
              <a:t>bền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vững</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Tình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trạng</a:t>
            </a:r>
            <a:r>
              <a:rPr lang="en-US" sz="2000">
                <a:solidFill>
                  <a:srgbClr val="0000FF"/>
                </a:solidFill>
                <a:latin typeface="Times New Roman" pitchFamily="18" charset="0"/>
                <a:cs typeface="Times New Roman" pitchFamily="18" charset="0"/>
              </a:rPr>
              <a:t> ô </a:t>
            </a:r>
            <a:r>
              <a:rPr lang="en-US" sz="2000" err="1">
                <a:solidFill>
                  <a:srgbClr val="0000FF"/>
                </a:solidFill>
                <a:latin typeface="Times New Roman" pitchFamily="18" charset="0"/>
                <a:cs typeface="Times New Roman" pitchFamily="18" charset="0"/>
              </a:rPr>
              <a:t>nhiễm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môi</a:t>
            </a:r>
            <a:r>
              <a:rPr lang="en-US" sz="2000">
                <a:solidFill>
                  <a:srgbClr val="0000FF"/>
                </a:solidFill>
                <a:latin typeface="Times New Roman" pitchFamily="18" charset="0"/>
                <a:cs typeface="Times New Roman" pitchFamily="18" charset="0"/>
              </a:rPr>
              <a:t> trường có nơi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diễn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biến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phức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tạp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tác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ảnh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hưởng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của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thiên</a:t>
            </a:r>
            <a:r>
              <a:rPr lang="en-US" sz="2000">
                <a:solidFill>
                  <a:srgbClr val="0000FF"/>
                </a:solidFill>
                <a:latin typeface="Times New Roman" pitchFamily="18" charset="0"/>
                <a:cs typeface="Times New Roman" pitchFamily="18" charset="0"/>
              </a:rPr>
              <a:t> tai, </a:t>
            </a:r>
            <a:r>
              <a:rPr lang="en-US" sz="2000" err="1">
                <a:solidFill>
                  <a:srgbClr val="0000FF"/>
                </a:solidFill>
                <a:latin typeface="Times New Roman" pitchFamily="18" charset="0"/>
                <a:cs typeface="Times New Roman" pitchFamily="18" charset="0"/>
              </a:rPr>
              <a:t>dịch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bệnh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biến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đổi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khí</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hậu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ngày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càng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nặng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nề</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nhưng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nguồn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hạn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hẹp</a:t>
            </a:r>
            <a:endParaRPr lang="en-US" sz="2000">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b="1" i="1">
                <a:solidFill>
                  <a:srgbClr val="0000FF"/>
                </a:solidFill>
                <a:latin typeface="+mj-lt"/>
                <a:cs typeface="Times New Roman" pitchFamily="18" charset="0"/>
              </a:rPr>
              <a:t>Hiệu lực, hiệu quả quản lý nhà nước trên một số </a:t>
            </a:r>
            <a:r>
              <a:rPr lang="vi-VN" b="1" i="1">
                <a:solidFill>
                  <a:srgbClr val="0000FF"/>
                </a:solidFill>
                <a:latin typeface="Times New Roman" pitchFamily="18" charset="0"/>
                <a:cs typeface="Times New Roman" pitchFamily="18" charset="0"/>
              </a:rPr>
              <a:t>lĩnh vực </a:t>
            </a:r>
            <a:r>
              <a:rPr lang="en-US" b="1" i="1" err="1">
                <a:solidFill>
                  <a:srgbClr val="0000FF"/>
                </a:solidFill>
                <a:latin typeface="Times New Roman" pitchFamily="18" charset="0"/>
                <a:cs typeface="Times New Roman" pitchFamily="18" charset="0"/>
              </a:rPr>
              <a:t>chưa</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cao</a:t>
            </a:r>
            <a:r>
              <a:rPr lang="en-US" b="1" i="1">
                <a:solidFill>
                  <a:srgbClr val="0000FF"/>
                </a:solidFill>
                <a:latin typeface="+mj-lt"/>
                <a:cs typeface="Times New Roman" pitchFamily="18" charset="0"/>
              </a:rPr>
              <a:t> </a:t>
            </a:r>
          </a:p>
          <a:p>
            <a:pPr marL="344439" indent="-344439" algn="just">
              <a:lnSpc>
                <a:spcPct val="100000"/>
              </a:lnSpc>
              <a:spcBef>
                <a:spcPts val="599"/>
              </a:spcBef>
              <a:spcAft>
                <a:spcPts val="300"/>
              </a:spcAft>
              <a:buFont typeface="Wingdings" panose="05000000000000000000" pitchFamily="2" charset="2"/>
              <a:buChar char="v"/>
            </a:pPr>
            <a:r>
              <a:rPr lang="en-US" b="1" i="1" err="1">
                <a:solidFill>
                  <a:srgbClr val="0000FF"/>
                </a:solidFill>
                <a:latin typeface="Times New Roman" pitchFamily="18" charset="0"/>
                <a:cs typeface="Times New Roman" pitchFamily="18" charset="0"/>
              </a:rPr>
              <a:t>Về</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quốc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phòng</a:t>
            </a:r>
            <a:r>
              <a:rPr lang="en-US" b="1" i="1">
                <a:solidFill>
                  <a:srgbClr val="0000FF"/>
                </a:solidFill>
                <a:latin typeface="Times New Roman" pitchFamily="18" charset="0"/>
                <a:cs typeface="Times New Roman" pitchFamily="18" charset="0"/>
              </a:rPr>
              <a:t>, an </a:t>
            </a:r>
            <a:r>
              <a:rPr lang="en-US" b="1" i="1" err="1">
                <a:solidFill>
                  <a:srgbClr val="0000FF"/>
                </a:solidFill>
                <a:latin typeface="Times New Roman" pitchFamily="18" charset="0"/>
                <a:cs typeface="Times New Roman" pitchFamily="18" charset="0"/>
              </a:rPr>
              <a:t>ninh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đối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ngoại</a:t>
            </a:r>
            <a:endParaRPr lang="en-US" b="1" i="1">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Nguồn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quốc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phòng</a:t>
            </a:r>
            <a:r>
              <a:rPr lang="en-US" sz="2000">
                <a:solidFill>
                  <a:srgbClr val="0000FF"/>
                </a:solidFill>
                <a:latin typeface="Times New Roman" pitchFamily="18" charset="0"/>
                <a:cs typeface="Times New Roman" pitchFamily="18" charset="0"/>
              </a:rPr>
              <a:t>, an </a:t>
            </a:r>
            <a:r>
              <a:rPr lang="en-US" sz="2000" err="1">
                <a:solidFill>
                  <a:srgbClr val="0000FF"/>
                </a:solidFill>
                <a:latin typeface="Times New Roman" pitchFamily="18" charset="0"/>
                <a:cs typeface="Times New Roman" pitchFamily="18" charset="0"/>
              </a:rPr>
              <a:t>ninh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hạn</a:t>
            </a:r>
            <a:r>
              <a:rPr lang="en-US" sz="2000">
                <a:solidFill>
                  <a:srgbClr val="0000FF"/>
                </a:solidFill>
                <a:latin typeface="Times New Roman" pitchFamily="18" charset="0"/>
                <a:cs typeface="Times New Roman" pitchFamily="18" charset="0"/>
              </a:rPr>
              <a:t> hẹp; s</a:t>
            </a:r>
            <a:r>
              <a:rPr lang="vi-VN" sz="2000">
                <a:solidFill>
                  <a:srgbClr val="0000FF"/>
                </a:solidFill>
                <a:latin typeface="Times New Roman" pitchFamily="18" charset="0"/>
                <a:cs typeface="Times New Roman" pitchFamily="18" charset="0"/>
              </a:rPr>
              <a:t>ự gắn kết </a:t>
            </a:r>
            <a:r>
              <a:rPr lang="en-US" sz="2000" err="1">
                <a:solidFill>
                  <a:srgbClr val="0000FF"/>
                </a:solidFill>
                <a:latin typeface="Times New Roman" pitchFamily="18" charset="0"/>
                <a:cs typeface="Times New Roman" pitchFamily="18" charset="0"/>
              </a:rPr>
              <a:t>với</a:t>
            </a:r>
            <a:r>
              <a:rPr lang="vi-VN" sz="2000">
                <a:solidFill>
                  <a:srgbClr val="0000FF"/>
                </a:solidFill>
                <a:latin typeface="Times New Roman" pitchFamily="18" charset="0"/>
                <a:cs typeface="Times New Roman" pitchFamily="18" charset="0"/>
              </a:rPr>
              <a:t> phát triển </a:t>
            </a:r>
            <a:r>
              <a:rPr lang="en-US" sz="2000" err="1">
                <a:solidFill>
                  <a:srgbClr val="0000FF"/>
                </a:solidFill>
                <a:latin typeface="Times New Roman" pitchFamily="18" charset="0"/>
                <a:cs typeface="Times New Roman" pitchFamily="18" charset="0"/>
              </a:rPr>
              <a:t>KTXH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có</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mặt</a:t>
            </a:r>
            <a:r>
              <a:rPr lang="en-US" sz="2000">
                <a:solidFill>
                  <a:srgbClr val="0000FF"/>
                </a:solidFill>
                <a:latin typeface="Times New Roman" pitchFamily="18" charset="0"/>
                <a:cs typeface="Times New Roman" pitchFamily="18" charset="0"/>
              </a:rPr>
              <a:t> </a:t>
            </a:r>
            <a:r>
              <a:rPr lang="vi-VN" sz="2000">
                <a:solidFill>
                  <a:srgbClr val="0000FF"/>
                </a:solidFill>
                <a:latin typeface="Times New Roman" pitchFamily="18" charset="0"/>
                <a:cs typeface="Times New Roman" pitchFamily="18" charset="0"/>
              </a:rPr>
              <a:t>chưa chặt chẽ</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a:solidFill>
                  <a:srgbClr val="0000FF"/>
                </a:solidFill>
                <a:latin typeface="Times New Roman" pitchFamily="18" charset="0"/>
                <a:cs typeface="Times New Roman" pitchFamily="18" charset="0"/>
              </a:rPr>
              <a:t>Q</a:t>
            </a:r>
            <a:r>
              <a:rPr lang="vi-VN" sz="2000">
                <a:solidFill>
                  <a:srgbClr val="0000FF"/>
                </a:solidFill>
                <a:latin typeface="Times New Roman" pitchFamily="18" charset="0"/>
                <a:cs typeface="Times New Roman" pitchFamily="18" charset="0"/>
              </a:rPr>
              <a:t>uan hệ đối ngoại có mặt còn hạn chế; chưa khai thác và phát huy hiệu quả các quan hệ lợi ích đan xen, ổn định với các đối tác quan trọng</a:t>
            </a:r>
          </a:p>
          <a:p>
            <a:pPr marL="344439" indent="-344439" algn="just">
              <a:lnSpc>
                <a:spcPct val="100000"/>
              </a:lnSpc>
              <a:spcBef>
                <a:spcPts val="300"/>
              </a:spcBef>
              <a:spcAft>
                <a:spcPts val="300"/>
              </a:spcAft>
              <a:buFont typeface="Wingdings" panose="05000000000000000000" pitchFamily="2" charset="2"/>
              <a:buChar char="v"/>
            </a:pPr>
            <a:endParaRPr lang="vi-VN" sz="2400">
              <a:solidFill>
                <a:srgbClr val="0000FF"/>
              </a:solidFill>
              <a:latin typeface="+mj-lt"/>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sz="2400">
              <a:solidFill>
                <a:srgbClr val="0000FF"/>
              </a:solidFill>
              <a:latin typeface="+mj-lt"/>
              <a:cs typeface="Times New Roman" pitchFamily="18" charset="0"/>
            </a:endParaRPr>
          </a:p>
          <a:p>
            <a:pPr marL="749701" lvl="1" indent="-457135" algn="just">
              <a:lnSpc>
                <a:spcPct val="100000"/>
              </a:lnSpc>
              <a:spcBef>
                <a:spcPts val="300"/>
              </a:spcBef>
              <a:spcAft>
                <a:spcPts val="300"/>
              </a:spcAft>
              <a:buFont typeface="Wingdings" pitchFamily="2" charset="2"/>
              <a:buChar char="ü"/>
            </a:pPr>
            <a:endParaRPr lang="vi-VN" sz="2300">
              <a:solidFill>
                <a:srgbClr val="0000FF"/>
              </a:solidFill>
              <a:latin typeface="+mj-lt"/>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400">
              <a:solidFill>
                <a:srgbClr val="0000FF"/>
              </a:solidFill>
              <a:latin typeface="+mj-lt"/>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mj-lt"/>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857573" y="129635"/>
            <a:ext cx="8650405" cy="774381"/>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Về</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hạn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chế</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yếu</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kém</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tiếp</a:t>
            </a:r>
            <a:r>
              <a:rPr lang="en-US" sz="3600" b="1">
                <a:solidFill>
                  <a:srgbClr val="FF00FF"/>
                </a:solidFill>
                <a:latin typeface="Times New Roman" panose="02020603050405020304" pitchFamily="18" charset="0"/>
                <a:cs typeface="Times New Roman" panose="02020603050405020304" pitchFamily="18"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2209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38202" y="985983"/>
            <a:ext cx="10731502" cy="4882058"/>
          </a:xfrm>
        </p:spPr>
        <p:txBody>
          <a:bodyPr>
            <a:noAutofit/>
          </a:bodyPr>
          <a:lstStyle/>
          <a:p>
            <a:pPr marL="0" indent="0" algn="just">
              <a:lnSpc>
                <a:spcPct val="100000"/>
              </a:lnSpc>
              <a:spcBef>
                <a:spcPts val="300"/>
              </a:spcBef>
              <a:spcAft>
                <a:spcPts val="300"/>
              </a:spcAft>
              <a:buNone/>
            </a:pPr>
            <a:r>
              <a:rPr lang="vi-VN" sz="2400" b="1" i="1">
                <a:solidFill>
                  <a:srgbClr val="0000FF"/>
                </a:solidFill>
                <a:latin typeface="Times New Roman" pitchFamily="18" charset="0"/>
                <a:cs typeface="Times New Roman" pitchFamily="18" charset="0"/>
              </a:rPr>
              <a:t> Những hạn chế, yếu kém nêu trên do nhiều nguyên nhân khách quan và chủ quan, trong đó nguyên nhân chủ quan là chủ yếu</a:t>
            </a: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Nhận thức về kinh tế thị trường định hướng xã hội chủ nghĩa ở một số nội dung còn chưa thực sự sâu sắc, thống nhất</a:t>
            </a: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Tính thượng tôn pháp luật chưa cao, kỷ luật, kỷ cương </a:t>
            </a:r>
            <a:r>
              <a:rPr lang="en-US">
                <a:solidFill>
                  <a:srgbClr val="0000FF"/>
                </a:solidFill>
                <a:latin typeface="Times New Roman" pitchFamily="18" charset="0"/>
                <a:cs typeface="Times New Roman" pitchFamily="18" charset="0"/>
              </a:rPr>
              <a:t>có lúc, có </a:t>
            </a:r>
            <a:r>
              <a:rPr lang="vi-VN">
                <a:solidFill>
                  <a:srgbClr val="0000FF"/>
                </a:solidFill>
                <a:latin typeface="Times New Roman" pitchFamily="18" charset="0"/>
                <a:cs typeface="Times New Roman" pitchFamily="18" charset="0"/>
              </a:rPr>
              <a:t>nơi chưa nghiêm</a:t>
            </a:r>
            <a:endParaRPr lang="en-US">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đánh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giá</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kiểm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giám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sát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theo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dõi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đôn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đốc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thực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vụ</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nơi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còn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buông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lỏng</a:t>
            </a:r>
            <a:endParaRPr lang="vi-VN" sz="2000" i="1">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Chưa phát huy đầy đủ tiềm năng, năng lực của con người Việt Nam trong phát triển đất nước</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Phương thức lãnh đạo quản lý kinh tế, quản lý xã hội trong thực tiễn </a:t>
            </a:r>
            <a:r>
              <a:rPr lang="en-US">
                <a:solidFill>
                  <a:srgbClr val="0000FF"/>
                </a:solidFill>
                <a:latin typeface="Times New Roman" pitchFamily="18" charset="0"/>
                <a:cs typeface="Times New Roman" pitchFamily="18" charset="0"/>
              </a:rPr>
              <a:t>ở một số lĩnh vực, một số nơi</a:t>
            </a:r>
            <a:r>
              <a:rPr lang="vi-VN">
                <a:solidFill>
                  <a:srgbClr val="0000FF"/>
                </a:solidFill>
                <a:latin typeface="Times New Roman" pitchFamily="18" charset="0"/>
                <a:cs typeface="Times New Roman" pitchFamily="18" charset="0"/>
              </a:rPr>
              <a:t> chưa thực sự phù hợp, hiệu lực, hiệu quả chưa cao</a:t>
            </a:r>
            <a:endParaRPr lang="en-US">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i="1" err="1">
                <a:solidFill>
                  <a:srgbClr val="0000FF"/>
                </a:solidFill>
                <a:latin typeface="Times New Roman" pitchFamily="18" charset="0"/>
                <a:cs typeface="Times New Roman" pitchFamily="18" charset="0"/>
              </a:rPr>
              <a:t>Còn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biểu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hiện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cơ</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xin</a:t>
            </a:r>
            <a:r>
              <a:rPr lang="en-US" sz="2000" i="1">
                <a:solidFill>
                  <a:srgbClr val="0000FF"/>
                </a:solidFill>
                <a:latin typeface="Times New Roman" pitchFamily="18" charset="0"/>
                <a:cs typeface="Times New Roman" pitchFamily="18" charset="0"/>
              </a:rPr>
              <a:t> - </a:t>
            </a:r>
            <a:r>
              <a:rPr lang="en-US" sz="2000" i="1" err="1">
                <a:solidFill>
                  <a:srgbClr val="0000FF"/>
                </a:solidFill>
                <a:latin typeface="Times New Roman" pitchFamily="18" charset="0"/>
                <a:cs typeface="Times New Roman" pitchFamily="18" charset="0"/>
              </a:rPr>
              <a:t>cho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tư</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duy</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nhiệm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lợi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ích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nhóm</a:t>
            </a:r>
            <a:r>
              <a:rPr lang="en-US" sz="2000" i="1">
                <a:solidFill>
                  <a:srgbClr val="0000FF"/>
                </a:solidFill>
                <a:latin typeface="Times New Roman" pitchFamily="18" charset="0"/>
                <a:cs typeface="Times New Roman" pitchFamily="18" charset="0"/>
              </a:rPr>
              <a:t>" ; </a:t>
            </a:r>
            <a:r>
              <a:rPr lang="en-US" sz="2000" i="1" err="1">
                <a:solidFill>
                  <a:srgbClr val="0000FF"/>
                </a:solidFill>
                <a:latin typeface="Times New Roman" pitchFamily="18" charset="0"/>
                <a:cs typeface="Times New Roman" pitchFamily="18" charset="0"/>
              </a:rPr>
              <a:t>năng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lực</a:t>
            </a:r>
            <a:r>
              <a:rPr lang="en-US" sz="2000" i="1">
                <a:solidFill>
                  <a:srgbClr val="0000FF"/>
                </a:solidFill>
                <a:latin typeface="Times New Roman" pitchFamily="18" charset="0"/>
                <a:cs typeface="Times New Roman" pitchFamily="18" charset="0"/>
              </a:rPr>
              <a:t>, ý </a:t>
            </a:r>
            <a:r>
              <a:rPr lang="en-US" sz="2000" i="1" err="1">
                <a:solidFill>
                  <a:srgbClr val="0000FF"/>
                </a:solidFill>
                <a:latin typeface="Times New Roman" pitchFamily="18" charset="0"/>
                <a:cs typeface="Times New Roman" pitchFamily="18" charset="0"/>
              </a:rPr>
              <a:t>thức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trách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nhiệm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của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một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bộ</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phận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bộ</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chức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mặt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còn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hạn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chế</a:t>
            </a:r>
            <a:endParaRPr lang="en-US" sz="2000" i="1">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i="1" err="1">
                <a:solidFill>
                  <a:srgbClr val="0000FF"/>
                </a:solidFill>
                <a:latin typeface="Times New Roman" pitchFamily="18" charset="0"/>
                <a:cs typeface="Times New Roman" pitchFamily="18" charset="0"/>
              </a:rPr>
              <a:t>Sự</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phối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hợp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giữa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cấp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ngành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giữa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cơ</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quan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quản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lý</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nước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trong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nhiều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trường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hợp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còn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thiếu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chặt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chẽ</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hiệu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quả</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chưa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cao</a:t>
            </a:r>
            <a:endParaRPr lang="en-US" sz="2000" i="1">
              <a:solidFill>
                <a:srgbClr val="0000FF"/>
              </a:solidFill>
              <a:latin typeface="Times New Roman" pitchFamily="18" charset="0"/>
              <a:cs typeface="Times New Roman" pitchFamily="18" charset="0"/>
            </a:endParaRPr>
          </a:p>
          <a:p>
            <a:pPr marL="749701" lvl="1" indent="-457135" algn="just">
              <a:lnSpc>
                <a:spcPct val="100000"/>
              </a:lnSpc>
              <a:spcBef>
                <a:spcPts val="300"/>
              </a:spcBef>
              <a:spcAft>
                <a:spcPts val="300"/>
              </a:spcAft>
              <a:buFont typeface="Wingdings" pitchFamily="2" charset="2"/>
              <a:buChar char="ü"/>
            </a:pPr>
            <a:endParaRPr lang="vi-VN" sz="23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4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634288" y="129635"/>
            <a:ext cx="8650405" cy="774381"/>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Nguyên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nhân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hạn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chế</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yếu</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kém</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75721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680488" y="1105790"/>
            <a:ext cx="10889217" cy="4762255"/>
          </a:xfrm>
        </p:spPr>
        <p:txBody>
          <a:bodyPr>
            <a:noAutofit/>
          </a:bodyPr>
          <a:lstStyle/>
          <a:p>
            <a:pPr marL="233330" indent="-233330" algn="just">
              <a:lnSpc>
                <a:spcPct val="100000"/>
              </a:lnSpc>
              <a:spcBef>
                <a:spcPts val="599"/>
              </a:spcBef>
              <a:spcAft>
                <a:spcPts val="1200"/>
              </a:spcAft>
              <a:buNone/>
            </a:pPr>
            <a:r>
              <a:rPr lang="en-US" b="1">
                <a:solidFill>
                  <a:srgbClr val="0000FF"/>
                </a:solidFill>
                <a:latin typeface="Times New Roman" pitchFamily="18" charset="0"/>
                <a:cs typeface="Times New Roman" pitchFamily="18" charset="0"/>
              </a:rPr>
              <a:t>1. </a:t>
            </a:r>
            <a:r>
              <a:rPr lang="en-US">
                <a:solidFill>
                  <a:srgbClr val="0000FF"/>
                </a:solidFill>
                <a:latin typeface="Times New Roman" pitchFamily="18" charset="0"/>
                <a:cs typeface="Times New Roman" pitchFamily="18" charset="0"/>
              </a:rPr>
              <a:t>B</a:t>
            </a:r>
            <a:r>
              <a:rPr lang="vi-VN">
                <a:solidFill>
                  <a:srgbClr val="0000FF"/>
                </a:solidFill>
                <a:latin typeface="Times New Roman" pitchFamily="18" charset="0"/>
                <a:cs typeface="Times New Roman" pitchFamily="18" charset="0"/>
              </a:rPr>
              <a:t>ảo đảm mối tương quan hợp lý, hài hoà giữa tăng trưởng và ổn định; kiên trì ổn định vĩ mô, khắc phục nguy cơ tụt hậu; giải quyết các mối quan hệ trọng tâm về kinh tế</a:t>
            </a:r>
            <a:endParaRPr lang="en-US">
              <a:solidFill>
                <a:srgbClr val="0000FF"/>
              </a:solidFill>
              <a:latin typeface="Times New Roman" pitchFamily="18" charset="0"/>
              <a:cs typeface="Times New Roman" pitchFamily="18" charset="0"/>
            </a:endParaRPr>
          </a:p>
          <a:p>
            <a:pPr marL="233330" indent="-233330" algn="just">
              <a:lnSpc>
                <a:spcPct val="100000"/>
              </a:lnSpc>
              <a:spcBef>
                <a:spcPts val="599"/>
              </a:spcBef>
              <a:spcAft>
                <a:spcPts val="1200"/>
              </a:spcAft>
              <a:buNone/>
            </a:pPr>
            <a:r>
              <a:rPr lang="en-US" b="1">
                <a:solidFill>
                  <a:srgbClr val="0000FF"/>
                </a:solidFill>
                <a:latin typeface="Times New Roman" pitchFamily="18" charset="0"/>
                <a:cs typeface="Times New Roman" pitchFamily="18" charset="0"/>
              </a:rPr>
              <a:t>2.</a:t>
            </a:r>
            <a:r>
              <a:rPr lang="en-US">
                <a:solidFill>
                  <a:srgbClr val="0000FF"/>
                </a:solidFill>
                <a:latin typeface="Times New Roman" pitchFamily="18" charset="0"/>
                <a:cs typeface="Times New Roman" pitchFamily="18" charset="0"/>
              </a:rPr>
              <a:t> T</a:t>
            </a:r>
            <a:r>
              <a:rPr lang="vi-VN">
                <a:solidFill>
                  <a:srgbClr val="0000FF"/>
                </a:solidFill>
                <a:latin typeface="Times New Roman" pitchFamily="18" charset="0"/>
                <a:cs typeface="Times New Roman" pitchFamily="18" charset="0"/>
              </a:rPr>
              <a:t>hực sự coi trọng phát triển văn hoá, xã hội và con người tương xứng với phát triển kinh tế; coi giáo dục đào tạo, khoa học, công nghệ và đổi mới sáng tạo là động lực chủ yếu; xây dựng khối đại đoàn kết toàn dân, sự đồng lòng, chung sức của nhân dân, huy động tối đa các nguồn lực cho phát triển đất nước.</a:t>
            </a:r>
            <a:endParaRPr lang="en-US">
              <a:solidFill>
                <a:srgbClr val="0000FF"/>
              </a:solidFill>
              <a:latin typeface="Times New Roman" pitchFamily="18" charset="0"/>
              <a:cs typeface="Times New Roman" pitchFamily="18" charset="0"/>
            </a:endParaRPr>
          </a:p>
          <a:p>
            <a:pPr marL="233330" indent="-233330" algn="just">
              <a:lnSpc>
                <a:spcPct val="100000"/>
              </a:lnSpc>
              <a:spcBef>
                <a:spcPts val="599"/>
              </a:spcBef>
              <a:spcAft>
                <a:spcPts val="1200"/>
              </a:spcAft>
              <a:buNone/>
            </a:pPr>
            <a:r>
              <a:rPr lang="en-US" b="1" spc="-31">
                <a:solidFill>
                  <a:srgbClr val="0000FF"/>
                </a:solidFill>
                <a:latin typeface="Times New Roman" pitchFamily="18" charset="0"/>
                <a:cs typeface="Times New Roman" pitchFamily="18" charset="0"/>
              </a:rPr>
              <a:t>3.</a:t>
            </a:r>
            <a:r>
              <a:rPr lang="en-US" spc="-31">
                <a:solidFill>
                  <a:srgbClr val="0000FF"/>
                </a:solidFill>
                <a:latin typeface="Times New Roman" pitchFamily="18" charset="0"/>
                <a:cs typeface="Times New Roman" pitchFamily="18" charset="0"/>
              </a:rPr>
              <a:t> B</a:t>
            </a:r>
            <a:r>
              <a:rPr lang="vi-VN" spc="-31">
                <a:solidFill>
                  <a:srgbClr val="0000FF"/>
                </a:solidFill>
                <a:latin typeface="Times New Roman" pitchFamily="18" charset="0"/>
                <a:cs typeface="Times New Roman" pitchFamily="18" charset="0"/>
              </a:rPr>
              <a:t>ảo đảm cao nhất lợi ích quốc gia - dân tộc trên cơ sở</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luật</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pháp</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quốc</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tế</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và</a:t>
            </a:r>
            <a:r>
              <a:rPr lang="vi-VN" spc="-31">
                <a:solidFill>
                  <a:srgbClr val="0000FF"/>
                </a:solidFill>
                <a:latin typeface="Times New Roman" pitchFamily="18" charset="0"/>
                <a:cs typeface="Times New Roman" pitchFamily="18" charset="0"/>
              </a:rPr>
              <a:t> các nguyên tắc cơ bản hợp tác, bình đẳng</a:t>
            </a:r>
            <a:r>
              <a:rPr lang="en-US" spc="-31">
                <a:solidFill>
                  <a:srgbClr val="0000FF"/>
                </a:solidFill>
                <a:latin typeface="Times New Roman" pitchFamily="18" charset="0"/>
                <a:cs typeface="Times New Roman" pitchFamily="18" charset="0"/>
              </a:rPr>
              <a:t>,</a:t>
            </a:r>
            <a:r>
              <a:rPr lang="vi-VN" spc="-31">
                <a:solidFill>
                  <a:srgbClr val="0000FF"/>
                </a:solidFill>
                <a:latin typeface="Times New Roman" pitchFamily="18" charset="0"/>
                <a:cs typeface="Times New Roman" pitchFamily="18" charset="0"/>
              </a:rPr>
              <a:t> cùng có lợi; thể hiện bản lĩnh, trí tuệ, năng động, sáng tạo với quyết tâm chính trị cao</a:t>
            </a:r>
            <a:r>
              <a:rPr lang="en-US" spc="-31">
                <a:solidFill>
                  <a:srgbClr val="0000FF"/>
                </a:solidFill>
                <a:latin typeface="Times New Roman" pitchFamily="18" charset="0"/>
                <a:cs typeface="Times New Roman" pitchFamily="18" charset="0"/>
              </a:rPr>
              <a:t>, </a:t>
            </a:r>
            <a:r>
              <a:rPr lang="vi-VN" spc="-31">
                <a:solidFill>
                  <a:srgbClr val="0000FF"/>
                </a:solidFill>
                <a:latin typeface="Times New Roman" pitchFamily="18" charset="0"/>
                <a:cs typeface="Times New Roman" pitchFamily="18" charset="0"/>
              </a:rPr>
              <a:t>hành động quyết liệt; phát huy vai trò làm chủ, tinh thần trách nhiệm, sức sáng tạo và mọi nguồn lực của nhân dân. </a:t>
            </a:r>
            <a:endParaRPr lang="en-US" spc="-31">
              <a:solidFill>
                <a:srgbClr val="0000FF"/>
              </a:solidFill>
              <a:latin typeface="Times New Roman" pitchFamily="18" charset="0"/>
              <a:cs typeface="Times New Roman" pitchFamily="18" charset="0"/>
            </a:endParaRPr>
          </a:p>
          <a:p>
            <a:pPr marL="233330" indent="-233330" algn="just">
              <a:lnSpc>
                <a:spcPct val="100000"/>
              </a:lnSpc>
              <a:spcBef>
                <a:spcPts val="599"/>
              </a:spcBef>
              <a:spcAft>
                <a:spcPts val="1200"/>
              </a:spcAft>
              <a:buNone/>
            </a:pPr>
            <a:r>
              <a:rPr lang="en-US" b="1">
                <a:solidFill>
                  <a:srgbClr val="0000FF"/>
                </a:solidFill>
                <a:latin typeface="Times New Roman" pitchFamily="18" charset="0"/>
                <a:cs typeface="Times New Roman" pitchFamily="18" charset="0"/>
              </a:rPr>
              <a:t>4.</a:t>
            </a:r>
            <a:r>
              <a:rPr lang="en-US">
                <a:solidFill>
                  <a:srgbClr val="0000FF"/>
                </a:solidFill>
                <a:latin typeface="Times New Roman" pitchFamily="18" charset="0"/>
                <a:cs typeface="Times New Roman" pitchFamily="18" charset="0"/>
              </a:rPr>
              <a:t> T</a:t>
            </a:r>
            <a:r>
              <a:rPr lang="vi-VN">
                <a:solidFill>
                  <a:srgbClr val="0000FF"/>
                </a:solidFill>
                <a:latin typeface="Times New Roman" pitchFamily="18" charset="0"/>
                <a:cs typeface="Times New Roman" pitchFamily="18" charset="0"/>
              </a:rPr>
              <a:t>hực hiện tốt công tác dự báo, bảo đảm đánh giá và nhận định đúng, đầy đủ, kịp thời tình hình thế giới và khu vực, để có những quyết sách và hành động nhanh chóng, quyết liệt, phù hợp</a:t>
            </a:r>
            <a:endParaRPr lang="en-US">
              <a:solidFill>
                <a:srgbClr val="0000FF"/>
              </a:solidFill>
              <a:latin typeface="Times New Roman" pitchFamily="18" charset="0"/>
              <a:cs typeface="Times New Roman" pitchFamily="18" charset="0"/>
            </a:endParaRPr>
          </a:p>
          <a:p>
            <a:pPr marL="233330" indent="-233330" algn="just">
              <a:lnSpc>
                <a:spcPct val="100000"/>
              </a:lnSpc>
              <a:spcBef>
                <a:spcPts val="599"/>
              </a:spcBef>
              <a:spcAft>
                <a:spcPts val="1200"/>
              </a:spcAft>
              <a:buNone/>
            </a:pPr>
            <a:r>
              <a:rPr lang="en-US" b="1">
                <a:solidFill>
                  <a:srgbClr val="0000FF"/>
                </a:solidFill>
                <a:latin typeface="Times New Roman" pitchFamily="18" charset="0"/>
                <a:cs typeface="Times New Roman" pitchFamily="18" charset="0"/>
              </a:rPr>
              <a:t>5.</a:t>
            </a:r>
            <a:r>
              <a:rPr lang="en-US">
                <a:solidFill>
                  <a:srgbClr val="0000FF"/>
                </a:solidFill>
                <a:latin typeface="Times New Roman" pitchFamily="18" charset="0"/>
                <a:cs typeface="Times New Roman" pitchFamily="18" charset="0"/>
              </a:rPr>
              <a:t> G</a:t>
            </a:r>
            <a:r>
              <a:rPr lang="vi-VN">
                <a:solidFill>
                  <a:srgbClr val="0000FF"/>
                </a:solidFill>
                <a:latin typeface="Times New Roman" pitchFamily="18" charset="0"/>
                <a:cs typeface="Times New Roman" pitchFamily="18" charset="0"/>
              </a:rPr>
              <a:t>iữ vững ổn định chính trị, an ninh quốc gia, bảo đảm trật tự, an toàn xã hội, xây dựng môi trường hoà bình, ổn định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nền kinh tế tự chủ, có khả năng thích ứng và chống chịu cao</a:t>
            </a:r>
            <a:endParaRPr lang="vi-VN" sz="2400">
              <a:solidFill>
                <a:schemeClr val="tx1"/>
              </a:solidFill>
            </a:endParaRPr>
          </a:p>
          <a:p>
            <a:pPr marL="0" indent="0" algn="just">
              <a:lnSpc>
                <a:spcPct val="100000"/>
              </a:lnSpc>
              <a:spcBef>
                <a:spcPts val="300"/>
              </a:spcBef>
              <a:spcAft>
                <a:spcPts val="300"/>
              </a:spcAft>
              <a:buNone/>
            </a:pPr>
            <a:endParaRPr lang="vi-VN" sz="23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4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32687" y="178667"/>
            <a:ext cx="9071818" cy="774381"/>
          </a:xfrm>
        </p:spPr>
        <p:txBody>
          <a:bodyPr>
            <a:normAutofit fontScale="90000"/>
          </a:bodyPr>
          <a:lstStyle/>
          <a:p>
            <a:pPr algn="ctr"/>
            <a:r>
              <a:rPr lang="en-US" sz="4000" b="1">
                <a:solidFill>
                  <a:srgbClr val="FF00FF"/>
                </a:solidFill>
                <a:latin typeface="Times New Roman" panose="02020603050405020304" pitchFamily="18" charset="0"/>
                <a:cs typeface="Times New Roman" panose="02020603050405020304" pitchFamily="18" charset="0"/>
              </a:rPr>
              <a:t>5 b</a:t>
            </a:r>
            <a:r>
              <a:rPr lang="vi-VN" sz="4000" b="1">
                <a:solidFill>
                  <a:srgbClr val="FF00FF"/>
                </a:solidFill>
                <a:latin typeface="Times New Roman" panose="02020603050405020304" pitchFamily="18" charset="0"/>
                <a:cs typeface="Times New Roman" panose="02020603050405020304" pitchFamily="18" charset="0"/>
              </a:rPr>
              <a:t>ài học kinh nghiệm</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đúc</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rút</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ra</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từ</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thực</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tiễn</a:t>
            </a:r>
            <a:endParaRPr lang="vi-VN" sz="40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69584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469900" y="688549"/>
            <a:ext cx="11264900" cy="4882058"/>
          </a:xfrm>
        </p:spPr>
        <p:txBody>
          <a:bodyPr>
            <a:noAutofit/>
          </a:bodyPr>
          <a:lstStyle/>
          <a:p>
            <a:pPr marL="344439" indent="-344439" algn="just">
              <a:lnSpc>
                <a:spcPct val="100000"/>
              </a:lnSpc>
              <a:spcBef>
                <a:spcPts val="300"/>
              </a:spcBef>
              <a:buFont typeface="Wingdings" panose="05000000000000000000" pitchFamily="2" charset="2"/>
              <a:buChar char="v"/>
            </a:pPr>
            <a:r>
              <a:rPr lang="vi-VN" b="1" i="1">
                <a:solidFill>
                  <a:srgbClr val="0000FF"/>
                </a:solidFill>
                <a:latin typeface="Times New Roman" pitchFamily="18" charset="0"/>
                <a:cs typeface="Times New Roman" pitchFamily="18" charset="0"/>
              </a:rPr>
              <a:t>Quy mô GDP</a:t>
            </a:r>
            <a:endParaRPr lang="en-US" b="1" i="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en-US" sz="1900">
                <a:solidFill>
                  <a:srgbClr val="0000FF"/>
                </a:solidFill>
                <a:latin typeface="Times New Roman" pitchFamily="18" charset="0"/>
                <a:cs typeface="Times New Roman" pitchFamily="18" charset="0"/>
              </a:rPr>
              <a:t>N</a:t>
            </a:r>
            <a:r>
              <a:rPr lang="vi-VN" sz="1900">
                <a:solidFill>
                  <a:srgbClr val="0000FF"/>
                </a:solidFill>
                <a:latin typeface="Times New Roman" pitchFamily="18" charset="0"/>
                <a:cs typeface="Times New Roman" pitchFamily="18" charset="0"/>
              </a:rPr>
              <a:t>ăm 2020, quy mô nền kinh tế Việt Nam đạt khoảng 343 tỷ USD, đứng trong tốp 40 nền kinh tế lớn nhất thế giới và đứng thứ </a:t>
            </a:r>
            <a:r>
              <a:rPr lang="en-US" sz="1900">
                <a:solidFill>
                  <a:srgbClr val="0000FF"/>
                </a:solidFill>
                <a:latin typeface="Times New Roman" pitchFamily="18" charset="0"/>
                <a:cs typeface="Times New Roman" pitchFamily="18" charset="0"/>
              </a:rPr>
              <a:t>4 </a:t>
            </a:r>
            <a:r>
              <a:rPr lang="en-US" sz="1900" err="1">
                <a:solidFill>
                  <a:srgbClr val="0000FF"/>
                </a:solidFill>
                <a:latin typeface="Times New Roman" pitchFamily="18" charset="0"/>
                <a:cs typeface="Times New Roman" pitchFamily="18" charset="0"/>
              </a:rPr>
              <a:t>trong</a:t>
            </a:r>
            <a:r>
              <a:rPr lang="vi-VN" sz="1900">
                <a:solidFill>
                  <a:srgbClr val="0000FF"/>
                </a:solidFill>
                <a:latin typeface="Times New Roman" pitchFamily="18" charset="0"/>
                <a:cs typeface="Times New Roman" pitchFamily="18" charset="0"/>
              </a:rPr>
              <a:t> ASEAN</a:t>
            </a:r>
            <a:endParaRPr lang="en-US" sz="1900">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spc="-20">
                <a:solidFill>
                  <a:srgbClr val="0000FF"/>
                </a:solidFill>
                <a:latin typeface="Times New Roman" pitchFamily="18" charset="0"/>
                <a:cs typeface="Times New Roman" pitchFamily="18" charset="0"/>
              </a:rPr>
              <a:t>Theo đánh giá của IMF, tính theo sức mua tương đương, quy mô nền kinh tế Việt Nam đạt </a:t>
            </a:r>
            <a:r>
              <a:rPr lang="en-US" sz="1900" spc="-20">
                <a:solidFill>
                  <a:srgbClr val="0000FF"/>
                </a:solidFill>
                <a:latin typeface="Times New Roman" pitchFamily="18" charset="0"/>
                <a:cs typeface="Times New Roman" pitchFamily="18" charset="0"/>
              </a:rPr>
              <a:t>trên </a:t>
            </a:r>
            <a:r>
              <a:rPr lang="vi-VN" sz="1900" spc="-20">
                <a:solidFill>
                  <a:srgbClr val="0000FF"/>
                </a:solidFill>
                <a:latin typeface="Times New Roman" pitchFamily="18" charset="0"/>
                <a:cs typeface="Times New Roman" pitchFamily="18" charset="0"/>
              </a:rPr>
              <a:t>1</a:t>
            </a:r>
            <a:r>
              <a:rPr lang="en-US" sz="1900" spc="-20">
                <a:solidFill>
                  <a:srgbClr val="0000FF"/>
                </a:solidFill>
                <a:latin typeface="Times New Roman" pitchFamily="18" charset="0"/>
                <a:cs typeface="Times New Roman" pitchFamily="18" charset="0"/>
              </a:rPr>
              <a:t> nghìn </a:t>
            </a:r>
            <a:r>
              <a:rPr lang="vi-VN" sz="1900" spc="-20">
                <a:solidFill>
                  <a:srgbClr val="0000FF"/>
                </a:solidFill>
                <a:latin typeface="Times New Roman" pitchFamily="18" charset="0"/>
                <a:cs typeface="Times New Roman" pitchFamily="18" charset="0"/>
              </a:rPr>
              <a:t>tỷ USD</a:t>
            </a:r>
            <a:endParaRPr lang="en-US" sz="1900" spc="-20">
              <a:solidFill>
                <a:srgbClr val="0000FF"/>
              </a:solidFill>
              <a:latin typeface="Times New Roman" pitchFamily="18" charset="0"/>
              <a:cs typeface="Times New Roman" pitchFamily="18" charset="0"/>
            </a:endParaRPr>
          </a:p>
          <a:p>
            <a:pPr marL="344439" indent="-344439" algn="just">
              <a:lnSpc>
                <a:spcPct val="100000"/>
              </a:lnSpc>
              <a:spcBef>
                <a:spcPts val="300"/>
              </a:spcBef>
              <a:buFont typeface="Wingdings" panose="05000000000000000000" pitchFamily="2" charset="2"/>
              <a:buChar char="v"/>
            </a:pPr>
            <a:r>
              <a:rPr lang="vi-VN" b="1" i="1">
                <a:solidFill>
                  <a:srgbClr val="0000FF"/>
                </a:solidFill>
                <a:latin typeface="Times New Roman" pitchFamily="18" charset="0"/>
                <a:cs typeface="Times New Roman" pitchFamily="18" charset="0"/>
              </a:rPr>
              <a:t>GDP bình quân đầu người</a:t>
            </a:r>
            <a:endParaRPr lang="en-US" b="1" i="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GDP bình quân đầu người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2020 </a:t>
            </a:r>
            <a:r>
              <a:rPr lang="vi-VN" sz="1900">
                <a:solidFill>
                  <a:srgbClr val="0000FF"/>
                </a:solidFill>
                <a:latin typeface="Times New Roman" pitchFamily="18" charset="0"/>
                <a:cs typeface="Times New Roman" pitchFamily="18" charset="0"/>
              </a:rPr>
              <a:t>đạt</a:t>
            </a:r>
            <a:r>
              <a:rPr lang="en-US" sz="1900">
                <a:solidFill>
                  <a:srgbClr val="0000FF"/>
                </a:solidFill>
                <a:latin typeface="Times New Roman" pitchFamily="18" charset="0"/>
                <a:cs typeface="Times New Roman" pitchFamily="18" charset="0"/>
              </a:rPr>
              <a:t> trên</a:t>
            </a:r>
            <a:r>
              <a:rPr lang="vi-VN" sz="1900">
                <a:solidFill>
                  <a:srgbClr val="0000FF"/>
                </a:solidFill>
                <a:latin typeface="Times New Roman" pitchFamily="18" charset="0"/>
                <a:cs typeface="Times New Roman" pitchFamily="18" charset="0"/>
              </a:rPr>
              <a:t> 3.5</a:t>
            </a:r>
            <a:r>
              <a:rPr lang="en-US" sz="1900">
                <a:solidFill>
                  <a:srgbClr val="0000FF"/>
                </a:solidFill>
                <a:latin typeface="Times New Roman" pitchFamily="18" charset="0"/>
                <a:cs typeface="Times New Roman" pitchFamily="18" charset="0"/>
              </a:rPr>
              <a:t>00</a:t>
            </a:r>
            <a:r>
              <a:rPr lang="vi-VN" sz="1900">
                <a:solidFill>
                  <a:srgbClr val="0000FF"/>
                </a:solidFill>
                <a:latin typeface="Times New Roman" pitchFamily="18" charset="0"/>
                <a:cs typeface="Times New Roman" pitchFamily="18" charset="0"/>
              </a:rPr>
              <a:t> USD</a:t>
            </a:r>
            <a:r>
              <a:rPr lang="en-US" sz="1900">
                <a:solidFill>
                  <a:srgbClr val="0000FF"/>
                </a:solidFill>
                <a:latin typeface="Times New Roman" pitchFamily="18" charset="0"/>
                <a:cs typeface="Times New Roman" pitchFamily="18" charset="0"/>
              </a:rPr>
              <a:t>,</a:t>
            </a:r>
            <a:r>
              <a:rPr lang="vi-VN" sz="1900">
                <a:solidFill>
                  <a:srgbClr val="0000FF"/>
                </a:solidFill>
                <a:latin typeface="Times New Roman" pitchFamily="18" charset="0"/>
                <a:cs typeface="Times New Roman" pitchFamily="18" charset="0"/>
              </a:rPr>
              <a:t> đứng thứ 6 ASEAN</a:t>
            </a:r>
            <a:endParaRPr lang="en-US" sz="1900">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Tính theo sức mua tương đương, GDP bình quân đầu người đạt </a:t>
            </a:r>
            <a:r>
              <a:rPr lang="en-US" sz="1900" err="1">
                <a:solidFill>
                  <a:srgbClr val="0000FF"/>
                </a:solidFill>
                <a:latin typeface="Times New Roman" pitchFamily="18" charset="0"/>
                <a:cs typeface="Times New Roman" pitchFamily="18" charset="0"/>
              </a:rPr>
              <a:t>khoảng</a:t>
            </a:r>
            <a:r>
              <a:rPr lang="vi-VN" sz="1900">
                <a:solidFill>
                  <a:srgbClr val="0000FF"/>
                </a:solidFill>
                <a:latin typeface="Times New Roman" pitchFamily="18" charset="0"/>
                <a:cs typeface="Times New Roman" pitchFamily="18" charset="0"/>
              </a:rPr>
              <a:t> 10.000 USD</a:t>
            </a:r>
            <a:endParaRPr lang="en-US" sz="1900">
              <a:solidFill>
                <a:srgbClr val="0000FF"/>
              </a:solidFill>
              <a:latin typeface="Times New Roman" pitchFamily="18" charset="0"/>
              <a:cs typeface="Times New Roman" pitchFamily="18" charset="0"/>
            </a:endParaRPr>
          </a:p>
          <a:p>
            <a:pPr marL="344439" indent="-344439" algn="just">
              <a:lnSpc>
                <a:spcPct val="100000"/>
              </a:lnSpc>
              <a:spcBef>
                <a:spcPts val="300"/>
              </a:spcBef>
              <a:buFont typeface="Wingdings" panose="05000000000000000000" pitchFamily="2" charset="2"/>
              <a:buChar char="v"/>
            </a:pPr>
            <a:r>
              <a:rPr lang="vi-VN" b="1" i="1">
                <a:solidFill>
                  <a:srgbClr val="0000FF"/>
                </a:solidFill>
                <a:latin typeface="Times New Roman" pitchFamily="18" charset="0"/>
                <a:cs typeface="Times New Roman" pitchFamily="18" charset="0"/>
              </a:rPr>
              <a:t>Tăng trưởng GDP</a:t>
            </a:r>
            <a:endParaRPr lang="en-US" b="1" i="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Theo </a:t>
            </a:r>
            <a:r>
              <a:rPr lang="en-US" sz="1900">
                <a:solidFill>
                  <a:srgbClr val="0000FF"/>
                </a:solidFill>
                <a:latin typeface="Times New Roman" pitchFamily="18" charset="0"/>
                <a:cs typeface="Times New Roman" pitchFamily="18" charset="0"/>
              </a:rPr>
              <a:t>WB</a:t>
            </a:r>
            <a:r>
              <a:rPr lang="vi-VN"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mức</a:t>
            </a:r>
            <a:r>
              <a:rPr lang="en-US" sz="1900">
                <a:solidFill>
                  <a:srgbClr val="0000FF"/>
                </a:solidFill>
                <a:latin typeface="Times New Roman" pitchFamily="18" charset="0"/>
                <a:cs typeface="Times New Roman" pitchFamily="18" charset="0"/>
              </a:rPr>
              <a:t> </a:t>
            </a:r>
            <a:r>
              <a:rPr lang="vi-VN" sz="1900">
                <a:solidFill>
                  <a:srgbClr val="0000FF"/>
                </a:solidFill>
                <a:latin typeface="Times New Roman" pitchFamily="18" charset="0"/>
                <a:cs typeface="Times New Roman" pitchFamily="18" charset="0"/>
              </a:rPr>
              <a:t>tăng trưởng kinh tế bình quân 6,8%</a:t>
            </a:r>
            <a:r>
              <a:rPr lang="en-US" sz="1900">
                <a:solidFill>
                  <a:srgbClr val="0000FF"/>
                </a:solidFill>
                <a:latin typeface="Times New Roman" pitchFamily="18" charset="0"/>
                <a:cs typeface="Times New Roman" pitchFamily="18" charset="0"/>
              </a:rPr>
              <a:t>/</a:t>
            </a:r>
            <a:r>
              <a:rPr lang="vi-VN" sz="1900">
                <a:solidFill>
                  <a:srgbClr val="0000FF"/>
                </a:solidFill>
                <a:latin typeface="Times New Roman" pitchFamily="18" charset="0"/>
                <a:cs typeface="Times New Roman" pitchFamily="18" charset="0"/>
              </a:rPr>
              <a:t>năm giai đoạn 2016-2019, Việt Nam nằm trong t</a:t>
            </a:r>
            <a:r>
              <a:rPr lang="en-US" sz="1900">
                <a:solidFill>
                  <a:srgbClr val="0000FF"/>
                </a:solidFill>
                <a:latin typeface="Times New Roman" pitchFamily="18" charset="0"/>
                <a:cs typeface="Times New Roman" pitchFamily="18" charset="0"/>
              </a:rPr>
              <a:t>ố</a:t>
            </a:r>
            <a:r>
              <a:rPr lang="vi-VN" sz="1900">
                <a:solidFill>
                  <a:srgbClr val="0000FF"/>
                </a:solidFill>
                <a:latin typeface="Times New Roman" pitchFamily="18" charset="0"/>
                <a:cs typeface="Times New Roman" pitchFamily="18" charset="0"/>
              </a:rPr>
              <a:t>p 10 quốc gia tăng trưởng cao nhất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thế</a:t>
            </a:r>
            <a:r>
              <a:rPr lang="en-US" sz="1900">
                <a:solidFill>
                  <a:srgbClr val="0000FF"/>
                </a:solidFill>
                <a:latin typeface="Times New Roman" pitchFamily="18" charset="0"/>
                <a:cs typeface="Times New Roman" pitchFamily="18" charset="0"/>
              </a:rPr>
              <a:t> giới</a:t>
            </a: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Việt Nam được coi là một trong 16 nền kinh tế mới nổi thành công nhất thế giới, với mức tăng trưởng dự báo </a:t>
            </a:r>
            <a:r>
              <a:rPr lang="en-US" sz="1900">
                <a:solidFill>
                  <a:srgbClr val="0000FF"/>
                </a:solidFill>
                <a:latin typeface="Times New Roman" pitchFamily="18" charset="0"/>
                <a:cs typeface="Times New Roman" pitchFamily="18" charset="0"/>
              </a:rPr>
              <a:t>của nhiều tổ chức quốc tế </a:t>
            </a:r>
            <a:r>
              <a:rPr lang="vi-VN" sz="1900">
                <a:solidFill>
                  <a:srgbClr val="0000FF"/>
                </a:solidFill>
                <a:latin typeface="Times New Roman" pitchFamily="18" charset="0"/>
                <a:cs typeface="Times New Roman" pitchFamily="18" charset="0"/>
              </a:rPr>
              <a:t>từ </a:t>
            </a:r>
            <a:r>
              <a:rPr lang="en-US" sz="1900">
                <a:solidFill>
                  <a:srgbClr val="0000FF"/>
                </a:solidFill>
                <a:latin typeface="Times New Roman" pitchFamily="18" charset="0"/>
                <a:cs typeface="Times New Roman" pitchFamily="18" charset="0"/>
              </a:rPr>
              <a:t>trên </a:t>
            </a:r>
            <a:r>
              <a:rPr lang="vi-VN" sz="1900">
                <a:solidFill>
                  <a:srgbClr val="0000FF"/>
                </a:solidFill>
                <a:latin typeface="Times New Roman" pitchFamily="18" charset="0"/>
                <a:cs typeface="Times New Roman" pitchFamily="18" charset="0"/>
              </a:rPr>
              <a:t>6% </a:t>
            </a:r>
            <a:r>
              <a:rPr lang="en-US" sz="1900">
                <a:solidFill>
                  <a:srgbClr val="0000FF"/>
                </a:solidFill>
                <a:latin typeface="Times New Roman" pitchFamily="18" charset="0"/>
                <a:cs typeface="Times New Roman" pitchFamily="18" charset="0"/>
              </a:rPr>
              <a:t>đến khoảng </a:t>
            </a:r>
            <a:r>
              <a:rPr lang="vi-VN" sz="1900">
                <a:solidFill>
                  <a:srgbClr val="0000FF"/>
                </a:solidFill>
                <a:latin typeface="Times New Roman" pitchFamily="18" charset="0"/>
                <a:cs typeface="Times New Roman" pitchFamily="18" charset="0"/>
              </a:rPr>
              <a:t>11% năm 2021</a:t>
            </a:r>
            <a:endParaRPr lang="en-US" sz="1900">
              <a:solidFill>
                <a:srgbClr val="0000FF"/>
              </a:solidFill>
              <a:latin typeface="Times New Roman" pitchFamily="18" charset="0"/>
              <a:cs typeface="Times New Roman" pitchFamily="18" charset="0"/>
            </a:endParaRPr>
          </a:p>
          <a:p>
            <a:pPr marL="344439" lvl="1" indent="-344439" algn="just">
              <a:lnSpc>
                <a:spcPct val="100000"/>
              </a:lnSpc>
              <a:spcBef>
                <a:spcPts val="300"/>
              </a:spcBef>
              <a:spcAft>
                <a:spcPts val="200"/>
              </a:spcAft>
              <a:buSzPct val="100000"/>
              <a:buFont typeface="Wingdings" panose="05000000000000000000" pitchFamily="2" charset="2"/>
              <a:buChar char="v"/>
            </a:pPr>
            <a:r>
              <a:rPr lang="en-US" sz="2000" b="1" i="1" err="1">
                <a:solidFill>
                  <a:srgbClr val="0000FF"/>
                </a:solidFill>
                <a:latin typeface="Times New Roman" pitchFamily="18" charset="0"/>
                <a:cs typeface="Times New Roman" pitchFamily="18" charset="0"/>
              </a:rPr>
              <a:t>Về</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độ</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mở</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của</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nền</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kinh</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tế</a:t>
            </a:r>
            <a:endParaRPr lang="en-US" sz="2000" b="1" i="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en-US" sz="1900" err="1">
                <a:solidFill>
                  <a:srgbClr val="0000FF"/>
                </a:solidFill>
                <a:latin typeface="Times New Roman" pitchFamily="18" charset="0"/>
                <a:cs typeface="Times New Roman" pitchFamily="18" charset="0"/>
              </a:rPr>
              <a:t>Độ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mở</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của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nền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tế</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đạt</a:t>
            </a:r>
            <a:r>
              <a:rPr lang="en-US" sz="1900">
                <a:solidFill>
                  <a:srgbClr val="0000FF"/>
                </a:solidFill>
                <a:latin typeface="Times New Roman" pitchFamily="18" charset="0"/>
                <a:cs typeface="Times New Roman" pitchFamily="18" charset="0"/>
              </a:rPr>
              <a:t> khoảng 200%GDP, </a:t>
            </a:r>
            <a:r>
              <a:rPr lang="en-US" sz="1900" err="1">
                <a:solidFill>
                  <a:srgbClr val="0000FF"/>
                </a:solidFill>
                <a:latin typeface="Times New Roman" pitchFamily="18" charset="0"/>
                <a:cs typeface="Times New Roman" pitchFamily="18" charset="0"/>
              </a:rPr>
              <a:t>là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một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trong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những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nước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có</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mở</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cao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thế</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giới</a:t>
            </a:r>
            <a:endParaRPr lang="en-US" sz="1900">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en-US" sz="1900" spc="-31">
                <a:solidFill>
                  <a:srgbClr val="0000FF"/>
                </a:solidFill>
                <a:latin typeface="Times New Roman" pitchFamily="18" charset="0"/>
                <a:cs typeface="Times New Roman" pitchFamily="18" charset="0"/>
              </a:rPr>
              <a:t>Q</a:t>
            </a:r>
            <a:r>
              <a:rPr lang="vi-VN" sz="1900" spc="-31">
                <a:solidFill>
                  <a:srgbClr val="0000FF"/>
                </a:solidFill>
                <a:latin typeface="Times New Roman" pitchFamily="18" charset="0"/>
                <a:cs typeface="Times New Roman" pitchFamily="18" charset="0"/>
              </a:rPr>
              <a:t>uan hệ chính thức với 189/193 quốc gia; có quan hệ kinh tế</a:t>
            </a:r>
            <a:r>
              <a:rPr lang="en-US" sz="1900" spc="-31">
                <a:solidFill>
                  <a:srgbClr val="0000FF"/>
                </a:solidFill>
                <a:latin typeface="Times New Roman" pitchFamily="18" charset="0"/>
                <a:cs typeface="Times New Roman" pitchFamily="18" charset="0"/>
              </a:rPr>
              <a:t>,</a:t>
            </a:r>
            <a:r>
              <a:rPr lang="vi-VN" sz="1900" spc="-31">
                <a:solidFill>
                  <a:srgbClr val="0000FF"/>
                </a:solidFill>
                <a:latin typeface="Times New Roman" pitchFamily="18" charset="0"/>
                <a:cs typeface="Times New Roman" pitchFamily="18" charset="0"/>
              </a:rPr>
              <a:t> thương mại</a:t>
            </a:r>
            <a:r>
              <a:rPr lang="en-US" sz="1900" spc="-31">
                <a:solidFill>
                  <a:srgbClr val="0000FF"/>
                </a:solidFill>
                <a:latin typeface="Times New Roman" pitchFamily="18" charset="0"/>
                <a:cs typeface="Times New Roman" pitchFamily="18" charset="0"/>
              </a:rPr>
              <a:t>, </a:t>
            </a:r>
            <a:r>
              <a:rPr lang="vi-VN" sz="1900" spc="-31">
                <a:solidFill>
                  <a:srgbClr val="0000FF"/>
                </a:solidFill>
                <a:latin typeface="Times New Roman" pitchFamily="18" charset="0"/>
                <a:cs typeface="Times New Roman" pitchFamily="18" charset="0"/>
              </a:rPr>
              <a:t>đầu tư với trên 224 nước</a:t>
            </a:r>
            <a:r>
              <a:rPr lang="en-US" sz="1900" spc="-31">
                <a:solidFill>
                  <a:srgbClr val="0000FF"/>
                </a:solidFill>
                <a:latin typeface="Times New Roman" pitchFamily="18" charset="0"/>
                <a:cs typeface="Times New Roman" pitchFamily="18" charset="0"/>
              </a:rPr>
              <a:t>, </a:t>
            </a:r>
            <a:r>
              <a:rPr lang="vi-VN" sz="1900" spc="-31">
                <a:solidFill>
                  <a:srgbClr val="0000FF"/>
                </a:solidFill>
                <a:latin typeface="Times New Roman" pitchFamily="18" charset="0"/>
                <a:cs typeface="Times New Roman" pitchFamily="18" charset="0"/>
              </a:rPr>
              <a:t>vùng lãnh thổ</a:t>
            </a:r>
            <a:endParaRPr lang="en-US" sz="1900" spc="-3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Việt Nam đã ký 15 Hiệp định FTA, đang đàm phán </a:t>
            </a:r>
            <a:r>
              <a:rPr lang="en-US" sz="1900">
                <a:solidFill>
                  <a:srgbClr val="0000FF"/>
                </a:solidFill>
                <a:latin typeface="Times New Roman" pitchFamily="18" charset="0"/>
                <a:cs typeface="Times New Roman" pitchFamily="18" charset="0"/>
              </a:rPr>
              <a:t>2</a:t>
            </a:r>
            <a:r>
              <a:rPr lang="vi-VN" sz="1900">
                <a:solidFill>
                  <a:srgbClr val="0000FF"/>
                </a:solidFill>
                <a:latin typeface="Times New Roman" pitchFamily="18" charset="0"/>
                <a:cs typeface="Times New Roman" pitchFamily="18" charset="0"/>
              </a:rPr>
              <a:t> FTA</a:t>
            </a:r>
            <a:r>
              <a:rPr lang="en-US" sz="1900">
                <a:solidFill>
                  <a:srgbClr val="0000FF"/>
                </a:solidFill>
                <a:latin typeface="Times New Roman" pitchFamily="18" charset="0"/>
                <a:cs typeface="Times New Roman" pitchFamily="18" charset="0"/>
              </a:rPr>
              <a:t> và</a:t>
            </a:r>
            <a:r>
              <a:rPr lang="vi-VN" sz="1900">
                <a:solidFill>
                  <a:srgbClr val="0000FF"/>
                </a:solidFill>
                <a:latin typeface="Times New Roman" pitchFamily="18" charset="0"/>
                <a:cs typeface="Times New Roman" pitchFamily="18" charset="0"/>
              </a:rPr>
              <a:t> có 16 đối tác chiến lược</a:t>
            </a:r>
            <a:endParaRPr lang="en-US" sz="32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Autofit/>
          </a:bodyPr>
          <a:lstStyle/>
          <a:p>
            <a:pPr algn="ctr"/>
            <a:r>
              <a:rPr lang="vi-VN" sz="2400" b="1">
                <a:solidFill>
                  <a:srgbClr val="FF00FF"/>
                </a:solidFill>
                <a:latin typeface="Times New Roman" panose="02020603050405020304" pitchFamily="18" charset="0"/>
                <a:cs typeface="Times New Roman" panose="02020603050405020304" pitchFamily="18" charset="0"/>
              </a:rPr>
              <a:t>Định hình nền kinh tế Việt Nam</a:t>
            </a:r>
            <a:br>
              <a:rPr lang="vi-VN" sz="2400" b="1">
                <a:solidFill>
                  <a:srgbClr val="FF00FF"/>
                </a:solidFill>
                <a:latin typeface="Times New Roman" panose="02020603050405020304" pitchFamily="18" charset="0"/>
                <a:cs typeface="Times New Roman" panose="02020603050405020304" pitchFamily="18" charset="0"/>
              </a:rPr>
            </a:br>
            <a:r>
              <a:rPr lang="vi-VN" sz="2400" b="1">
                <a:solidFill>
                  <a:srgbClr val="FF00FF"/>
                </a:solidFill>
                <a:latin typeface="Times New Roman" panose="02020603050405020304" pitchFamily="18" charset="0"/>
                <a:cs typeface="Times New Roman" panose="02020603050405020304" pitchFamily="18" charset="0"/>
              </a:rPr>
              <a:t>trên bản đồ kinh tế khu vực, thế giới</a:t>
            </a:r>
            <a:endParaRPr lang="vi-VN" sz="24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08059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329614" y="737594"/>
            <a:ext cx="11238613" cy="4882058"/>
          </a:xfrm>
        </p:spPr>
        <p:txBody>
          <a:bodyPr>
            <a:noAutofit/>
          </a:bodyPr>
          <a:lstStyle/>
          <a:p>
            <a:pPr marL="344439" lvl="1" indent="-344439" algn="just">
              <a:lnSpc>
                <a:spcPct val="100000"/>
              </a:lnSpc>
              <a:spcBef>
                <a:spcPts val="499"/>
              </a:spcBef>
              <a:spcAft>
                <a:spcPts val="499"/>
              </a:spcAft>
              <a:buSzPct val="100000"/>
              <a:buFont typeface="Wingdings" panose="05000000000000000000" pitchFamily="2" charset="2"/>
              <a:buChar char="v"/>
            </a:pPr>
            <a:r>
              <a:rPr lang="en-US" b="1" i="1" err="1">
                <a:solidFill>
                  <a:srgbClr val="0000FF"/>
                </a:solidFill>
                <a:latin typeface="Times New Roman" pitchFamily="18" charset="0"/>
                <a:cs typeface="Times New Roman" pitchFamily="18" charset="0"/>
              </a:rPr>
              <a:t>Về</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môi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trường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kinh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doanh</a:t>
            </a:r>
            <a:endParaRPr lang="en-US" b="1" i="1">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spc="-31" err="1">
                <a:solidFill>
                  <a:srgbClr val="0000FF"/>
                </a:solidFill>
                <a:latin typeface="Times New Roman" pitchFamily="18" charset="0"/>
                <a:cs typeface="Times New Roman" pitchFamily="18" charset="0"/>
              </a:rPr>
              <a:t>Lạm</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phát</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ổn</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định</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dưới</a:t>
            </a:r>
            <a:r>
              <a:rPr lang="en-US" sz="1700" spc="-31">
                <a:solidFill>
                  <a:srgbClr val="0000FF"/>
                </a:solidFill>
                <a:latin typeface="Times New Roman" pitchFamily="18" charset="0"/>
                <a:cs typeface="Times New Roman" pitchFamily="18" charset="0"/>
              </a:rPr>
              <a:t> 4%; môi </a:t>
            </a:r>
            <a:r>
              <a:rPr lang="en-US" sz="1700" spc="-31" err="1">
                <a:solidFill>
                  <a:srgbClr val="0000FF"/>
                </a:solidFill>
                <a:latin typeface="Times New Roman" pitchFamily="18" charset="0"/>
                <a:cs typeface="Times New Roman" pitchFamily="18" charset="0"/>
              </a:rPr>
              <a:t>trường</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kinh</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tế</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vĩ</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mô</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chính</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trị</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xã</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hội</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ổn</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định</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thuận</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lợi</a:t>
            </a:r>
            <a:r>
              <a:rPr lang="en-US" sz="1700" spc="-31">
                <a:solidFill>
                  <a:srgbClr val="0000FF"/>
                </a:solidFill>
                <a:latin typeface="Times New Roman" pitchFamily="18" charset="0"/>
                <a:cs typeface="Times New Roman" pitchFamily="18" charset="0"/>
              </a:rPr>
              <a:t>, trong nhóm </a:t>
            </a:r>
            <a:r>
              <a:rPr lang="en-US" sz="1700" spc="-31" err="1">
                <a:solidFill>
                  <a:srgbClr val="0000FF"/>
                </a:solidFill>
                <a:latin typeface="Times New Roman" pitchFamily="18" charset="0"/>
                <a:cs typeface="Times New Roman" pitchFamily="18" charset="0"/>
              </a:rPr>
              <a:t>dẫn</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đầu</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khu</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vực</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thế</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giới</a:t>
            </a:r>
            <a:endParaRPr lang="en-US" sz="1700" spc="-31">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vi-VN" sz="1700">
                <a:solidFill>
                  <a:srgbClr val="0000FF"/>
                </a:solidFill>
                <a:latin typeface="Times New Roman" pitchFamily="18" charset="0"/>
                <a:cs typeface="Times New Roman" pitchFamily="18" charset="0"/>
              </a:rPr>
              <a:t>Việt Nam nổi lên trở thành điểm đến </a:t>
            </a:r>
            <a:r>
              <a:rPr lang="en-US" sz="1700" err="1">
                <a:solidFill>
                  <a:srgbClr val="0000FF"/>
                </a:solidFill>
                <a:latin typeface="Times New Roman" pitchFamily="18" charset="0"/>
                <a:cs typeface="Times New Roman" pitchFamily="18" charset="0"/>
              </a:rPr>
              <a:t>đầu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tư</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hàng đầu tại khu vực Đông Nam Á</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nơi hấp dẫn các tập đoàn đa quốc gia </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a:solidFill>
                  <a:srgbClr val="0000FF"/>
                </a:solidFill>
                <a:latin typeface="Times New Roman" pitchFamily="18" charset="0"/>
                <a:cs typeface="Times New Roman" pitchFamily="18" charset="0"/>
              </a:rPr>
              <a:t>X</a:t>
            </a:r>
            <a:r>
              <a:rPr lang="vi-VN" sz="1700">
                <a:solidFill>
                  <a:srgbClr val="0000FF"/>
                </a:solidFill>
                <a:latin typeface="Times New Roman" pitchFamily="18" charset="0"/>
                <a:cs typeface="Times New Roman" pitchFamily="18" charset="0"/>
              </a:rPr>
              <a:t>ếp thứ 8 trong số các nền kinh tế tốt nhất thế giới để đầu tư năm 2019, tăng 15 bậc so với năm 2018</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a:solidFill>
                  <a:srgbClr val="0000FF"/>
                </a:solidFill>
                <a:latin typeface="Times New Roman" pitchFamily="18" charset="0"/>
                <a:cs typeface="Times New Roman" pitchFamily="18" charset="0"/>
              </a:rPr>
              <a:t>V</a:t>
            </a:r>
            <a:r>
              <a:rPr lang="vi-VN" sz="1700">
                <a:solidFill>
                  <a:srgbClr val="0000FF"/>
                </a:solidFill>
                <a:latin typeface="Times New Roman" pitchFamily="18" charset="0"/>
                <a:cs typeface="Times New Roman" pitchFamily="18" charset="0"/>
              </a:rPr>
              <a:t>ề an toàn, an ninh mạng toàn cầu, </a:t>
            </a:r>
            <a:r>
              <a:rPr lang="en-US" sz="1700" err="1">
                <a:solidFill>
                  <a:srgbClr val="0000FF"/>
                </a:solidFill>
                <a:latin typeface="Times New Roman" pitchFamily="18" charset="0"/>
                <a:cs typeface="Times New Roman" pitchFamily="18" charset="0"/>
              </a:rPr>
              <a:t>Việt</a:t>
            </a:r>
            <a:r>
              <a:rPr lang="en-US" sz="1700">
                <a:solidFill>
                  <a:srgbClr val="0000FF"/>
                </a:solidFill>
                <a:latin typeface="Times New Roman" pitchFamily="18" charset="0"/>
                <a:cs typeface="Times New Roman" pitchFamily="18" charset="0"/>
              </a:rPr>
              <a:t> Nam </a:t>
            </a:r>
            <a:r>
              <a:rPr lang="en-US" sz="1700" err="1">
                <a:solidFill>
                  <a:srgbClr val="0000FF"/>
                </a:solidFill>
                <a:latin typeface="Times New Roman" pitchFamily="18" charset="0"/>
                <a:cs typeface="Times New Roman" pitchFamily="18" charset="0"/>
              </a:rPr>
              <a:t>tăng</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từ thứ hạng 100 năm 2017 lên thứ hạng 50 năm 2019.</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a:solidFill>
                  <a:srgbClr val="0000FF"/>
                </a:solidFill>
                <a:latin typeface="Times New Roman" pitchFamily="18" charset="0"/>
                <a:cs typeface="Times New Roman" pitchFamily="18" charset="0"/>
              </a:rPr>
              <a:t>N</a:t>
            </a:r>
            <a:r>
              <a:rPr lang="vi-VN" sz="1700">
                <a:solidFill>
                  <a:srgbClr val="0000FF"/>
                </a:solidFill>
                <a:latin typeface="Times New Roman" pitchFamily="18" charset="0"/>
                <a:cs typeface="Times New Roman" pitchFamily="18" charset="0"/>
              </a:rPr>
              <a:t>ăng lực cạnh tranh</a:t>
            </a:r>
            <a:r>
              <a:rPr lang="en-US" sz="1700">
                <a:solidFill>
                  <a:srgbClr val="0000FF"/>
                </a:solidFill>
                <a:latin typeface="Times New Roman" pitchFamily="18" charset="0"/>
                <a:cs typeface="Times New Roman" pitchFamily="18" charset="0"/>
              </a:rPr>
              <a:t> quốc gia năm 2019 </a:t>
            </a:r>
            <a:r>
              <a:rPr lang="vi-VN" sz="1700">
                <a:solidFill>
                  <a:srgbClr val="0000FF"/>
                </a:solidFill>
                <a:latin typeface="Times New Roman" pitchFamily="18" charset="0"/>
                <a:cs typeface="Times New Roman" pitchFamily="18" charset="0"/>
              </a:rPr>
              <a:t>xếp thứ 67/141, tăng 10 bậc so với năm 2018</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err="1">
                <a:solidFill>
                  <a:srgbClr val="0000FF"/>
                </a:solidFill>
                <a:latin typeface="Times New Roman" pitchFamily="18" charset="0"/>
                <a:cs typeface="Times New Roman" pitchFamily="18" charset="0"/>
              </a:rPr>
              <a:t>Về</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Chính phủ điện tử</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năm 2020 ở vị trí thứ 86</a:t>
            </a:r>
            <a:r>
              <a:rPr lang="en-US" sz="1700">
                <a:solidFill>
                  <a:srgbClr val="0000FF"/>
                </a:solidFill>
                <a:latin typeface="Times New Roman" pitchFamily="18" charset="0"/>
                <a:cs typeface="Times New Roman" pitchFamily="18" charset="0"/>
              </a:rPr>
              <a:t>/1</a:t>
            </a:r>
            <a:r>
              <a:rPr lang="vi-VN" sz="1700">
                <a:solidFill>
                  <a:srgbClr val="0000FF"/>
                </a:solidFill>
                <a:latin typeface="Times New Roman" pitchFamily="18" charset="0"/>
                <a:cs typeface="Times New Roman" pitchFamily="18" charset="0"/>
              </a:rPr>
              <a:t>93 quốc gia thành viên L</a:t>
            </a:r>
            <a:r>
              <a:rPr lang="en-US" sz="1700">
                <a:solidFill>
                  <a:srgbClr val="0000FF"/>
                </a:solidFill>
                <a:latin typeface="Times New Roman" pitchFamily="18" charset="0"/>
                <a:cs typeface="Times New Roman" pitchFamily="18" charset="0"/>
              </a:rPr>
              <a:t>HQ</a:t>
            </a:r>
            <a:r>
              <a:rPr lang="vi-VN" sz="1700">
                <a:solidFill>
                  <a:srgbClr val="0000FF"/>
                </a:solidFill>
                <a:latin typeface="Times New Roman" pitchFamily="18" charset="0"/>
                <a:cs typeface="Times New Roman" pitchFamily="18" charset="0"/>
              </a:rPr>
              <a:t>, tăng 2 bậc so với năm 2018</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a:solidFill>
                  <a:srgbClr val="0000FF"/>
                </a:solidFill>
                <a:latin typeface="Times New Roman" pitchFamily="18" charset="0"/>
                <a:cs typeface="Times New Roman" pitchFamily="18" charset="0"/>
              </a:rPr>
              <a:t>Giá </a:t>
            </a:r>
            <a:r>
              <a:rPr lang="en-US" sz="1700" err="1">
                <a:solidFill>
                  <a:srgbClr val="0000FF"/>
                </a:solidFill>
                <a:latin typeface="Times New Roman" pitchFamily="18" charset="0"/>
                <a:cs typeface="Times New Roman" pitchFamily="18" charset="0"/>
              </a:rPr>
              <a:t>trị</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thương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hiệu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quốc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gia</a:t>
            </a:r>
            <a:r>
              <a:rPr lang="en-US" sz="1700">
                <a:solidFill>
                  <a:srgbClr val="0000FF"/>
                </a:solidFill>
                <a:latin typeface="Times New Roman" pitchFamily="18" charset="0"/>
                <a:cs typeface="Times New Roman" pitchFamily="18" charset="0"/>
              </a:rPr>
              <a:t> năm 2020 </a:t>
            </a:r>
            <a:r>
              <a:rPr lang="en-US" sz="1700" err="1">
                <a:solidFill>
                  <a:srgbClr val="0000FF"/>
                </a:solidFill>
                <a:latin typeface="Times New Roman" pitchFamily="18" charset="0"/>
                <a:cs typeface="Times New Roman" pitchFamily="18" charset="0"/>
              </a:rPr>
              <a:t>tăng</a:t>
            </a:r>
            <a:r>
              <a:rPr lang="en-US" sz="1700">
                <a:solidFill>
                  <a:srgbClr val="0000FF"/>
                </a:solidFill>
                <a:latin typeface="Times New Roman" pitchFamily="18" charset="0"/>
                <a:cs typeface="Times New Roman" pitchFamily="18" charset="0"/>
              </a:rPr>
              <a:t> 9 </a:t>
            </a:r>
            <a:r>
              <a:rPr lang="en-US" sz="1700" err="1">
                <a:solidFill>
                  <a:srgbClr val="0000FF"/>
                </a:solidFill>
                <a:latin typeface="Times New Roman" pitchFamily="18" charset="0"/>
                <a:cs typeface="Times New Roman" pitchFamily="18" charset="0"/>
              </a:rPr>
              <a:t>bậc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xếp</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hạng</a:t>
            </a:r>
            <a:r>
              <a:rPr lang="en-US" sz="1700">
                <a:solidFill>
                  <a:srgbClr val="0000FF"/>
                </a:solidFill>
                <a:latin typeface="Times New Roman" pitchFamily="18" charset="0"/>
                <a:cs typeface="Times New Roman" pitchFamily="18" charset="0"/>
              </a:rPr>
              <a:t> 33 </a:t>
            </a:r>
            <a:r>
              <a:rPr lang="en-US" sz="1700" err="1">
                <a:solidFill>
                  <a:srgbClr val="0000FF"/>
                </a:solidFill>
                <a:latin typeface="Times New Roman" pitchFamily="18" charset="0"/>
                <a:cs typeface="Times New Roman" pitchFamily="18" charset="0"/>
              </a:rPr>
              <a:t>thế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giới</a:t>
            </a:r>
            <a:r>
              <a:rPr lang="en-US" sz="1700">
                <a:solidFill>
                  <a:srgbClr val="0000FF"/>
                </a:solidFill>
                <a:latin typeface="Times New Roman" pitchFamily="18" charset="0"/>
                <a:cs typeface="Times New Roman" pitchFamily="18" charset="0"/>
              </a:rPr>
              <a:t>,</a:t>
            </a:r>
            <a:r>
              <a:rPr lang="vi-VN" sz="1700">
                <a:solidFill>
                  <a:srgbClr val="0000FF"/>
                </a:solidFill>
                <a:latin typeface="Times New Roman" pitchFamily="18" charset="0"/>
                <a:cs typeface="Times New Roman" pitchFamily="18" charset="0"/>
              </a:rPr>
              <a:t> đạt 319 tỷ USD, tăng 29% so với năm 2019</a:t>
            </a:r>
            <a:endParaRPr lang="en-US" sz="1700">
              <a:solidFill>
                <a:srgbClr val="0000FF"/>
              </a:solidFill>
              <a:latin typeface="Times New Roman" pitchFamily="18" charset="0"/>
              <a:cs typeface="Times New Roman" pitchFamily="18" charset="0"/>
            </a:endParaRPr>
          </a:p>
          <a:p>
            <a:pPr marL="344439" indent="-344439" algn="just">
              <a:spcBef>
                <a:spcPts val="499"/>
              </a:spcBef>
              <a:spcAft>
                <a:spcPts val="499"/>
              </a:spcAft>
              <a:buFont typeface="Wingdings" panose="05000000000000000000" pitchFamily="2" charset="2"/>
              <a:buChar char="v"/>
            </a:pPr>
            <a:r>
              <a:rPr lang="en-US" sz="1900" b="1" i="1" err="1">
                <a:solidFill>
                  <a:srgbClr val="0000FF"/>
                </a:solidFill>
                <a:latin typeface="Times New Roman" pitchFamily="18" charset="0"/>
                <a:cs typeface="Times New Roman" pitchFamily="18" charset="0"/>
              </a:rPr>
              <a:t>Về</a:t>
            </a:r>
            <a:r>
              <a:rPr lang="en-US" sz="1900" b="1" i="1">
                <a:solidFill>
                  <a:srgbClr val="0000FF"/>
                </a:solidFill>
                <a:latin typeface="Times New Roman" pitchFamily="18" charset="0"/>
                <a:cs typeface="Times New Roman" pitchFamily="18" charset="0"/>
              </a:rPr>
              <a:t> </a:t>
            </a:r>
            <a:r>
              <a:rPr lang="vi-VN" sz="1900" b="1" i="1">
                <a:solidFill>
                  <a:srgbClr val="0000FF"/>
                </a:solidFill>
                <a:latin typeface="Times New Roman" pitchFamily="18" charset="0"/>
                <a:cs typeface="Times New Roman" pitchFamily="18" charset="0"/>
              </a:rPr>
              <a:t>phát triển con người</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và</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phát</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triển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bền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vững</a:t>
            </a:r>
            <a:endParaRPr lang="en-US" sz="1900" b="1" i="1">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vi-VN" sz="16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Chỉ</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số</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phát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triển</a:t>
            </a:r>
            <a:r>
              <a:rPr lang="en-US" sz="1700">
                <a:solidFill>
                  <a:srgbClr val="0000FF"/>
                </a:solidFill>
                <a:latin typeface="Times New Roman" pitchFamily="18" charset="0"/>
                <a:cs typeface="Times New Roman" pitchFamily="18" charset="0"/>
              </a:rPr>
              <a:t> con </a:t>
            </a:r>
            <a:r>
              <a:rPr lang="en-US" sz="1700" err="1">
                <a:solidFill>
                  <a:srgbClr val="0000FF"/>
                </a:solidFill>
                <a:latin typeface="Times New Roman" pitchFamily="18" charset="0"/>
                <a:cs typeface="Times New Roman" pitchFamily="18" charset="0"/>
              </a:rPr>
              <a:t>người</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(HDI) năm 2019 của Việt Nam là 0,704, lần đầu tiên vào nhóm các nước phát triển con người cao và xếp thứ 117/189 quốc gia và vùng lãnh thổ</a:t>
            </a:r>
            <a:r>
              <a:rPr lang="en-US" sz="1700">
                <a:solidFill>
                  <a:srgbClr val="0000FF"/>
                </a:solidFill>
                <a:latin typeface="Times New Roman" pitchFamily="18" charset="0"/>
                <a:cs typeface="Times New Roman" pitchFamily="18" charset="0"/>
              </a:rPr>
              <a:t> </a:t>
            </a:r>
            <a:r>
              <a:rPr lang="en-US" sz="1600" i="1">
                <a:solidFill>
                  <a:srgbClr val="0000FF"/>
                </a:solidFill>
                <a:latin typeface="Times New Roman" pitchFamily="18" charset="0"/>
                <a:cs typeface="Times New Roman" pitchFamily="18" charset="0"/>
              </a:rPr>
              <a:t>(t</a:t>
            </a:r>
            <a:r>
              <a:rPr lang="vi-VN" sz="1600" i="1">
                <a:solidFill>
                  <a:srgbClr val="0000FF"/>
                </a:solidFill>
                <a:latin typeface="Times New Roman" pitchFamily="18" charset="0"/>
                <a:cs typeface="Times New Roman" pitchFamily="18" charset="0"/>
              </a:rPr>
              <a:t>rong giai đoạn 1990-2019, giá trị HDI của Việt Nam đã tăng gần 46%</a:t>
            </a:r>
            <a:r>
              <a:rPr lang="en-US" sz="1600" i="1">
                <a:solidFill>
                  <a:srgbClr val="0000FF"/>
                </a:solidFill>
                <a:latin typeface="Times New Roman" pitchFamily="18" charset="0"/>
                <a:cs typeface="Times New Roman" pitchFamily="18" charset="0"/>
              </a:rPr>
              <a:t>)</a:t>
            </a:r>
          </a:p>
          <a:p>
            <a:pPr lvl="2" algn="just">
              <a:lnSpc>
                <a:spcPct val="100000"/>
              </a:lnSpc>
              <a:spcBef>
                <a:spcPts val="499"/>
              </a:spcBef>
              <a:spcAft>
                <a:spcPts val="499"/>
              </a:spcAft>
              <a:buSzPct val="100000"/>
              <a:buFont typeface="Wingdings" pitchFamily="2" charset="2"/>
              <a:buChar char="ü"/>
            </a:pPr>
            <a:r>
              <a:rPr lang="vi-VN" sz="1700" spc="-31">
                <a:solidFill>
                  <a:srgbClr val="0000FF"/>
                </a:solidFill>
                <a:latin typeface="Times New Roman" pitchFamily="18" charset="0"/>
                <a:cs typeface="Times New Roman" pitchFamily="18" charset="0"/>
              </a:rPr>
              <a:t>Theo Báo cáo phát triển bền vững 2020, Việt Nam là quốc gia Đông Nam Á duy nhất đạt được năm mục tiêu hành động của L</a:t>
            </a:r>
            <a:r>
              <a:rPr lang="en-US" sz="1700" spc="-31">
                <a:solidFill>
                  <a:srgbClr val="0000FF"/>
                </a:solidFill>
                <a:latin typeface="Times New Roman" pitchFamily="18" charset="0"/>
                <a:cs typeface="Times New Roman" pitchFamily="18" charset="0"/>
              </a:rPr>
              <a:t>HQ</a:t>
            </a:r>
            <a:r>
              <a:rPr lang="vi-VN" sz="1700" spc="-31">
                <a:solidFill>
                  <a:srgbClr val="0000FF"/>
                </a:solidFill>
                <a:latin typeface="Times New Roman" pitchFamily="18" charset="0"/>
                <a:cs typeface="Times New Roman" pitchFamily="18" charset="0"/>
              </a:rPr>
              <a:t> </a:t>
            </a:r>
            <a:r>
              <a:rPr lang="en-US" sz="1600" i="1" spc="-31">
                <a:solidFill>
                  <a:srgbClr val="0000FF"/>
                </a:solidFill>
                <a:latin typeface="Times New Roman" pitchFamily="18" charset="0"/>
                <a:cs typeface="Times New Roman" pitchFamily="18" charset="0"/>
              </a:rPr>
              <a:t>(</a:t>
            </a:r>
            <a:r>
              <a:rPr lang="vi-VN" sz="1600" i="1" spc="-31">
                <a:solidFill>
                  <a:srgbClr val="0000FF"/>
                </a:solidFill>
                <a:latin typeface="Times New Roman" pitchFamily="18" charset="0"/>
                <a:cs typeface="Times New Roman" pitchFamily="18" charset="0"/>
              </a:rPr>
              <a:t>trong đó có các biện pháp giảm khí thải CO</a:t>
            </a:r>
            <a:r>
              <a:rPr lang="vi-VN" sz="1200" i="1" spc="-31">
                <a:solidFill>
                  <a:srgbClr val="0000FF"/>
                </a:solidFill>
                <a:latin typeface="Times New Roman" pitchFamily="18" charset="0"/>
                <a:cs typeface="Times New Roman" pitchFamily="18" charset="0"/>
              </a:rPr>
              <a:t>2</a:t>
            </a:r>
            <a:r>
              <a:rPr lang="vi-VN" sz="1600" i="1" spc="-31">
                <a:solidFill>
                  <a:srgbClr val="0000FF"/>
                </a:solidFill>
                <a:latin typeface="Times New Roman" pitchFamily="18" charset="0"/>
                <a:cs typeface="Times New Roman" pitchFamily="18" charset="0"/>
              </a:rPr>
              <a:t>, thúc đẩy năng lượng tái tạo và nâng cao khả năng chống chịu với biến đổi khí hậu</a:t>
            </a:r>
            <a:r>
              <a:rPr lang="en-US" sz="1600" i="1" spc="-31">
                <a:solidFill>
                  <a:srgbClr val="0000FF"/>
                </a:solidFill>
                <a:latin typeface="Times New Roman" pitchFamily="18" charset="0"/>
                <a:cs typeface="Times New Roman" pitchFamily="18" charset="0"/>
              </a:rPr>
              <a:t>)</a:t>
            </a:r>
          </a:p>
          <a:p>
            <a:pPr lvl="2" algn="just">
              <a:lnSpc>
                <a:spcPct val="100000"/>
              </a:lnSpc>
              <a:spcBef>
                <a:spcPts val="499"/>
              </a:spcBef>
              <a:spcAft>
                <a:spcPts val="499"/>
              </a:spcAft>
              <a:buSzPct val="100000"/>
              <a:buFont typeface="Wingdings" pitchFamily="2" charset="2"/>
              <a:buChar char="ü"/>
            </a:pPr>
            <a:r>
              <a:rPr lang="en-US" sz="1700" err="1">
                <a:solidFill>
                  <a:srgbClr val="0000FF"/>
                </a:solidFill>
                <a:latin typeface="Times New Roman" pitchFamily="18" charset="0"/>
                <a:cs typeface="Times New Roman" pitchFamily="18" charset="0"/>
              </a:rPr>
              <a:t>Về</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đánh giá chỉ số quyền lực châu Á năm 2020</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xếp</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hạng</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Việt Nam </a:t>
            </a:r>
            <a:r>
              <a:rPr lang="en-US" sz="1700" err="1">
                <a:solidFill>
                  <a:srgbClr val="0000FF"/>
                </a:solidFill>
                <a:latin typeface="Times New Roman" pitchFamily="18" charset="0"/>
                <a:cs typeface="Times New Roman" pitchFamily="18" charset="0"/>
              </a:rPr>
              <a:t>tăng</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từ 13 lên 12</a:t>
            </a:r>
            <a:r>
              <a:rPr lang="en-US" sz="1700">
                <a:solidFill>
                  <a:srgbClr val="0000FF"/>
                </a:solidFill>
                <a:latin typeface="Times New Roman" pitchFamily="18" charset="0"/>
                <a:cs typeface="Times New Roman" pitchFamily="18" charset="0"/>
              </a:rPr>
              <a:t>/</a:t>
            </a:r>
            <a:r>
              <a:rPr lang="vi-VN" sz="1700">
                <a:solidFill>
                  <a:srgbClr val="0000FF"/>
                </a:solidFill>
                <a:latin typeface="Times New Roman" pitchFamily="18" charset="0"/>
                <a:cs typeface="Times New Roman" pitchFamily="18" charset="0"/>
              </a:rPr>
              <a:t>26 quốc gia và vùng lãnh thổ</a:t>
            </a:r>
            <a:r>
              <a:rPr lang="en-US" sz="1700">
                <a:solidFill>
                  <a:srgbClr val="0000FF"/>
                </a:solidFill>
                <a:latin typeface="Times New Roman" pitchFamily="18" charset="0"/>
                <a:cs typeface="Times New Roman" pitchFamily="18" charset="0"/>
              </a:rPr>
              <a:t> </a:t>
            </a:r>
            <a:r>
              <a:rPr lang="en-US" sz="1600" i="1">
                <a:solidFill>
                  <a:srgbClr val="0000FF"/>
                </a:solidFill>
                <a:latin typeface="Times New Roman" pitchFamily="18" charset="0"/>
                <a:cs typeface="Times New Roman" pitchFamily="18" charset="0"/>
              </a:rPr>
              <a:t>(</a:t>
            </a:r>
            <a:r>
              <a:rPr lang="vi-VN" sz="1600" i="1">
                <a:solidFill>
                  <a:srgbClr val="0000FF"/>
                </a:solidFill>
                <a:latin typeface="Times New Roman" pitchFamily="18" charset="0"/>
                <a:cs typeface="Times New Roman" pitchFamily="18" charset="0"/>
              </a:rPr>
              <a:t>Việt Nam cũng được đánh giá là quốc gia có sự tăng thứ hạng mạnh nhất với 1,3 điểm</a:t>
            </a:r>
            <a:r>
              <a:rPr lang="en-US" sz="1600" i="1">
                <a:solidFill>
                  <a:srgbClr val="0000FF"/>
                </a:solidFill>
                <a:latin typeface="Times New Roman" pitchFamily="18" charset="0"/>
                <a:cs typeface="Times New Roman" pitchFamily="18" charset="0"/>
              </a:rPr>
              <a:t>)</a:t>
            </a:r>
          </a:p>
          <a:p>
            <a:pPr marL="344439" lvl="2" indent="-344439" algn="just">
              <a:spcBef>
                <a:spcPts val="1200"/>
              </a:spcBef>
              <a:spcAft>
                <a:spcPts val="200"/>
              </a:spcAft>
              <a:buSzPct val="100000"/>
              <a:buFont typeface="Wingdings" panose="05000000000000000000" pitchFamily="2" charset="2"/>
              <a:buChar char="v"/>
            </a:pPr>
            <a:endParaRPr lang="en-US" sz="2800">
              <a:solidFill>
                <a:srgbClr val="0000FF"/>
              </a:solidFill>
              <a:latin typeface="Times New Roman" pitchFamily="18" charset="0"/>
              <a:cs typeface="Times New Roman" pitchFamily="18" charset="0"/>
            </a:endParaRPr>
          </a:p>
          <a:p>
            <a:pPr marL="344439" indent="-344439" algn="just">
              <a:buFont typeface="Wingdings" panose="05000000000000000000" pitchFamily="2" charset="2"/>
              <a:buChar char="v"/>
            </a:pPr>
            <a:endParaRPr lang="en-US" sz="1600" i="1">
              <a:solidFill>
                <a:srgbClr val="0000FF"/>
              </a:solidFill>
              <a:latin typeface="Times New Roman" pitchFamily="18" charset="0"/>
              <a:cs typeface="Times New Roman" pitchFamily="18" charset="0"/>
            </a:endParaRPr>
          </a:p>
          <a:p>
            <a:pPr marL="344439" indent="-344439" algn="just">
              <a:buFont typeface="Wingdings" panose="05000000000000000000" pitchFamily="2" charset="2"/>
              <a:buChar char="v"/>
            </a:pPr>
            <a:endParaRPr lang="en-US"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32687" y="104237"/>
            <a:ext cx="9071818" cy="695863"/>
          </a:xfrm>
        </p:spPr>
        <p:txBody>
          <a:bodyPr>
            <a:noAutofit/>
          </a:bodyPr>
          <a:lstStyle/>
          <a:p>
            <a:pPr algn="ctr"/>
            <a:r>
              <a:rPr lang="vi-VN" sz="2400" b="1">
                <a:solidFill>
                  <a:srgbClr val="FF00FF"/>
                </a:solidFill>
                <a:latin typeface="Times New Roman" panose="02020603050405020304" pitchFamily="18" charset="0"/>
                <a:cs typeface="Times New Roman" panose="02020603050405020304" pitchFamily="18" charset="0"/>
              </a:rPr>
              <a:t>Định hình nền kinh tế Việt Nam</a:t>
            </a:r>
            <a:br>
              <a:rPr lang="vi-VN" sz="2400" b="1">
                <a:solidFill>
                  <a:srgbClr val="FF00FF"/>
                </a:solidFill>
                <a:latin typeface="Times New Roman" panose="02020603050405020304" pitchFamily="18" charset="0"/>
                <a:cs typeface="Times New Roman" panose="02020603050405020304" pitchFamily="18" charset="0"/>
              </a:rPr>
            </a:br>
            <a:r>
              <a:rPr lang="vi-VN" sz="2400" b="1">
                <a:solidFill>
                  <a:srgbClr val="FF00FF"/>
                </a:solidFill>
                <a:latin typeface="Times New Roman" panose="02020603050405020304" pitchFamily="18" charset="0"/>
                <a:cs typeface="Times New Roman" panose="02020603050405020304" pitchFamily="18" charset="0"/>
              </a:rPr>
              <a:t>trên bản đồ kinh tế khu vực, thế giới</a:t>
            </a:r>
            <a:r>
              <a:rPr lang="en-US" sz="2400" b="1">
                <a:solidFill>
                  <a:srgbClr val="FF00FF"/>
                </a:solidFill>
                <a:latin typeface="Times New Roman" panose="02020603050405020304" pitchFamily="18" charset="0"/>
                <a:cs typeface="Times New Roman" panose="02020603050405020304" pitchFamily="18" charset="0"/>
              </a:rPr>
              <a:t> (</a:t>
            </a:r>
            <a:r>
              <a:rPr lang="en-US" sz="2400" b="1" err="1">
                <a:solidFill>
                  <a:srgbClr val="FF00FF"/>
                </a:solidFill>
                <a:latin typeface="Times New Roman" panose="02020603050405020304" pitchFamily="18" charset="0"/>
                <a:cs typeface="Times New Roman" panose="02020603050405020304" pitchFamily="18" charset="0"/>
              </a:rPr>
              <a:t>tiếp</a:t>
            </a:r>
            <a:r>
              <a:rPr lang="en-US" sz="2400" b="1">
                <a:solidFill>
                  <a:srgbClr val="FF00FF"/>
                </a:solidFill>
                <a:latin typeface="Times New Roman" panose="02020603050405020304" pitchFamily="18" charset="0"/>
                <a:cs typeface="Times New Roman" panose="02020603050405020304" pitchFamily="18" charset="0"/>
              </a:rPr>
              <a:t>)</a:t>
            </a:r>
            <a:endParaRPr lang="vi-VN" sz="24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03421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7CD7-08EA-41AB-AEF3-473918002845}"/>
              </a:ext>
            </a:extLst>
          </p:cNvPr>
          <p:cNvSpPr>
            <a:spLocks noGrp="1"/>
          </p:cNvSpPr>
          <p:nvPr>
            <p:ph type="title"/>
          </p:nvPr>
        </p:nvSpPr>
        <p:spPr>
          <a:xfrm>
            <a:off x="889460" y="259777"/>
            <a:ext cx="10607042" cy="697154"/>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GDP </a:t>
            </a:r>
            <a:r>
              <a:rPr lang="en-US" sz="2800" b="1" err="1">
                <a:solidFill>
                  <a:srgbClr val="FF00FF"/>
                </a:solidFill>
                <a:latin typeface="Times New Roman" panose="02020603050405020304" pitchFamily="18" charset="0"/>
                <a:cs typeface="Times New Roman" panose="02020603050405020304" pitchFamily="18" charset="0"/>
              </a:rPr>
              <a:t>bình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quân</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đầu</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người</a:t>
            </a:r>
            <a:r>
              <a:rPr lang="en-US" sz="2800" b="1">
                <a:solidFill>
                  <a:srgbClr val="FF00FF"/>
                </a:solidFill>
                <a:latin typeface="Times New Roman" panose="02020603050405020304" pitchFamily="18" charset="0"/>
                <a:cs typeface="Times New Roman" panose="02020603050405020304" pitchFamily="18" charset="0"/>
              </a:rPr>
              <a:t> (USD)</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66687972"/>
              </p:ext>
            </p:extLst>
          </p:nvPr>
        </p:nvGraphicFramePr>
        <p:xfrm>
          <a:off x="1308100" y="1036191"/>
          <a:ext cx="9891346" cy="4998720"/>
        </p:xfrm>
        <a:graphic>
          <a:graphicData uri="http://schemas.openxmlformats.org/drawingml/2006/table">
            <a:tbl>
              <a:tblPr firstRow="1" bandRow="1">
                <a:tableStyleId>{5C22544A-7EE6-4342-B048-85BDC9FD1C3A}</a:tableStyleId>
              </a:tblPr>
              <a:tblGrid>
                <a:gridCol w="2484643">
                  <a:extLst>
                    <a:ext uri="{9D8B030D-6E8A-4147-A177-3AD203B41FA5}">
                      <a16:colId xmlns:a16="http://schemas.microsoft.com/office/drawing/2014/main" val="20000"/>
                    </a:ext>
                  </a:extLst>
                </a:gridCol>
                <a:gridCol w="2484643">
                  <a:extLst>
                    <a:ext uri="{9D8B030D-6E8A-4147-A177-3AD203B41FA5}">
                      <a16:colId xmlns:a16="http://schemas.microsoft.com/office/drawing/2014/main" val="20001"/>
                    </a:ext>
                  </a:extLst>
                </a:gridCol>
                <a:gridCol w="2484643">
                  <a:extLst>
                    <a:ext uri="{9D8B030D-6E8A-4147-A177-3AD203B41FA5}">
                      <a16:colId xmlns:a16="http://schemas.microsoft.com/office/drawing/2014/main" val="20002"/>
                    </a:ext>
                  </a:extLst>
                </a:gridCol>
                <a:gridCol w="2437417">
                  <a:extLst>
                    <a:ext uri="{9D8B030D-6E8A-4147-A177-3AD203B41FA5}">
                      <a16:colId xmlns:a16="http://schemas.microsoft.com/office/drawing/2014/main" val="20003"/>
                    </a:ext>
                  </a:extLst>
                </a:gridCol>
              </a:tblGrid>
              <a:tr h="303538">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0"/>
                  </a:ext>
                </a:extLst>
              </a:tr>
              <a:tr h="303538">
                <a:tc>
                  <a:txBody>
                    <a:bodyPr/>
                    <a:lstStyle/>
                    <a:p>
                      <a:pPr algn="l" fontAlgn="b"/>
                      <a:r>
                        <a:rPr lang="en-US" sz="2000" u="none" strike="noStrike" err="1">
                          <a:effectLst/>
                          <a:latin typeface="Times New Roman" panose="02020603050405020304" pitchFamily="18" charset="0"/>
                          <a:cs typeface="Times New Roman" panose="02020603050405020304" pitchFamily="18" charset="0"/>
                        </a:rPr>
                        <a:t>Bru-nây</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47.092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31.356</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23.117</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1"/>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Cam-</a:t>
                      </a:r>
                      <a:r>
                        <a:rPr lang="en-US" sz="2000" u="none" strike="noStrike" err="1">
                          <a:effectLst/>
                          <a:latin typeface="Times New Roman" panose="02020603050405020304" pitchFamily="18" charset="0"/>
                          <a:cs typeface="Times New Roman" panose="02020603050405020304" pitchFamily="18" charset="0"/>
                        </a:rPr>
                        <a:t>pu</a:t>
                      </a:r>
                      <a:r>
                        <a:rPr lang="en-US" sz="2000" u="none" strike="noStrike">
                          <a:effectLst/>
                          <a:latin typeface="Times New Roman" panose="02020603050405020304" pitchFamily="18" charset="0"/>
                          <a:cs typeface="Times New Roman" panose="02020603050405020304" pitchFamily="18" charset="0"/>
                        </a:rPr>
                        <a:t>-chia</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878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1.165</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1.572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2"/>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In-đô-nê-xi-a</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3.689</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3.368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4.038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3"/>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Lào</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1.412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2.131</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2.567</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4"/>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Ma-lai-xi-a</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10.398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9.663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10.192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5"/>
                  </a:ext>
                </a:extLst>
              </a:tr>
              <a:tr h="303538">
                <a:tc>
                  <a:txBody>
                    <a:bodyPr/>
                    <a:lstStyle/>
                    <a:p>
                      <a:pPr algn="l" fontAlgn="b"/>
                      <a:r>
                        <a:rPr lang="en-US" sz="2000" u="none" strike="noStrike" err="1">
                          <a:effectLst/>
                          <a:latin typeface="Times New Roman" panose="02020603050405020304" pitchFamily="18" charset="0"/>
                          <a:cs typeface="Times New Roman" panose="02020603050405020304" pitchFamily="18" charset="0"/>
                        </a:rPr>
                        <a:t>Mi</a:t>
                      </a:r>
                      <a:r>
                        <a:rPr lang="en-US" sz="2000" u="none" strike="noStrike">
                          <a:effectLst/>
                          <a:latin typeface="Times New Roman" panose="02020603050405020304" pitchFamily="18" charset="0"/>
                          <a:cs typeface="Times New Roman" panose="02020603050405020304" pitchFamily="18" charset="0"/>
                        </a:rPr>
                        <a:t>-an-ma</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1.093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1.224</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1.333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6"/>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Phi-li-pin</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2.473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3.039</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3.373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7"/>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Xin-ga-po</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53.891</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55.646</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58.484</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8"/>
                  </a:ext>
                </a:extLst>
              </a:tr>
              <a:tr h="303538">
                <a:tc>
                  <a:txBody>
                    <a:bodyPr/>
                    <a:lstStyle/>
                    <a:p>
                      <a:pPr algn="l" fontAlgn="b"/>
                      <a:r>
                        <a:rPr lang="en-US" sz="2000" u="none" strike="noStrike" err="1">
                          <a:effectLst/>
                          <a:latin typeface="Times New Roman" panose="02020603050405020304" pitchFamily="18" charset="0"/>
                          <a:cs typeface="Times New Roman" panose="02020603050405020304" pitchFamily="18" charset="0"/>
                        </a:rPr>
                        <a:t>Thái</a:t>
                      </a:r>
                      <a:r>
                        <a:rPr lang="en-US" sz="2000" u="none" strike="noStrike">
                          <a:effectLst/>
                          <a:latin typeface="Times New Roman" panose="02020603050405020304" pitchFamily="18" charset="0"/>
                          <a:cs typeface="Times New Roman" panose="02020603050405020304" pitchFamily="18" charset="0"/>
                        </a:rPr>
                        <a:t> Lan</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5.492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5.840</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7.295</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9"/>
                  </a:ext>
                </a:extLst>
              </a:tr>
              <a:tr h="303538">
                <a:tc>
                  <a:txBody>
                    <a:bodyPr/>
                    <a:lstStyle/>
                    <a:p>
                      <a:pPr algn="l" fontAlgn="b"/>
                      <a:r>
                        <a:rPr lang="en-US" sz="2000" b="1" u="none" strike="noStrike" err="1">
                          <a:effectLst/>
                          <a:latin typeface="Times New Roman" panose="02020603050405020304" pitchFamily="18" charset="0"/>
                          <a:cs typeface="Times New Roman" panose="02020603050405020304" pitchFamily="18" charset="0"/>
                        </a:rPr>
                        <a:t>Việt</a:t>
                      </a:r>
                      <a:r>
                        <a:rPr lang="en-US" sz="2000" b="1" u="none" strike="noStrike">
                          <a:effectLst/>
                          <a:latin typeface="Times New Roman" panose="02020603050405020304" pitchFamily="18" charset="0"/>
                          <a:cs typeface="Times New Roman" panose="02020603050405020304" pitchFamily="18" charset="0"/>
                        </a:rPr>
                        <a:t> Nam</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u="none" strike="noStrike">
                          <a:effectLst/>
                          <a:latin typeface="Times New Roman" panose="02020603050405020304" pitchFamily="18" charset="0"/>
                          <a:cs typeface="Times New Roman" panose="02020603050405020304" pitchFamily="18" charset="0"/>
                        </a:rPr>
                        <a:t>1.928</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u="none" strike="noStrike">
                          <a:effectLst/>
                          <a:latin typeface="Times New Roman" panose="02020603050405020304" pitchFamily="18" charset="0"/>
                          <a:cs typeface="Times New Roman" panose="02020603050405020304" pitchFamily="18" charset="0"/>
                        </a:rPr>
                        <a:t>2.556</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u="none" strike="noStrike">
                          <a:effectLst/>
                          <a:latin typeface="Times New Roman" panose="02020603050405020304" pitchFamily="18" charset="0"/>
                          <a:cs typeface="Times New Roman" panose="02020603050405020304" pitchFamily="18" charset="0"/>
                        </a:rPr>
                        <a:t>3.498</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10"/>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Trung Quốc</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5.561</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8.085</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10.582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11"/>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Ấn Độ</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1.458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1.606</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1.877</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12"/>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Nhật Bản</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48.169</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34.569</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39.048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13"/>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Hàn Quốc</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25.095</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28.732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30.644</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14"/>
                  </a:ext>
                </a:extLst>
              </a:tr>
              <a:tr h="303538">
                <a:tc>
                  <a:txBody>
                    <a:bodyPr/>
                    <a:lstStyle/>
                    <a:p>
                      <a:pPr algn="l" fontAlgn="b"/>
                      <a:r>
                        <a:rPr lang="en-US" sz="2000" b="1" i="1" u="none" strike="noStrike" err="1">
                          <a:effectLst/>
                          <a:latin typeface="Times New Roman" panose="02020603050405020304" pitchFamily="18" charset="0"/>
                          <a:cs typeface="Times New Roman" panose="02020603050405020304" pitchFamily="18" charset="0"/>
                        </a:rPr>
                        <a:t>Thế</a:t>
                      </a:r>
                      <a:r>
                        <a:rPr lang="en-US" sz="2000" b="1" i="1" u="none" strike="noStrike">
                          <a:effectLst/>
                          <a:latin typeface="Times New Roman" panose="02020603050405020304" pitchFamily="18" charset="0"/>
                          <a:cs typeface="Times New Roman" panose="02020603050405020304" pitchFamily="18" charset="0"/>
                        </a:rPr>
                        <a:t> </a:t>
                      </a:r>
                      <a:r>
                        <a:rPr lang="en-US" sz="2000" b="1" i="1" u="none" strike="noStrike" err="1">
                          <a:effectLst/>
                          <a:latin typeface="Times New Roman" panose="02020603050405020304" pitchFamily="18" charset="0"/>
                          <a:cs typeface="Times New Roman" panose="02020603050405020304" pitchFamily="18" charset="0"/>
                        </a:rPr>
                        <a:t>giới</a:t>
                      </a:r>
                      <a:endParaRPr lang="en-US" sz="2000" b="1" i="1"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i="1" u="none" strike="noStrike">
                          <a:effectLst/>
                          <a:latin typeface="Times New Roman" panose="02020603050405020304" pitchFamily="18" charset="0"/>
                          <a:cs typeface="Times New Roman" panose="02020603050405020304" pitchFamily="18" charset="0"/>
                        </a:rPr>
                        <a:t>10.610</a:t>
                      </a:r>
                      <a:endParaRPr lang="en-US" sz="2000" b="1" i="1"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i="1" u="none" strike="noStrike">
                          <a:effectLst/>
                          <a:latin typeface="Times New Roman" panose="02020603050405020304" pitchFamily="18" charset="0"/>
                          <a:cs typeface="Times New Roman" panose="02020603050405020304" pitchFamily="18" charset="0"/>
                        </a:rPr>
                        <a:t>10.321</a:t>
                      </a:r>
                      <a:endParaRPr lang="en-US" sz="2000" b="1" i="1"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i="1" u="none" strike="noStrike">
                          <a:effectLst/>
                          <a:latin typeface="Times New Roman" panose="02020603050405020304" pitchFamily="18" charset="0"/>
                          <a:cs typeface="Times New Roman" panose="02020603050405020304" pitchFamily="18" charset="0"/>
                        </a:rPr>
                        <a:t>10.954</a:t>
                      </a:r>
                      <a:endParaRPr lang="en-US" sz="2000" b="1" i="1"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15"/>
                  </a:ext>
                </a:extLst>
              </a:tr>
            </a:tbl>
          </a:graphicData>
        </a:graphic>
      </p:graphicFrame>
      <p:sp>
        <p:nvSpPr>
          <p:cNvPr id="12" name="Rectangle 11"/>
          <p:cNvSpPr/>
          <p:nvPr/>
        </p:nvSpPr>
        <p:spPr>
          <a:xfrm>
            <a:off x="7435015" y="6406633"/>
            <a:ext cx="3764402"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Quỹ</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Tiền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tệ</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quốc</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tế</a:t>
            </a:r>
            <a:r>
              <a:rPr lang="en-US" sz="2000" i="1">
                <a:solidFill>
                  <a:schemeClr val="bg1"/>
                </a:solidFill>
                <a:latin typeface="Times New Roman" panose="02020603050405020304" pitchFamily="18" charset="0"/>
                <a:cs typeface="Times New Roman" panose="02020603050405020304" pitchFamily="18" charset="0"/>
              </a:rPr>
              <a:t>  (IMF)</a:t>
            </a:r>
          </a:p>
        </p:txBody>
      </p:sp>
    </p:spTree>
    <p:extLst>
      <p:ext uri="{BB962C8B-B14F-4D97-AF65-F5344CB8AC3E}">
        <p14:creationId xmlns:p14="http://schemas.microsoft.com/office/powerpoint/2010/main" val="1819250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7CD7-08EA-41AB-AEF3-473918002845}"/>
              </a:ext>
            </a:extLst>
          </p:cNvPr>
          <p:cNvSpPr>
            <a:spLocks noGrp="1"/>
          </p:cNvSpPr>
          <p:nvPr>
            <p:ph type="title"/>
          </p:nvPr>
        </p:nvSpPr>
        <p:spPr>
          <a:xfrm>
            <a:off x="889460" y="259778"/>
            <a:ext cx="10607042" cy="686522"/>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quy</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mô</a:t>
            </a:r>
            <a:r>
              <a:rPr lang="en-US" sz="2800" b="1">
                <a:solidFill>
                  <a:srgbClr val="FF00FF"/>
                </a:solidFill>
                <a:latin typeface="Times New Roman" panose="02020603050405020304" pitchFamily="18" charset="0"/>
                <a:cs typeface="Times New Roman" panose="02020603050405020304" pitchFamily="18" charset="0"/>
              </a:rPr>
              <a:t> GDP (</a:t>
            </a:r>
            <a:r>
              <a:rPr lang="en-US" sz="2800" b="1" err="1">
                <a:solidFill>
                  <a:srgbClr val="FF00FF"/>
                </a:solidFill>
                <a:latin typeface="Times New Roman" panose="02020603050405020304" pitchFamily="18" charset="0"/>
                <a:cs typeface="Times New Roman" panose="02020603050405020304" pitchFamily="18" charset="0"/>
              </a:rPr>
              <a:t>Tỷ</a:t>
            </a:r>
            <a:r>
              <a:rPr lang="en-US" sz="2800" b="1">
                <a:solidFill>
                  <a:srgbClr val="FF00FF"/>
                </a:solidFill>
                <a:latin typeface="Times New Roman" panose="02020603050405020304" pitchFamily="18" charset="0"/>
                <a:cs typeface="Times New Roman" panose="02020603050405020304" pitchFamily="18" charset="0"/>
              </a:rPr>
              <a:t> USD)</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9153759"/>
              </p:ext>
            </p:extLst>
          </p:nvPr>
        </p:nvGraphicFramePr>
        <p:xfrm>
          <a:off x="1295400" y="1057455"/>
          <a:ext cx="9904046" cy="4998720"/>
        </p:xfrm>
        <a:graphic>
          <a:graphicData uri="http://schemas.openxmlformats.org/drawingml/2006/table">
            <a:tbl>
              <a:tblPr firstRow="1" bandRow="1">
                <a:tableStyleId>{5C22544A-7EE6-4342-B048-85BDC9FD1C3A}</a:tableStyleId>
              </a:tblPr>
              <a:tblGrid>
                <a:gridCol w="2487833">
                  <a:extLst>
                    <a:ext uri="{9D8B030D-6E8A-4147-A177-3AD203B41FA5}">
                      <a16:colId xmlns:a16="http://schemas.microsoft.com/office/drawing/2014/main" val="20000"/>
                    </a:ext>
                  </a:extLst>
                </a:gridCol>
                <a:gridCol w="2487833">
                  <a:extLst>
                    <a:ext uri="{9D8B030D-6E8A-4147-A177-3AD203B41FA5}">
                      <a16:colId xmlns:a16="http://schemas.microsoft.com/office/drawing/2014/main" val="20001"/>
                    </a:ext>
                  </a:extLst>
                </a:gridCol>
                <a:gridCol w="2487833">
                  <a:extLst>
                    <a:ext uri="{9D8B030D-6E8A-4147-A177-3AD203B41FA5}">
                      <a16:colId xmlns:a16="http://schemas.microsoft.com/office/drawing/2014/main" val="20002"/>
                    </a:ext>
                  </a:extLst>
                </a:gridCol>
                <a:gridCol w="2440547">
                  <a:extLst>
                    <a:ext uri="{9D8B030D-6E8A-4147-A177-3AD203B41FA5}">
                      <a16:colId xmlns:a16="http://schemas.microsoft.com/office/drawing/2014/main" val="20003"/>
                    </a:ext>
                  </a:extLst>
                </a:gridCol>
              </a:tblGrid>
              <a:tr h="303797">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0"/>
                  </a:ext>
                </a:extLst>
              </a:tr>
              <a:tr h="303797">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10,6</a:t>
                      </a:r>
                    </a:p>
                  </a:txBody>
                  <a:tcPr marL="7620" marR="7620" marT="7620" marB="0" anchor="b"/>
                </a:tc>
                <a:extLst>
                  <a:ext uri="{0D108BD9-81ED-4DB2-BD59-A6C34878D82A}">
                    <a16:rowId xmlns:a16="http://schemas.microsoft.com/office/drawing/2014/main" val="10001"/>
                  </a:ext>
                </a:extLst>
              </a:tr>
              <a:tr h="303797">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26,3</a:t>
                      </a:r>
                    </a:p>
                  </a:txBody>
                  <a:tcPr marL="7620" marR="7620" marT="7620" marB="0" anchor="b"/>
                </a:tc>
                <a:extLst>
                  <a:ext uri="{0D108BD9-81ED-4DB2-BD59-A6C34878D82A}">
                    <a16:rowId xmlns:a16="http://schemas.microsoft.com/office/drawing/2014/main" val="10002"/>
                  </a:ext>
                </a:extLst>
              </a:tr>
              <a:tr h="303797">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892,6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860,7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1.088,8</a:t>
                      </a:r>
                    </a:p>
                  </a:txBody>
                  <a:tcPr marL="7620" marR="7620" marT="7620" marB="0" anchor="b"/>
                </a:tc>
                <a:extLst>
                  <a:ext uri="{0D108BD9-81ED-4DB2-BD59-A6C34878D82A}">
                    <a16:rowId xmlns:a16="http://schemas.microsoft.com/office/drawing/2014/main" val="10003"/>
                  </a:ext>
                </a:extLst>
              </a:tr>
              <a:tr h="303797">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18,7</a:t>
                      </a:r>
                    </a:p>
                  </a:txBody>
                  <a:tcPr marL="7620" marR="7620" marT="7620" marB="0" anchor="b"/>
                </a:tc>
                <a:extLst>
                  <a:ext uri="{0D108BD9-81ED-4DB2-BD59-A6C34878D82A}">
                    <a16:rowId xmlns:a16="http://schemas.microsoft.com/office/drawing/2014/main" val="10004"/>
                  </a:ext>
                </a:extLst>
              </a:tr>
              <a:tr h="303797">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302,2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301,4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336,3</a:t>
                      </a:r>
                    </a:p>
                  </a:txBody>
                  <a:tcPr marL="7620" marR="7620" marT="7620" marB="0" anchor="b"/>
                </a:tc>
                <a:extLst>
                  <a:ext uri="{0D108BD9-81ED-4DB2-BD59-A6C34878D82A}">
                    <a16:rowId xmlns:a16="http://schemas.microsoft.com/office/drawing/2014/main" val="10005"/>
                  </a:ext>
                </a:extLst>
              </a:tr>
              <a:tr h="303797">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54,1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62,7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70,9</a:t>
                      </a:r>
                    </a:p>
                  </a:txBody>
                  <a:tcPr marL="7620" marR="7620" marT="7620" marB="0" anchor="b"/>
                </a:tc>
                <a:extLst>
                  <a:ext uri="{0D108BD9-81ED-4DB2-BD59-A6C34878D82A}">
                    <a16:rowId xmlns:a16="http://schemas.microsoft.com/office/drawing/2014/main" val="10006"/>
                  </a:ext>
                </a:extLst>
              </a:tr>
              <a:tr h="303797">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234,2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306,4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367,4</a:t>
                      </a:r>
                    </a:p>
                  </a:txBody>
                  <a:tcPr marL="7620" marR="7620" marT="7620" marB="0" anchor="b"/>
                </a:tc>
                <a:extLst>
                  <a:ext uri="{0D108BD9-81ED-4DB2-BD59-A6C34878D82A}">
                    <a16:rowId xmlns:a16="http://schemas.microsoft.com/office/drawing/2014/main" val="10007"/>
                  </a:ext>
                </a:extLst>
              </a:tr>
              <a:tr h="303797">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279,4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308,0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337,5</a:t>
                      </a:r>
                    </a:p>
                  </a:txBody>
                  <a:tcPr marL="7620" marR="7620" marT="7620" marB="0" anchor="b"/>
                </a:tc>
                <a:extLst>
                  <a:ext uri="{0D108BD9-81ED-4DB2-BD59-A6C34878D82A}">
                    <a16:rowId xmlns:a16="http://schemas.microsoft.com/office/drawing/2014/main" val="10008"/>
                  </a:ext>
                </a:extLst>
              </a:tr>
              <a:tr h="303797">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370,8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401,3</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509,2</a:t>
                      </a:r>
                    </a:p>
                  </a:txBody>
                  <a:tcPr marL="7620" marR="7620" marT="7620" marB="0" anchor="b"/>
                </a:tc>
                <a:extLst>
                  <a:ext uri="{0D108BD9-81ED-4DB2-BD59-A6C34878D82A}">
                    <a16:rowId xmlns:a16="http://schemas.microsoft.com/office/drawing/2014/main" val="10009"/>
                  </a:ext>
                </a:extLst>
              </a:tr>
              <a:tr h="303797">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171,4</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236,8</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340,6</a:t>
                      </a:r>
                    </a:p>
                  </a:txBody>
                  <a:tcPr marL="7620" marR="7620" marT="7620" marB="0" anchor="b"/>
                </a:tc>
                <a:extLst>
                  <a:ext uri="{0D108BD9-81ED-4DB2-BD59-A6C34878D82A}">
                    <a16:rowId xmlns:a16="http://schemas.microsoft.com/office/drawing/2014/main" val="10010"/>
                  </a:ext>
                </a:extLst>
              </a:tr>
              <a:tr h="303797">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7.492,3</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11.113,5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14.860,8</a:t>
                      </a:r>
                    </a:p>
                  </a:txBody>
                  <a:tcPr marL="7620" marR="7620" marT="7620" marB="0" anchor="b"/>
                </a:tc>
                <a:extLst>
                  <a:ext uri="{0D108BD9-81ED-4DB2-BD59-A6C34878D82A}">
                    <a16:rowId xmlns:a16="http://schemas.microsoft.com/office/drawing/2014/main" val="10011"/>
                  </a:ext>
                </a:extLst>
              </a:tr>
              <a:tr h="303797">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1.823,1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2.103,6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2.592,6</a:t>
                      </a:r>
                    </a:p>
                  </a:txBody>
                  <a:tcPr marL="7620" marR="7620" marT="7620" marB="0" anchor="b"/>
                </a:tc>
                <a:extLst>
                  <a:ext uri="{0D108BD9-81ED-4DB2-BD59-A6C34878D82A}">
                    <a16:rowId xmlns:a16="http://schemas.microsoft.com/office/drawing/2014/main" val="10012"/>
                  </a:ext>
                </a:extLst>
              </a:tr>
              <a:tr h="303797">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6.157,5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4.389,5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4.910,6</a:t>
                      </a:r>
                    </a:p>
                  </a:txBody>
                  <a:tcPr marL="7620" marR="7620" marT="7620" marB="0" anchor="b"/>
                </a:tc>
                <a:extLst>
                  <a:ext uri="{0D108BD9-81ED-4DB2-BD59-A6C34878D82A}">
                    <a16:rowId xmlns:a16="http://schemas.microsoft.com/office/drawing/2014/main" val="10013"/>
                  </a:ext>
                </a:extLst>
              </a:tr>
              <a:tr h="303797">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1.253,2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1.465,8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1.586,8</a:t>
                      </a:r>
                    </a:p>
                  </a:txBody>
                  <a:tcPr marL="7620" marR="7620" marT="7620" marB="0" anchor="b"/>
                </a:tc>
                <a:extLst>
                  <a:ext uri="{0D108BD9-81ED-4DB2-BD59-A6C34878D82A}">
                    <a16:rowId xmlns:a16="http://schemas.microsoft.com/office/drawing/2014/main" val="10014"/>
                  </a:ext>
                </a:extLst>
              </a:tr>
              <a:tr h="303797">
                <a:tc>
                  <a:txBody>
                    <a:bodyPr/>
                    <a:lstStyle/>
                    <a:p>
                      <a:pPr algn="l" fontAlgn="b"/>
                      <a:r>
                        <a:rPr lang="en-US" sz="2000" b="1" i="1" u="none" strike="noStrike" err="1">
                          <a:solidFill>
                            <a:srgbClr val="000000"/>
                          </a:solidFill>
                          <a:effectLst/>
                          <a:latin typeface="Times New Roman" panose="02020603050405020304" pitchFamily="18" charset="0"/>
                        </a:rPr>
                        <a:t>Thế</a:t>
                      </a:r>
                      <a:r>
                        <a:rPr lang="en-US" sz="2000" b="1" i="1" u="none" strike="noStrike">
                          <a:solidFill>
                            <a:srgbClr val="000000"/>
                          </a:solidFill>
                          <a:effectLst/>
                          <a:latin typeface="Times New Roman" panose="02020603050405020304" pitchFamily="18" charset="0"/>
                        </a:rPr>
                        <a:t> </a:t>
                      </a:r>
                      <a:r>
                        <a:rPr lang="en-US" sz="2000" b="1" i="1" u="none" strike="noStrike" err="1">
                          <a:solidFill>
                            <a:srgbClr val="000000"/>
                          </a:solidFill>
                          <a:effectLst/>
                          <a:latin typeface="Times New Roman" panose="02020603050405020304" pitchFamily="18" charset="0"/>
                        </a:rPr>
                        <a:t>giới</a:t>
                      </a:r>
                      <a:endParaRPr lang="en-US" sz="2000" b="1" i="1" u="none" strike="noStrike">
                        <a:solidFill>
                          <a:srgbClr val="000000"/>
                        </a:solidFill>
                        <a:effectLst/>
                        <a:latin typeface="Times New Roman" panose="02020603050405020304" pitchFamily="18" charset="0"/>
                      </a:endParaRP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73.413,7</a:t>
                      </a: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74.829,4</a:t>
                      </a: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83.845,0</a:t>
                      </a:r>
                    </a:p>
                  </a:txBody>
                  <a:tcPr marL="7620" marR="7620" marT="7620" marB="0" anchor="b"/>
                </a:tc>
                <a:extLst>
                  <a:ext uri="{0D108BD9-81ED-4DB2-BD59-A6C34878D82A}">
                    <a16:rowId xmlns:a16="http://schemas.microsoft.com/office/drawing/2014/main" val="10015"/>
                  </a:ext>
                </a:extLst>
              </a:tr>
            </a:tbl>
          </a:graphicData>
        </a:graphic>
      </p:graphicFrame>
      <p:sp>
        <p:nvSpPr>
          <p:cNvPr id="12" name="Rectangle 11"/>
          <p:cNvSpPr/>
          <p:nvPr/>
        </p:nvSpPr>
        <p:spPr>
          <a:xfrm>
            <a:off x="7435015" y="6406633"/>
            <a:ext cx="3764402"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Quỹ</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Tiền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tệ</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quốc</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tế</a:t>
            </a:r>
            <a:r>
              <a:rPr lang="en-US" sz="2000" i="1">
                <a:solidFill>
                  <a:schemeClr val="bg1"/>
                </a:solidFill>
                <a:latin typeface="Times New Roman" panose="02020603050405020304" pitchFamily="18" charset="0"/>
                <a:cs typeface="Times New Roman" panose="02020603050405020304" pitchFamily="18" charset="0"/>
              </a:rPr>
              <a:t>  (IMF)</a:t>
            </a:r>
          </a:p>
        </p:txBody>
      </p:sp>
    </p:spTree>
    <p:extLst>
      <p:ext uri="{BB962C8B-B14F-4D97-AF65-F5344CB8AC3E}">
        <p14:creationId xmlns:p14="http://schemas.microsoft.com/office/powerpoint/2010/main" val="3469688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7CD7-08EA-41AB-AEF3-473918002845}"/>
              </a:ext>
            </a:extLst>
          </p:cNvPr>
          <p:cNvSpPr>
            <a:spLocks noGrp="1"/>
          </p:cNvSpPr>
          <p:nvPr>
            <p:ph type="title"/>
          </p:nvPr>
        </p:nvSpPr>
        <p:spPr>
          <a:xfrm>
            <a:off x="889460" y="259784"/>
            <a:ext cx="10607042" cy="779319"/>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tăng</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trưởng</a:t>
            </a:r>
            <a:r>
              <a:rPr lang="en-US" sz="2800" b="1">
                <a:solidFill>
                  <a:srgbClr val="FF00FF"/>
                </a:solidFill>
                <a:latin typeface="Times New Roman" panose="02020603050405020304" pitchFamily="18" charset="0"/>
                <a:cs typeface="Times New Roman" panose="02020603050405020304" pitchFamily="18" charset="0"/>
              </a:rPr>
              <a:t> GDP (%/</a:t>
            </a:r>
            <a:r>
              <a:rPr lang="en-US" sz="2800" b="1" err="1">
                <a:solidFill>
                  <a:srgbClr val="FF00FF"/>
                </a:solidFill>
                <a:latin typeface="Times New Roman" panose="02020603050405020304" pitchFamily="18" charset="0"/>
                <a:cs typeface="Times New Roman" panose="02020603050405020304" pitchFamily="18" charset="0"/>
              </a:rPr>
              <a:t>năm</a:t>
            </a:r>
            <a:r>
              <a:rPr lang="en-US" sz="2800" b="1">
                <a:solidFill>
                  <a:srgbClr val="FF00FF"/>
                </a:solidFill>
                <a:latin typeface="Times New Roman" panose="02020603050405020304" pitchFamily="18" charset="0"/>
                <a:cs typeface="Times New Roman" panose="02020603050405020304" pitchFamily="18" charset="0"/>
              </a:rPr>
              <a:t>)</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812764571"/>
              </p:ext>
            </p:extLst>
          </p:nvPr>
        </p:nvGraphicFramePr>
        <p:xfrm>
          <a:off x="1320799" y="1099986"/>
          <a:ext cx="9878647" cy="4998720"/>
        </p:xfrm>
        <a:graphic>
          <a:graphicData uri="http://schemas.openxmlformats.org/drawingml/2006/table">
            <a:tbl>
              <a:tblPr firstRow="1" bandRow="1">
                <a:tableStyleId>{5C22544A-7EE6-4342-B048-85BDC9FD1C3A}</a:tableStyleId>
              </a:tblPr>
              <a:tblGrid>
                <a:gridCol w="2481453">
                  <a:extLst>
                    <a:ext uri="{9D8B030D-6E8A-4147-A177-3AD203B41FA5}">
                      <a16:colId xmlns:a16="http://schemas.microsoft.com/office/drawing/2014/main" val="20000"/>
                    </a:ext>
                  </a:extLst>
                </a:gridCol>
                <a:gridCol w="2481453">
                  <a:extLst>
                    <a:ext uri="{9D8B030D-6E8A-4147-A177-3AD203B41FA5}">
                      <a16:colId xmlns:a16="http://schemas.microsoft.com/office/drawing/2014/main" val="20001"/>
                    </a:ext>
                  </a:extLst>
                </a:gridCol>
                <a:gridCol w="2481453">
                  <a:extLst>
                    <a:ext uri="{9D8B030D-6E8A-4147-A177-3AD203B41FA5}">
                      <a16:colId xmlns:a16="http://schemas.microsoft.com/office/drawing/2014/main" val="20002"/>
                    </a:ext>
                  </a:extLst>
                </a:gridCol>
                <a:gridCol w="2434288">
                  <a:extLst>
                    <a:ext uri="{9D8B030D-6E8A-4147-A177-3AD203B41FA5}">
                      <a16:colId xmlns:a16="http://schemas.microsoft.com/office/drawing/2014/main" val="20003"/>
                    </a:ext>
                  </a:extLst>
                </a:gridCol>
              </a:tblGrid>
              <a:tr h="302726">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2016-2020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0"/>
                  </a:ext>
                </a:extLst>
              </a:tr>
              <a:tr h="302726">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0,1</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0,2</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0,6</a:t>
                      </a:r>
                    </a:p>
                  </a:txBody>
                  <a:tcPr marL="7620" marR="7620" marT="7620" marB="0" anchor="b"/>
                </a:tc>
                <a:extLst>
                  <a:ext uri="{0D108BD9-81ED-4DB2-BD59-A6C34878D82A}">
                    <a16:rowId xmlns:a16="http://schemas.microsoft.com/office/drawing/2014/main" val="10001"/>
                  </a:ext>
                </a:extLst>
              </a:tr>
              <a:tr h="302726">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-2,8</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6,1</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5,0</a:t>
                      </a:r>
                    </a:p>
                  </a:txBody>
                  <a:tcPr marL="7620" marR="7620" marT="7620" marB="0" anchor="b"/>
                </a:tc>
                <a:extLst>
                  <a:ext uri="{0D108BD9-81ED-4DB2-BD59-A6C34878D82A}">
                    <a16:rowId xmlns:a16="http://schemas.microsoft.com/office/drawing/2014/main" val="10002"/>
                  </a:ext>
                </a:extLst>
              </a:tr>
              <a:tr h="302726">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-1,5</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4,6</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3,7</a:t>
                      </a:r>
                    </a:p>
                  </a:txBody>
                  <a:tcPr marL="7620" marR="7620" marT="7620" marB="0" anchor="b"/>
                </a:tc>
                <a:extLst>
                  <a:ext uri="{0D108BD9-81ED-4DB2-BD59-A6C34878D82A}">
                    <a16:rowId xmlns:a16="http://schemas.microsoft.com/office/drawing/2014/main" val="10003"/>
                  </a:ext>
                </a:extLst>
              </a:tr>
              <a:tr h="302726">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0,2</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6,4</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5,1</a:t>
                      </a:r>
                    </a:p>
                  </a:txBody>
                  <a:tcPr marL="7620" marR="7620" marT="7620" marB="0" anchor="b"/>
                </a:tc>
                <a:extLst>
                  <a:ext uri="{0D108BD9-81ED-4DB2-BD59-A6C34878D82A}">
                    <a16:rowId xmlns:a16="http://schemas.microsoft.com/office/drawing/2014/main" val="10004"/>
                  </a:ext>
                </a:extLst>
              </a:tr>
              <a:tr h="302726">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3,9</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2,6</a:t>
                      </a:r>
                    </a:p>
                  </a:txBody>
                  <a:tcPr marL="7620" marR="7620" marT="7620" marB="0" anchor="b"/>
                </a:tc>
                <a:extLst>
                  <a:ext uri="{0D108BD9-81ED-4DB2-BD59-A6C34878D82A}">
                    <a16:rowId xmlns:a16="http://schemas.microsoft.com/office/drawing/2014/main" val="10005"/>
                  </a:ext>
                </a:extLst>
              </a:tr>
              <a:tr h="302726">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6,3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5,4</a:t>
                      </a:r>
                    </a:p>
                  </a:txBody>
                  <a:tcPr marL="7620" marR="7620" marT="7620" marB="0" anchor="b"/>
                </a:tc>
                <a:extLst>
                  <a:ext uri="{0D108BD9-81ED-4DB2-BD59-A6C34878D82A}">
                    <a16:rowId xmlns:a16="http://schemas.microsoft.com/office/drawing/2014/main" val="10006"/>
                  </a:ext>
                </a:extLst>
              </a:tr>
              <a:tr h="302726">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4,7</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3,4</a:t>
                      </a:r>
                    </a:p>
                  </a:txBody>
                  <a:tcPr marL="7620" marR="7620" marT="7620" marB="0" anchor="b"/>
                </a:tc>
                <a:extLst>
                  <a:ext uri="{0D108BD9-81ED-4DB2-BD59-A6C34878D82A}">
                    <a16:rowId xmlns:a16="http://schemas.microsoft.com/office/drawing/2014/main" val="10007"/>
                  </a:ext>
                </a:extLst>
              </a:tr>
              <a:tr h="302726">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2,8</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1,0</a:t>
                      </a:r>
                    </a:p>
                  </a:txBody>
                  <a:tcPr marL="7620" marR="7620" marT="7620" marB="0" anchor="b"/>
                </a:tc>
                <a:extLst>
                  <a:ext uri="{0D108BD9-81ED-4DB2-BD59-A6C34878D82A}">
                    <a16:rowId xmlns:a16="http://schemas.microsoft.com/office/drawing/2014/main" val="10008"/>
                  </a:ext>
                </a:extLst>
              </a:tr>
              <a:tr h="302726">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-7,1</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2,1</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1,3</a:t>
                      </a:r>
                    </a:p>
                  </a:txBody>
                  <a:tcPr marL="7620" marR="7620" marT="7620" marB="0" anchor="b"/>
                </a:tc>
                <a:extLst>
                  <a:ext uri="{0D108BD9-81ED-4DB2-BD59-A6C34878D82A}">
                    <a16:rowId xmlns:a16="http://schemas.microsoft.com/office/drawing/2014/main" val="10009"/>
                  </a:ext>
                </a:extLst>
              </a:tr>
              <a:tr h="302726">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2,9</a:t>
                      </a:r>
                    </a:p>
                  </a:txBody>
                  <a:tcPr marL="7620" marR="7620" marT="7620" marB="0" anchor="b"/>
                </a:tc>
                <a:tc>
                  <a:txBody>
                    <a:bodyPr/>
                    <a:lstStyle/>
                    <a:p>
                      <a:pPr algn="ctr" fontAlgn="b"/>
                      <a:r>
                        <a:rPr lang="en-US" sz="1800" b="1" i="0" u="none" strike="noStrike">
                          <a:solidFill>
                            <a:srgbClr val="000000"/>
                          </a:solidFill>
                          <a:effectLst/>
                          <a:latin typeface="Times New Roman" panose="02020603050405020304" pitchFamily="18" charset="0"/>
                        </a:rPr>
                        <a:t>6,1</a:t>
                      </a:r>
                    </a:p>
                  </a:txBody>
                  <a:tcPr marL="7620" marR="7620" marT="7620" marB="0" anchor="b"/>
                </a:tc>
                <a:tc>
                  <a:txBody>
                    <a:bodyPr/>
                    <a:lstStyle/>
                    <a:p>
                      <a:pPr algn="ctr" fontAlgn="b"/>
                      <a:r>
                        <a:rPr lang="en-US" sz="1800" b="1" i="0" u="none" strike="noStrike">
                          <a:solidFill>
                            <a:srgbClr val="000000"/>
                          </a:solidFill>
                          <a:effectLst/>
                          <a:latin typeface="Times New Roman" panose="02020603050405020304" pitchFamily="18" charset="0"/>
                        </a:rPr>
                        <a:t>6,1</a:t>
                      </a:r>
                    </a:p>
                  </a:txBody>
                  <a:tcPr marL="7620" marR="7620" marT="7620" marB="0" anchor="b"/>
                </a:tc>
                <a:extLst>
                  <a:ext uri="{0D108BD9-81ED-4DB2-BD59-A6C34878D82A}">
                    <a16:rowId xmlns:a16="http://schemas.microsoft.com/office/drawing/2014/main" val="10010"/>
                  </a:ext>
                </a:extLst>
              </a:tr>
              <a:tr h="302726">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1,9</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6,8</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5,7</a:t>
                      </a:r>
                    </a:p>
                  </a:txBody>
                  <a:tcPr marL="7620" marR="7620" marT="7620" marB="0" anchor="b"/>
                </a:tc>
                <a:extLst>
                  <a:ext uri="{0D108BD9-81ED-4DB2-BD59-A6C34878D82A}">
                    <a16:rowId xmlns:a16="http://schemas.microsoft.com/office/drawing/2014/main" val="10011"/>
                  </a:ext>
                </a:extLst>
              </a:tr>
              <a:tr h="302726">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4,8</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2,8</a:t>
                      </a:r>
                    </a:p>
                  </a:txBody>
                  <a:tcPr marL="7620" marR="7620" marT="7620" marB="0" anchor="b"/>
                </a:tc>
                <a:extLst>
                  <a:ext uri="{0D108BD9-81ED-4DB2-BD59-A6C34878D82A}">
                    <a16:rowId xmlns:a16="http://schemas.microsoft.com/office/drawing/2014/main" val="10012"/>
                  </a:ext>
                </a:extLst>
              </a:tr>
              <a:tr h="302726">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0,3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-0,4</a:t>
                      </a:r>
                    </a:p>
                  </a:txBody>
                  <a:tcPr marL="7620" marR="7620" marT="7620" marB="0" anchor="b"/>
                </a:tc>
                <a:extLst>
                  <a:ext uri="{0D108BD9-81ED-4DB2-BD59-A6C34878D82A}">
                    <a16:rowId xmlns:a16="http://schemas.microsoft.com/office/drawing/2014/main" val="10013"/>
                  </a:ext>
                </a:extLst>
              </a:tr>
              <a:tr h="302726">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-1,9</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2,4</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1,8</a:t>
                      </a:r>
                    </a:p>
                  </a:txBody>
                  <a:tcPr marL="7620" marR="7620" marT="7620" marB="0" anchor="b"/>
                </a:tc>
                <a:extLst>
                  <a:ext uri="{0D108BD9-81ED-4DB2-BD59-A6C34878D82A}">
                    <a16:rowId xmlns:a16="http://schemas.microsoft.com/office/drawing/2014/main" val="10014"/>
                  </a:ext>
                </a:extLst>
              </a:tr>
              <a:tr h="302726">
                <a:tc>
                  <a:txBody>
                    <a:bodyPr/>
                    <a:lstStyle/>
                    <a:p>
                      <a:pPr algn="l" fontAlgn="b"/>
                      <a:r>
                        <a:rPr lang="en-US" sz="2000" b="1" i="1" u="none" strike="noStrike" err="1">
                          <a:solidFill>
                            <a:srgbClr val="000000"/>
                          </a:solidFill>
                          <a:effectLst/>
                          <a:latin typeface="Times New Roman" panose="02020603050405020304" pitchFamily="18" charset="0"/>
                        </a:rPr>
                        <a:t>Thế</a:t>
                      </a:r>
                      <a:r>
                        <a:rPr lang="en-US" sz="2000" b="1" i="1" u="none" strike="noStrike">
                          <a:solidFill>
                            <a:srgbClr val="000000"/>
                          </a:solidFill>
                          <a:effectLst/>
                          <a:latin typeface="Times New Roman" panose="02020603050405020304" pitchFamily="18" charset="0"/>
                        </a:rPr>
                        <a:t> </a:t>
                      </a:r>
                      <a:r>
                        <a:rPr lang="en-US" sz="2000" b="1" i="1" u="none" strike="noStrike" err="1">
                          <a:solidFill>
                            <a:srgbClr val="000000"/>
                          </a:solidFill>
                          <a:effectLst/>
                          <a:latin typeface="Times New Roman" panose="02020603050405020304" pitchFamily="18" charset="0"/>
                        </a:rPr>
                        <a:t>giới</a:t>
                      </a:r>
                      <a:endParaRPr lang="en-US" sz="2000" b="1" i="1" u="none" strike="noStrike">
                        <a:solidFill>
                          <a:srgbClr val="000000"/>
                        </a:solidFill>
                        <a:effectLst/>
                        <a:latin typeface="Times New Roman" panose="02020603050405020304" pitchFamily="18" charset="0"/>
                      </a:endParaRP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-4,4</a:t>
                      </a:r>
                    </a:p>
                  </a:txBody>
                  <a:tcPr marL="7620" marR="7620" marT="7620" marB="0" anchor="b"/>
                </a:tc>
                <a:tc>
                  <a:txBody>
                    <a:bodyPr/>
                    <a:lstStyle/>
                    <a:p>
                      <a:pPr algn="ctr" fontAlgn="b"/>
                      <a:r>
                        <a:rPr lang="en-US" sz="1800" b="1" i="1" u="none" strike="noStrike">
                          <a:solidFill>
                            <a:srgbClr val="000000"/>
                          </a:solidFill>
                          <a:effectLst/>
                          <a:latin typeface="Times New Roman" panose="02020603050405020304" pitchFamily="18" charset="0"/>
                        </a:rPr>
                        <a:t>2,7</a:t>
                      </a:r>
                    </a:p>
                  </a:txBody>
                  <a:tcPr marL="7620" marR="7620" marT="7620" marB="0" anchor="b"/>
                </a:tc>
                <a:tc>
                  <a:txBody>
                    <a:bodyPr/>
                    <a:lstStyle/>
                    <a:p>
                      <a:pPr algn="ctr" fontAlgn="b"/>
                      <a:r>
                        <a:rPr lang="en-US" sz="1800" b="1" i="1" u="none" strike="noStrike">
                          <a:solidFill>
                            <a:srgbClr val="000000"/>
                          </a:solidFill>
                          <a:effectLst/>
                          <a:latin typeface="Times New Roman" panose="02020603050405020304" pitchFamily="18" charset="0"/>
                        </a:rPr>
                        <a:t>1,8</a:t>
                      </a:r>
                    </a:p>
                  </a:txBody>
                  <a:tcPr marL="7620" marR="7620" marT="7620" marB="0" anchor="b"/>
                </a:tc>
                <a:extLst>
                  <a:ext uri="{0D108BD9-81ED-4DB2-BD59-A6C34878D82A}">
                    <a16:rowId xmlns:a16="http://schemas.microsoft.com/office/drawing/2014/main" val="10015"/>
                  </a:ext>
                </a:extLst>
              </a:tr>
            </a:tbl>
          </a:graphicData>
        </a:graphic>
      </p:graphicFrame>
      <p:sp>
        <p:nvSpPr>
          <p:cNvPr id="12" name="Rectangle 11"/>
          <p:cNvSpPr/>
          <p:nvPr/>
        </p:nvSpPr>
        <p:spPr>
          <a:xfrm>
            <a:off x="7435015" y="6406633"/>
            <a:ext cx="3764402"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Quỹ</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Tiền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tệ</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quốc</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tế</a:t>
            </a:r>
            <a:r>
              <a:rPr lang="en-US" sz="2000" i="1">
                <a:solidFill>
                  <a:schemeClr val="bg1"/>
                </a:solidFill>
                <a:latin typeface="Times New Roman" panose="02020603050405020304" pitchFamily="18" charset="0"/>
                <a:cs typeface="Times New Roman" panose="02020603050405020304" pitchFamily="18" charset="0"/>
              </a:rPr>
              <a:t>  (IMF)</a:t>
            </a:r>
          </a:p>
        </p:txBody>
      </p:sp>
    </p:spTree>
    <p:extLst>
      <p:ext uri="{BB962C8B-B14F-4D97-AF65-F5344CB8AC3E}">
        <p14:creationId xmlns:p14="http://schemas.microsoft.com/office/powerpoint/2010/main" val="2937379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7CD7-08EA-41AB-AEF3-473918002845}"/>
              </a:ext>
            </a:extLst>
          </p:cNvPr>
          <p:cNvSpPr>
            <a:spLocks noGrp="1"/>
          </p:cNvSpPr>
          <p:nvPr>
            <p:ph type="title"/>
          </p:nvPr>
        </p:nvSpPr>
        <p:spPr>
          <a:xfrm>
            <a:off x="889460" y="259777"/>
            <a:ext cx="10607042" cy="697154"/>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lạm</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phát</a:t>
            </a:r>
            <a:r>
              <a:rPr lang="en-US" sz="2800" b="1">
                <a:solidFill>
                  <a:srgbClr val="FF00FF"/>
                </a:solidFill>
                <a:latin typeface="Times New Roman" panose="02020603050405020304" pitchFamily="18" charset="0"/>
                <a:cs typeface="Times New Roman" panose="02020603050405020304" pitchFamily="18" charset="0"/>
              </a:rPr>
              <a:t> (%)</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85647524"/>
              </p:ext>
            </p:extLst>
          </p:nvPr>
        </p:nvGraphicFramePr>
        <p:xfrm>
          <a:off x="1244601" y="1010102"/>
          <a:ext cx="9864821" cy="5040587"/>
        </p:xfrm>
        <a:graphic>
          <a:graphicData uri="http://schemas.openxmlformats.org/drawingml/2006/table">
            <a:tbl>
              <a:tblPr firstRow="1" bandRow="1">
                <a:tableStyleId>{5C22544A-7EE6-4342-B048-85BDC9FD1C3A}</a:tableStyleId>
              </a:tblPr>
              <a:tblGrid>
                <a:gridCol w="2477980">
                  <a:extLst>
                    <a:ext uri="{9D8B030D-6E8A-4147-A177-3AD203B41FA5}">
                      <a16:colId xmlns:a16="http://schemas.microsoft.com/office/drawing/2014/main" val="20000"/>
                    </a:ext>
                  </a:extLst>
                </a:gridCol>
                <a:gridCol w="2477980">
                  <a:extLst>
                    <a:ext uri="{9D8B030D-6E8A-4147-A177-3AD203B41FA5}">
                      <a16:colId xmlns:a16="http://schemas.microsoft.com/office/drawing/2014/main" val="20001"/>
                    </a:ext>
                  </a:extLst>
                </a:gridCol>
                <a:gridCol w="2477980">
                  <a:extLst>
                    <a:ext uri="{9D8B030D-6E8A-4147-A177-3AD203B41FA5}">
                      <a16:colId xmlns:a16="http://schemas.microsoft.com/office/drawing/2014/main" val="20002"/>
                    </a:ext>
                  </a:extLst>
                </a:gridCol>
                <a:gridCol w="2430881">
                  <a:extLst>
                    <a:ext uri="{9D8B030D-6E8A-4147-A177-3AD203B41FA5}">
                      <a16:colId xmlns:a16="http://schemas.microsoft.com/office/drawing/2014/main" val="20003"/>
                    </a:ext>
                  </a:extLst>
                </a:gridCol>
              </a:tblGrid>
              <a:tr h="354287">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0"/>
                  </a:ext>
                </a:extLst>
              </a:tr>
              <a:tr h="302741">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0,14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-0,49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-0,39</a:t>
                      </a:r>
                    </a:p>
                  </a:txBody>
                  <a:tcPr marL="7620" marR="7620" marT="7620" marB="0" anchor="b"/>
                </a:tc>
                <a:extLst>
                  <a:ext uri="{0D108BD9-81ED-4DB2-BD59-A6C34878D82A}">
                    <a16:rowId xmlns:a16="http://schemas.microsoft.com/office/drawing/2014/main" val="10001"/>
                  </a:ext>
                </a:extLst>
              </a:tr>
              <a:tr h="302741">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5,48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a:t>
                      </a:r>
                    </a:p>
                  </a:txBody>
                  <a:tcPr marL="7620" marR="7620" marT="7620" marB="0" anchor="b"/>
                </a:tc>
                <a:extLst>
                  <a:ext uri="{0D108BD9-81ED-4DB2-BD59-A6C34878D82A}">
                    <a16:rowId xmlns:a16="http://schemas.microsoft.com/office/drawing/2014/main" val="10002"/>
                  </a:ext>
                </a:extLst>
              </a:tr>
              <a:tr h="302741">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5,36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6,36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3,03</a:t>
                      </a:r>
                    </a:p>
                  </a:txBody>
                  <a:tcPr marL="7620" marR="7620" marT="7620" marB="0" anchor="b"/>
                </a:tc>
                <a:extLst>
                  <a:ext uri="{0D108BD9-81ED-4DB2-BD59-A6C34878D82A}">
                    <a16:rowId xmlns:a16="http://schemas.microsoft.com/office/drawing/2014/main" val="10003"/>
                  </a:ext>
                </a:extLst>
              </a:tr>
              <a:tr h="302741">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7,57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3,32</a:t>
                      </a:r>
                    </a:p>
                  </a:txBody>
                  <a:tcPr marL="7620" marR="7620" marT="7620" marB="0" anchor="b"/>
                </a:tc>
                <a:extLst>
                  <a:ext uri="{0D108BD9-81ED-4DB2-BD59-A6C34878D82A}">
                    <a16:rowId xmlns:a16="http://schemas.microsoft.com/office/drawing/2014/main" val="10004"/>
                  </a:ext>
                </a:extLst>
              </a:tr>
              <a:tr h="302741">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3,17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2,10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0,66</a:t>
                      </a:r>
                    </a:p>
                  </a:txBody>
                  <a:tcPr marL="7620" marR="7620" marT="7620" marB="0" anchor="b"/>
                </a:tc>
                <a:extLst>
                  <a:ext uri="{0D108BD9-81ED-4DB2-BD59-A6C34878D82A}">
                    <a16:rowId xmlns:a16="http://schemas.microsoft.com/office/drawing/2014/main" val="10005"/>
                  </a:ext>
                </a:extLst>
              </a:tr>
              <a:tr h="302741">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9,45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8,83</a:t>
                      </a:r>
                    </a:p>
                  </a:txBody>
                  <a:tcPr marL="7620" marR="7620" marT="7620" marB="0" anchor="b"/>
                </a:tc>
                <a:extLst>
                  <a:ext uri="{0D108BD9-81ED-4DB2-BD59-A6C34878D82A}">
                    <a16:rowId xmlns:a16="http://schemas.microsoft.com/office/drawing/2014/main" val="10006"/>
                  </a:ext>
                </a:extLst>
              </a:tr>
              <a:tr h="302741">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4,72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0,67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2,48</a:t>
                      </a:r>
                    </a:p>
                  </a:txBody>
                  <a:tcPr marL="7620" marR="7620" marT="7620" marB="0" anchor="b"/>
                </a:tc>
                <a:extLst>
                  <a:ext uri="{0D108BD9-81ED-4DB2-BD59-A6C34878D82A}">
                    <a16:rowId xmlns:a16="http://schemas.microsoft.com/office/drawing/2014/main" val="10007"/>
                  </a:ext>
                </a:extLst>
              </a:tr>
              <a:tr h="302741">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5,25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-0,52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0,57</a:t>
                      </a:r>
                    </a:p>
                  </a:txBody>
                  <a:tcPr marL="7620" marR="7620" marT="7620" marB="0" anchor="b"/>
                </a:tc>
                <a:extLst>
                  <a:ext uri="{0D108BD9-81ED-4DB2-BD59-A6C34878D82A}">
                    <a16:rowId xmlns:a16="http://schemas.microsoft.com/office/drawing/2014/main" val="10008"/>
                  </a:ext>
                </a:extLst>
              </a:tr>
              <a:tr h="302741">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3,81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-0,90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0,71</a:t>
                      </a:r>
                    </a:p>
                  </a:txBody>
                  <a:tcPr marL="7620" marR="7620" marT="7620" marB="0" anchor="b"/>
                </a:tc>
                <a:extLst>
                  <a:ext uri="{0D108BD9-81ED-4DB2-BD59-A6C34878D82A}">
                    <a16:rowId xmlns:a16="http://schemas.microsoft.com/office/drawing/2014/main" val="10009"/>
                  </a:ext>
                </a:extLst>
              </a:tr>
              <a:tr h="302741">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18,68</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0,63</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2,80</a:t>
                      </a:r>
                    </a:p>
                  </a:txBody>
                  <a:tcPr marL="7620" marR="7620" marT="7620" marB="0" anchor="b"/>
                </a:tc>
                <a:extLst>
                  <a:ext uri="{0D108BD9-81ED-4DB2-BD59-A6C34878D82A}">
                    <a16:rowId xmlns:a16="http://schemas.microsoft.com/office/drawing/2014/main" val="10010"/>
                  </a:ext>
                </a:extLst>
              </a:tr>
              <a:tr h="302741">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5,55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2,90</a:t>
                      </a:r>
                    </a:p>
                  </a:txBody>
                  <a:tcPr marL="7620" marR="7620" marT="7620" marB="0" anchor="b"/>
                </a:tc>
                <a:extLst>
                  <a:ext uri="{0D108BD9-81ED-4DB2-BD59-A6C34878D82A}">
                    <a16:rowId xmlns:a16="http://schemas.microsoft.com/office/drawing/2014/main" val="10011"/>
                  </a:ext>
                </a:extLst>
              </a:tr>
              <a:tr h="302741">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8,86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5,87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7,66</a:t>
                      </a:r>
                    </a:p>
                  </a:txBody>
                  <a:tcPr marL="7620" marR="7620" marT="7620" marB="0" anchor="b"/>
                </a:tc>
                <a:extLst>
                  <a:ext uri="{0D108BD9-81ED-4DB2-BD59-A6C34878D82A}">
                    <a16:rowId xmlns:a16="http://schemas.microsoft.com/office/drawing/2014/main" val="10012"/>
                  </a:ext>
                </a:extLst>
              </a:tr>
              <a:tr h="302741">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-0,27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0,79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0,48</a:t>
                      </a:r>
                    </a:p>
                  </a:txBody>
                  <a:tcPr marL="7620" marR="7620" marT="7620" marB="0" anchor="b"/>
                </a:tc>
                <a:extLst>
                  <a:ext uri="{0D108BD9-81ED-4DB2-BD59-A6C34878D82A}">
                    <a16:rowId xmlns:a16="http://schemas.microsoft.com/office/drawing/2014/main" val="10013"/>
                  </a:ext>
                </a:extLst>
              </a:tr>
              <a:tr h="302741">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4,03</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0,71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0,38</a:t>
                      </a:r>
                    </a:p>
                  </a:txBody>
                  <a:tcPr marL="7620" marR="7620" marT="7620" marB="0" anchor="b"/>
                </a:tc>
                <a:extLst>
                  <a:ext uri="{0D108BD9-81ED-4DB2-BD59-A6C34878D82A}">
                    <a16:rowId xmlns:a16="http://schemas.microsoft.com/office/drawing/2014/main" val="10014"/>
                  </a:ext>
                </a:extLst>
              </a:tr>
              <a:tr h="302741">
                <a:tc>
                  <a:txBody>
                    <a:bodyPr/>
                    <a:lstStyle/>
                    <a:p>
                      <a:pPr algn="l" fontAlgn="b"/>
                      <a:r>
                        <a:rPr lang="en-US" sz="2000" b="1" i="1" u="none" strike="noStrike" err="1">
                          <a:solidFill>
                            <a:srgbClr val="000000"/>
                          </a:solidFill>
                          <a:effectLst/>
                          <a:latin typeface="Times New Roman" panose="02020603050405020304" pitchFamily="18" charset="0"/>
                        </a:rPr>
                        <a:t>Thế</a:t>
                      </a:r>
                      <a:r>
                        <a:rPr lang="en-US" sz="2000" b="1" i="1" u="none" strike="noStrike">
                          <a:solidFill>
                            <a:srgbClr val="000000"/>
                          </a:solidFill>
                          <a:effectLst/>
                          <a:latin typeface="Times New Roman" panose="02020603050405020304" pitchFamily="18" charset="0"/>
                        </a:rPr>
                        <a:t> </a:t>
                      </a:r>
                      <a:r>
                        <a:rPr lang="en-US" sz="2000" b="1" i="1" u="none" strike="noStrike" err="1">
                          <a:solidFill>
                            <a:srgbClr val="000000"/>
                          </a:solidFill>
                          <a:effectLst/>
                          <a:latin typeface="Times New Roman" panose="02020603050405020304" pitchFamily="18" charset="0"/>
                        </a:rPr>
                        <a:t>giới</a:t>
                      </a:r>
                      <a:endParaRPr lang="en-US" sz="2000" b="1" i="1" u="none" strike="noStrike">
                        <a:solidFill>
                          <a:srgbClr val="000000"/>
                        </a:solidFill>
                        <a:effectLst/>
                        <a:latin typeface="Times New Roman" panose="02020603050405020304" pitchFamily="18" charset="0"/>
                      </a:endParaRP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4,80</a:t>
                      </a: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1,39</a:t>
                      </a: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2,12</a:t>
                      </a:r>
                    </a:p>
                  </a:txBody>
                  <a:tcPr marL="7620" marR="7620" marT="7620" marB="0" anchor="b"/>
                </a:tc>
                <a:extLst>
                  <a:ext uri="{0D108BD9-81ED-4DB2-BD59-A6C34878D82A}">
                    <a16:rowId xmlns:a16="http://schemas.microsoft.com/office/drawing/2014/main" val="10015"/>
                  </a:ext>
                </a:extLst>
              </a:tr>
            </a:tbl>
          </a:graphicData>
        </a:graphic>
      </p:graphicFrame>
      <p:sp>
        <p:nvSpPr>
          <p:cNvPr id="12" name="Rectangle 11"/>
          <p:cNvSpPr/>
          <p:nvPr/>
        </p:nvSpPr>
        <p:spPr>
          <a:xfrm>
            <a:off x="7435017" y="6406633"/>
            <a:ext cx="3674378"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Ngân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hàng</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Thế</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giới</a:t>
            </a:r>
            <a:r>
              <a:rPr lang="en-US" sz="2000" i="1">
                <a:solidFill>
                  <a:schemeClr val="bg1"/>
                </a:solidFill>
                <a:latin typeface="Times New Roman" panose="02020603050405020304" pitchFamily="18" charset="0"/>
                <a:cs typeface="Times New Roman" panose="02020603050405020304" pitchFamily="18" charset="0"/>
              </a:rPr>
              <a:t> (WB)</a:t>
            </a:r>
          </a:p>
        </p:txBody>
      </p:sp>
    </p:spTree>
    <p:extLst>
      <p:ext uri="{BB962C8B-B14F-4D97-AF65-F5344CB8AC3E}">
        <p14:creationId xmlns:p14="http://schemas.microsoft.com/office/powerpoint/2010/main" val="23500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71872" y="1116425"/>
            <a:ext cx="10292315" cy="5008015"/>
          </a:xfrm>
        </p:spPr>
        <p:txBody>
          <a:bodyPr>
            <a:noAutofit/>
          </a:bodyPr>
          <a:lstStyle/>
          <a:p>
            <a:pPr marL="339677" indent="-339677" algn="just">
              <a:lnSpc>
                <a:spcPct val="100000"/>
              </a:lnSpc>
              <a:spcBef>
                <a:spcPts val="599"/>
              </a:spcBef>
              <a:spcAft>
                <a:spcPts val="599"/>
              </a:spcAft>
              <a:buFont typeface="Wingdings" pitchFamily="2" charset="2"/>
              <a:buChar char="v"/>
            </a:pP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Bám</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sát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Cương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lĩnh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xây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nước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trong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thời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kỳ</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quá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lên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Chủ</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nghĩa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xã</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hội</a:t>
            </a:r>
            <a:r>
              <a:rPr lang="en-US" sz="1900">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bổ</a:t>
            </a:r>
            <a:r>
              <a:rPr lang="en-US" sz="1900" i="1">
                <a:solidFill>
                  <a:srgbClr val="0000FF"/>
                </a:solidFill>
                <a:latin typeface="Times New Roman" pitchFamily="18" charset="0"/>
                <a:cs typeface="Times New Roman" pitchFamily="18" charset="0"/>
              </a:rPr>
              <a:t> sung, </a:t>
            </a:r>
            <a:r>
              <a:rPr lang="en-US" sz="1900" i="1" err="1">
                <a:solidFill>
                  <a:srgbClr val="0000FF"/>
                </a:solidFill>
                <a:latin typeface="Times New Roman" pitchFamily="18" charset="0"/>
                <a:cs typeface="Times New Roman" pitchFamily="18" charset="0"/>
              </a:rPr>
              <a:t>phát</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triển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2011</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chỉ</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đạo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của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Chính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trị</a:t>
            </a:r>
            <a:r>
              <a:rPr lang="en-US" sz="1900">
                <a:solidFill>
                  <a:srgbClr val="0000FF"/>
                </a:solidFill>
                <a:latin typeface="Times New Roman" pitchFamily="18" charset="0"/>
                <a:cs typeface="Times New Roman" pitchFamily="18" charset="0"/>
              </a:rPr>
              <a:t>, Ban </a:t>
            </a:r>
            <a:r>
              <a:rPr lang="en-US" sz="1900" err="1">
                <a:solidFill>
                  <a:srgbClr val="0000FF"/>
                </a:solidFill>
                <a:latin typeface="Times New Roman" pitchFamily="18" charset="0"/>
                <a:cs typeface="Times New Roman" pitchFamily="18" charset="0"/>
              </a:rPr>
              <a:t>Chấp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hành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Trung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ương</a:t>
            </a:r>
            <a:endParaRPr lang="en-US" sz="1900">
              <a:solidFill>
                <a:srgbClr val="0000FF"/>
              </a:solidFill>
              <a:latin typeface="Times New Roman" pitchFamily="18" charset="0"/>
              <a:cs typeface="Times New Roman" pitchFamily="18" charset="0"/>
            </a:endParaRPr>
          </a:p>
          <a:p>
            <a:pPr marL="339677" indent="-339677" algn="just">
              <a:lnSpc>
                <a:spcPct val="100000"/>
              </a:lnSpc>
              <a:spcBef>
                <a:spcPts val="599"/>
              </a:spcBef>
              <a:spcAft>
                <a:spcPts val="599"/>
              </a:spcAft>
              <a:buFont typeface="Wingdings" pitchFamily="2" charset="2"/>
              <a:buChar char="v"/>
            </a:pPr>
            <a:r>
              <a:rPr lang="en-US" sz="1900" u="sng" spc="-20" err="1">
                <a:solidFill>
                  <a:srgbClr val="0000FF"/>
                </a:solidFill>
                <a:latin typeface="Times New Roman" pitchFamily="18" charset="0"/>
                <a:cs typeface="Times New Roman" pitchFamily="18" charset="0"/>
              </a:rPr>
              <a:t>Báo</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cáo</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Chính</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trị</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là</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văn</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kiện</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trung</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tâm</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Báo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cáo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kinh</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tế</a:t>
            </a:r>
            <a:r>
              <a:rPr lang="en-US" sz="1900" spc="-20">
                <a:solidFill>
                  <a:srgbClr val="0000FF"/>
                </a:solidFill>
                <a:latin typeface="Times New Roman" pitchFamily="18" charset="0"/>
                <a:cs typeface="Times New Roman" pitchFamily="18" charset="0"/>
              </a:rPr>
              <a:t> - </a:t>
            </a:r>
            <a:r>
              <a:rPr lang="en-US" sz="1900" spc="-20" err="1">
                <a:solidFill>
                  <a:srgbClr val="0000FF"/>
                </a:solidFill>
                <a:latin typeface="Times New Roman" pitchFamily="18" charset="0"/>
                <a:cs typeface="Times New Roman" pitchFamily="18" charset="0"/>
              </a:rPr>
              <a:t>xã</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hội</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cụ</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thể</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hóa</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các</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nội</a:t>
            </a:r>
            <a:r>
              <a:rPr lang="en-US" sz="1900" spc="-20">
                <a:solidFill>
                  <a:srgbClr val="0000FF"/>
                </a:solidFill>
                <a:latin typeface="Times New Roman" pitchFamily="18" charset="0"/>
                <a:cs typeface="Times New Roman" pitchFamily="18" charset="0"/>
              </a:rPr>
              <a:t> dung về </a:t>
            </a:r>
            <a:r>
              <a:rPr lang="en-US" sz="1900" spc="-20" err="1">
                <a:solidFill>
                  <a:srgbClr val="0000FF"/>
                </a:solidFill>
                <a:latin typeface="Times New Roman" pitchFamily="18" charset="0"/>
                <a:cs typeface="Times New Roman" pitchFamily="18" charset="0"/>
              </a:rPr>
              <a:t>KTXH</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và</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những</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lĩnh</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vực</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liên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quan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bảo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đảm</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nhất</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quán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về</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những</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tư</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tưởng</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quan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điểm</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lớn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trong</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Báo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cáo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chính</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trị</a:t>
            </a:r>
            <a:r>
              <a:rPr lang="en-US" sz="1900" i="1" spc="-20">
                <a:solidFill>
                  <a:srgbClr val="0000FF"/>
                </a:solidFill>
                <a:latin typeface="Times New Roman" pitchFamily="18" charset="0"/>
                <a:cs typeface="Times New Roman" pitchFamily="18" charset="0"/>
              </a:rPr>
              <a:t> </a:t>
            </a:r>
          </a:p>
          <a:p>
            <a:pPr marL="339677" indent="-339677" algn="just">
              <a:lnSpc>
                <a:spcPct val="100000"/>
              </a:lnSpc>
              <a:spcBef>
                <a:spcPts val="599"/>
              </a:spcBef>
              <a:spcAft>
                <a:spcPts val="599"/>
              </a:spcAft>
              <a:buFont typeface="Wingdings" pitchFamily="2" charset="2"/>
              <a:buChar char="v"/>
            </a:pPr>
            <a:r>
              <a:rPr lang="en-US" sz="1900" err="1">
                <a:solidFill>
                  <a:srgbClr val="0000FF"/>
                </a:solidFill>
                <a:latin typeface="Times New Roman" pitchFamily="18" charset="0"/>
                <a:cs typeface="Times New Roman" pitchFamily="18" charset="0"/>
              </a:rPr>
              <a:t>Đánh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giá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phải</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khách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quan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đúng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sát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thực</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tiễn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chỉ</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rõ</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nguyên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bài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học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nghiệm</a:t>
            </a:r>
            <a:endParaRPr lang="en-US" sz="1900">
              <a:solidFill>
                <a:srgbClr val="0000FF"/>
              </a:solidFill>
              <a:latin typeface="Times New Roman" pitchFamily="18" charset="0"/>
              <a:cs typeface="Times New Roman" pitchFamily="18" charset="0"/>
            </a:endParaRPr>
          </a:p>
          <a:p>
            <a:pPr marL="339677" indent="-339677" algn="just">
              <a:lnSpc>
                <a:spcPct val="100000"/>
              </a:lnSpc>
              <a:spcBef>
                <a:spcPts val="599"/>
              </a:spcBef>
              <a:spcAft>
                <a:spcPts val="599"/>
              </a:spcAft>
              <a:buFont typeface="Wingdings" pitchFamily="2" charset="2"/>
              <a:buChar char="v"/>
            </a:pP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báo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nhận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diện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rõ</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những</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cơ</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hội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thách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thức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trong</a:t>
            </a:r>
            <a:r>
              <a:rPr lang="en-US" sz="1900">
                <a:solidFill>
                  <a:srgbClr val="0000FF"/>
                </a:solidFill>
                <a:latin typeface="Times New Roman" pitchFamily="18" charset="0"/>
                <a:cs typeface="Times New Roman" pitchFamily="18" charset="0"/>
              </a:rPr>
              <a:t> 5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10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tầm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nhìn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đến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2045 </a:t>
            </a:r>
          </a:p>
          <a:p>
            <a:pPr marL="339677" indent="-339677" algn="just">
              <a:lnSpc>
                <a:spcPct val="100000"/>
              </a:lnSpc>
              <a:spcBef>
                <a:spcPts val="599"/>
              </a:spcBef>
              <a:spcAft>
                <a:spcPts val="599"/>
              </a:spcAft>
              <a:buFont typeface="Wingdings" pitchFamily="2" charset="2"/>
              <a:buChar char="v"/>
            </a:pP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Việc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xây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các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quan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điểm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định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hướng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chiến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lược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nhiệm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vụ</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giải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pháp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phải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trên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sở</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lý</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luận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vững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chắc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sát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hợp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thực</a:t>
            </a:r>
            <a:r>
              <a:rPr lang="en-US" sz="1900">
                <a:solidFill>
                  <a:srgbClr val="0000FF"/>
                </a:solidFill>
                <a:latin typeface="Times New Roman" pitchFamily="18" charset="0"/>
                <a:cs typeface="Times New Roman" pitchFamily="18" charset="0"/>
              </a:rPr>
              <a:t> tiễn, </a:t>
            </a:r>
            <a:r>
              <a:rPr lang="en-US" sz="1900" u="sng">
                <a:solidFill>
                  <a:srgbClr val="0000FF"/>
                </a:solidFill>
                <a:latin typeface="Times New Roman" pitchFamily="18" charset="0"/>
                <a:cs typeface="Times New Roman" pitchFamily="18" charset="0"/>
              </a:rPr>
              <a:t>đáp ứng yêu cầu phát triển đất nước</a:t>
            </a:r>
          </a:p>
          <a:p>
            <a:pPr marL="690465" lvl="2" indent="-285710" algn="just">
              <a:lnSpc>
                <a:spcPct val="100000"/>
              </a:lnSpc>
              <a:spcBef>
                <a:spcPts val="599"/>
              </a:spcBef>
              <a:spcAft>
                <a:spcPts val="599"/>
              </a:spcAft>
              <a:buFont typeface="Wingdings" pitchFamily="2" charset="2"/>
              <a:buChar char="ü"/>
            </a:pP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Vừa</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có</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tính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kế</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thừa</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phát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huy</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những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thành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tựu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của</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hơn</a:t>
            </a:r>
            <a:r>
              <a:rPr lang="en-US" sz="1600" i="1">
                <a:solidFill>
                  <a:srgbClr val="0000FF"/>
                </a:solidFill>
                <a:latin typeface="Times New Roman" pitchFamily="18" charset="0"/>
                <a:cs typeface="Times New Roman" pitchFamily="18" charset="0"/>
              </a:rPr>
              <a:t> 30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đổi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mới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vừa</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phải</a:t>
            </a:r>
            <a:r>
              <a:rPr lang="en-US" sz="1600" i="1">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bổ</a:t>
            </a:r>
            <a:r>
              <a:rPr lang="en-US" sz="1600" i="1" u="sng">
                <a:solidFill>
                  <a:srgbClr val="0000FF"/>
                </a:solidFill>
                <a:latin typeface="Times New Roman" pitchFamily="18" charset="0"/>
                <a:cs typeface="Times New Roman" pitchFamily="18" charset="0"/>
              </a:rPr>
              <a:t> sung, </a:t>
            </a:r>
            <a:r>
              <a:rPr lang="en-US" sz="1600" i="1" u="sng" err="1">
                <a:solidFill>
                  <a:srgbClr val="0000FF"/>
                </a:solidFill>
                <a:latin typeface="Times New Roman" pitchFamily="18" charset="0"/>
                <a:cs typeface="Times New Roman" pitchFamily="18" charset="0"/>
              </a:rPr>
              <a:t>phát</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triển</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phù</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hợp</a:t>
            </a:r>
            <a:endParaRPr lang="en-US" sz="1600" i="1" u="sng">
              <a:solidFill>
                <a:srgbClr val="0000FF"/>
              </a:solidFill>
              <a:latin typeface="Times New Roman" pitchFamily="18" charset="0"/>
              <a:cs typeface="Times New Roman" pitchFamily="18" charset="0"/>
            </a:endParaRPr>
          </a:p>
          <a:p>
            <a:pPr marL="690465" lvl="2" indent="-285710" algn="just">
              <a:lnSpc>
                <a:spcPct val="100000"/>
              </a:lnSpc>
              <a:spcBef>
                <a:spcPts val="599"/>
              </a:spcBef>
              <a:spcAft>
                <a:spcPts val="599"/>
              </a:spcAft>
              <a:buFont typeface="Wingdings" pitchFamily="2" charset="2"/>
              <a:buChar char="ü"/>
            </a:pP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Mục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tiêu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định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hướng</a:t>
            </a:r>
            <a:r>
              <a:rPr lang="en-US" sz="1600" i="1">
                <a:solidFill>
                  <a:srgbClr val="0000FF"/>
                </a:solidFill>
                <a:latin typeface="Times New Roman" pitchFamily="18" charset="0"/>
                <a:cs typeface="Times New Roman" pitchFamily="18" charset="0"/>
              </a:rPr>
              <a:t> 5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10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tới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tầm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nhìn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đến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2045 </a:t>
            </a:r>
            <a:r>
              <a:rPr lang="en-US" sz="1600" i="1" err="1">
                <a:solidFill>
                  <a:srgbClr val="0000FF"/>
                </a:solidFill>
                <a:latin typeface="Times New Roman" pitchFamily="18" charset="0"/>
                <a:cs typeface="Times New Roman" pitchFamily="18" charset="0"/>
              </a:rPr>
              <a:t>phải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có</a:t>
            </a:r>
            <a:r>
              <a:rPr lang="en-US" sz="1600" i="1">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tính</a:t>
            </a:r>
            <a:r>
              <a:rPr lang="en-US" sz="1600" i="1" u="sng">
                <a:solidFill>
                  <a:srgbClr val="0000FF"/>
                </a:solidFill>
                <a:latin typeface="Times New Roman" pitchFamily="18" charset="0"/>
                <a:cs typeface="Times New Roman" pitchFamily="18" charset="0"/>
              </a:rPr>
              <a:t> phấn </a:t>
            </a:r>
            <a:r>
              <a:rPr lang="en-US" sz="1600" i="1" u="sng" err="1">
                <a:solidFill>
                  <a:srgbClr val="0000FF"/>
                </a:solidFill>
                <a:latin typeface="Times New Roman" pitchFamily="18" charset="0"/>
                <a:cs typeface="Times New Roman" pitchFamily="18" charset="0"/>
              </a:rPr>
              <a:t>đấu</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cao</a:t>
            </a:r>
            <a:r>
              <a:rPr lang="en-US" sz="1600" i="1" u="sng">
                <a:solidFill>
                  <a:srgbClr val="0000FF"/>
                </a:solidFill>
                <a:latin typeface="Times New Roman" pitchFamily="18" charset="0"/>
                <a:cs typeface="Times New Roman" pitchFamily="18" charset="0"/>
              </a:rPr>
              <a:t>, đột </a:t>
            </a:r>
            <a:r>
              <a:rPr lang="en-US" sz="1600" i="1" u="sng" err="1">
                <a:solidFill>
                  <a:srgbClr val="0000FF"/>
                </a:solidFill>
                <a:latin typeface="Times New Roman" pitchFamily="18" charset="0"/>
                <a:cs typeface="Times New Roman" pitchFamily="18" charset="0"/>
              </a:rPr>
              <a:t>phá</a:t>
            </a:r>
            <a:r>
              <a:rPr lang="en-US" sz="1600" i="1">
                <a:solidFill>
                  <a:srgbClr val="0000FF"/>
                </a:solidFill>
                <a:latin typeface="Times New Roman" pitchFamily="18" charset="0"/>
                <a:cs typeface="Times New Roman" pitchFamily="18" charset="0"/>
              </a:rPr>
              <a:t>, nhưng khả thi, </a:t>
            </a:r>
            <a:r>
              <a:rPr lang="en-US" sz="1600" i="1" err="1">
                <a:solidFill>
                  <a:srgbClr val="0000FF"/>
                </a:solidFill>
                <a:latin typeface="Times New Roman" pitchFamily="18" charset="0"/>
                <a:cs typeface="Times New Roman" pitchFamily="18" charset="0"/>
              </a:rPr>
              <a:t>đáp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ứng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yêu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cầu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phát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triển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hội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nhập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hẹp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khoảng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cách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phát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triển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với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các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nước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trong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khu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vực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thế</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giới</a:t>
            </a:r>
            <a:endParaRPr lang="en-US" sz="1600" i="1">
              <a:solidFill>
                <a:srgbClr val="0000FF"/>
              </a:solidFill>
              <a:latin typeface="Times New Roman" pitchFamily="18" charset="0"/>
              <a:cs typeface="Times New Roman" pitchFamily="18" charset="0"/>
            </a:endParaRPr>
          </a:p>
          <a:p>
            <a:pPr marL="690465" lvl="2" indent="-285710">
              <a:lnSpc>
                <a:spcPct val="100000"/>
              </a:lnSpc>
              <a:spcBef>
                <a:spcPts val="599"/>
              </a:spcBef>
              <a:spcAft>
                <a:spcPts val="599"/>
              </a:spcAft>
              <a:buFont typeface="Wingdings" pitchFamily="2" charset="2"/>
              <a:buChar char="ü"/>
            </a:pPr>
            <a:r>
              <a:rPr lang="en-US" sz="1600" i="1" err="1">
                <a:solidFill>
                  <a:srgbClr val="0000FF"/>
                </a:solidFill>
                <a:latin typeface="Times New Roman" pitchFamily="18" charset="0"/>
                <a:cs typeface="Times New Roman" pitchFamily="18" charset="0"/>
              </a:rPr>
              <a:t>Những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giải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pháp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trọng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tâm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phải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bảo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đảm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phù</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hợp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với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thực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tiễn</a:t>
            </a:r>
            <a:r>
              <a:rPr lang="en-US" sz="1600" i="1">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thiết</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thực</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khả</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thi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dễ</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nhớ</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dễ</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thực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hiện</a:t>
            </a:r>
            <a:endParaRPr lang="en-US" sz="1600" i="1">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638679" y="159749"/>
            <a:ext cx="9162107" cy="774844"/>
          </a:xfrm>
        </p:spPr>
        <p:txBody>
          <a:bodyPr>
            <a:noAutofit/>
          </a:bodyPr>
          <a:lstStyle/>
          <a:p>
            <a:pPr algn="ctr"/>
            <a:r>
              <a:rPr lang="en-US" sz="2000" b="1" err="1">
                <a:solidFill>
                  <a:srgbClr val="FF00FF"/>
                </a:solidFill>
                <a:latin typeface="Times New Roman" pitchFamily="18" charset="0"/>
                <a:cs typeface="Times New Roman" pitchFamily="18" charset="0"/>
              </a:rPr>
              <a:t>PHƯƠNG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CHÂM</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XÂY</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DỰNG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XÂY</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DỰNG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CHIẾN</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LƯỢC</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PHÁT</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TRIỂN</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KTXH</a:t>
            </a:r>
            <a:br>
              <a:rPr lang="en-US" sz="2000" b="1">
                <a:solidFill>
                  <a:srgbClr val="FF00FF"/>
                </a:solidFill>
                <a:latin typeface="Times New Roman" pitchFamily="18" charset="0"/>
                <a:cs typeface="Times New Roman" pitchFamily="18" charset="0"/>
              </a:rPr>
            </a:br>
            <a:r>
              <a:rPr lang="en-US" sz="2000" b="1">
                <a:solidFill>
                  <a:srgbClr val="FF00FF"/>
                </a:solidFill>
                <a:latin typeface="Times New Roman" pitchFamily="18" charset="0"/>
                <a:cs typeface="Times New Roman" pitchFamily="18" charset="0"/>
              </a:rPr>
              <a:t>10 </a:t>
            </a:r>
            <a:r>
              <a:rPr lang="en-US" sz="2000" b="1" err="1">
                <a:solidFill>
                  <a:srgbClr val="FF00FF"/>
                </a:solidFill>
                <a:latin typeface="Times New Roman" pitchFamily="18" charset="0"/>
                <a:cs typeface="Times New Roman" pitchFamily="18" charset="0"/>
              </a:rPr>
              <a:t>NĂM</a:t>
            </a:r>
            <a:r>
              <a:rPr lang="en-US" sz="2000" b="1">
                <a:solidFill>
                  <a:srgbClr val="FF00FF"/>
                </a:solidFill>
                <a:latin typeface="Times New Roman" pitchFamily="18" charset="0"/>
                <a:cs typeface="Times New Roman" pitchFamily="18" charset="0"/>
              </a:rPr>
              <a:t> 2021-2030 </a:t>
            </a:r>
            <a:r>
              <a:rPr lang="en-US" sz="2000" b="1" err="1">
                <a:solidFill>
                  <a:srgbClr val="FF00FF"/>
                </a:solidFill>
                <a:latin typeface="Times New Roman" pitchFamily="18" charset="0"/>
                <a:cs typeface="Times New Roman" pitchFamily="18" charset="0"/>
              </a:rPr>
              <a:t>VÀ</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PHƯƠNG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HƯỚNG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NHIỆM</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VỤ</a:t>
            </a:r>
            <a:r>
              <a:rPr lang="en-US" sz="2000" b="1">
                <a:solidFill>
                  <a:srgbClr val="FF00FF"/>
                </a:solidFill>
                <a:latin typeface="Times New Roman" pitchFamily="18" charset="0"/>
                <a:cs typeface="Times New Roman" pitchFamily="18" charset="0"/>
              </a:rPr>
              <a:t> 5 </a:t>
            </a:r>
            <a:r>
              <a:rPr lang="en-US" sz="2000" b="1" err="1">
                <a:solidFill>
                  <a:srgbClr val="FF00FF"/>
                </a:solidFill>
                <a:latin typeface="Times New Roman" pitchFamily="18" charset="0"/>
                <a:cs typeface="Times New Roman" pitchFamily="18" charset="0"/>
              </a:rPr>
              <a:t>NĂM</a:t>
            </a:r>
            <a:r>
              <a:rPr lang="en-US" sz="2000" b="1">
                <a:solidFill>
                  <a:srgbClr val="FF00FF"/>
                </a:solidFill>
                <a:latin typeface="Times New Roman" pitchFamily="18" charset="0"/>
                <a:cs typeface="Times New Roman" pitchFamily="18" charset="0"/>
              </a:rPr>
              <a:t> 2021-2025</a:t>
            </a:r>
            <a:endParaRPr lang="en-US" sz="200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3006380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7CD7-08EA-41AB-AEF3-473918002845}"/>
              </a:ext>
            </a:extLst>
          </p:cNvPr>
          <p:cNvSpPr>
            <a:spLocks noGrp="1"/>
          </p:cNvSpPr>
          <p:nvPr>
            <p:ph type="title"/>
          </p:nvPr>
        </p:nvSpPr>
        <p:spPr>
          <a:xfrm>
            <a:off x="889460" y="259784"/>
            <a:ext cx="10607042" cy="779319"/>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độ</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mở</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nền</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kinh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tế</a:t>
            </a:r>
            <a:r>
              <a:rPr lang="en-US" sz="2800" b="1">
                <a:solidFill>
                  <a:srgbClr val="FF00FF"/>
                </a:solidFill>
                <a:latin typeface="Times New Roman" panose="02020603050405020304" pitchFamily="18" charset="0"/>
                <a:cs typeface="Times New Roman" panose="02020603050405020304" pitchFamily="18" charset="0"/>
              </a:rPr>
              <a:t> (%)</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277095799"/>
              </p:ext>
            </p:extLst>
          </p:nvPr>
        </p:nvGraphicFramePr>
        <p:xfrm>
          <a:off x="1270001" y="1163781"/>
          <a:ext cx="9900225" cy="4856025"/>
        </p:xfrm>
        <a:graphic>
          <a:graphicData uri="http://schemas.openxmlformats.org/drawingml/2006/table">
            <a:tbl>
              <a:tblPr firstRow="1" bandRow="1">
                <a:tableStyleId>{5C22544A-7EE6-4342-B048-85BDC9FD1C3A}</a:tableStyleId>
              </a:tblPr>
              <a:tblGrid>
                <a:gridCol w="2486873">
                  <a:extLst>
                    <a:ext uri="{9D8B030D-6E8A-4147-A177-3AD203B41FA5}">
                      <a16:colId xmlns:a16="http://schemas.microsoft.com/office/drawing/2014/main" val="20000"/>
                    </a:ext>
                  </a:extLst>
                </a:gridCol>
                <a:gridCol w="2486873">
                  <a:extLst>
                    <a:ext uri="{9D8B030D-6E8A-4147-A177-3AD203B41FA5}">
                      <a16:colId xmlns:a16="http://schemas.microsoft.com/office/drawing/2014/main" val="20001"/>
                    </a:ext>
                  </a:extLst>
                </a:gridCol>
                <a:gridCol w="2486873">
                  <a:extLst>
                    <a:ext uri="{9D8B030D-6E8A-4147-A177-3AD203B41FA5}">
                      <a16:colId xmlns:a16="http://schemas.microsoft.com/office/drawing/2014/main" val="20002"/>
                    </a:ext>
                  </a:extLst>
                </a:gridCol>
                <a:gridCol w="2439606">
                  <a:extLst>
                    <a:ext uri="{9D8B030D-6E8A-4147-A177-3AD203B41FA5}">
                      <a16:colId xmlns:a16="http://schemas.microsoft.com/office/drawing/2014/main" val="20003"/>
                    </a:ext>
                  </a:extLst>
                </a:gridCol>
              </a:tblGrid>
              <a:tr h="323735">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2019</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0"/>
                  </a:ext>
                </a:extLst>
              </a:tr>
              <a:tr h="323735">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99,5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89,9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108,5</a:t>
                      </a:r>
                    </a:p>
                  </a:txBody>
                  <a:tcPr marL="7620" marR="7620" marT="7620" marB="0" anchor="b"/>
                </a:tc>
                <a:extLst>
                  <a:ext uri="{0D108BD9-81ED-4DB2-BD59-A6C34878D82A}">
                    <a16:rowId xmlns:a16="http://schemas.microsoft.com/office/drawing/2014/main" val="10001"/>
                  </a:ext>
                </a:extLst>
              </a:tr>
              <a:tr h="323735">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113,6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127,9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123,6</a:t>
                      </a:r>
                    </a:p>
                  </a:txBody>
                  <a:tcPr marL="7620" marR="7620" marT="7620" marB="0" anchor="b"/>
                </a:tc>
                <a:extLst>
                  <a:ext uri="{0D108BD9-81ED-4DB2-BD59-A6C34878D82A}">
                    <a16:rowId xmlns:a16="http://schemas.microsoft.com/office/drawing/2014/main" val="10002"/>
                  </a:ext>
                </a:extLst>
              </a:tr>
              <a:tr h="323735">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41,9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37,3</a:t>
                      </a:r>
                    </a:p>
                  </a:txBody>
                  <a:tcPr marL="7620" marR="7620" marT="7620" marB="0" anchor="b"/>
                </a:tc>
                <a:extLst>
                  <a:ext uri="{0D108BD9-81ED-4DB2-BD59-A6C34878D82A}">
                    <a16:rowId xmlns:a16="http://schemas.microsoft.com/office/drawing/2014/main" val="10003"/>
                  </a:ext>
                </a:extLst>
              </a:tr>
              <a:tr h="323735">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91,7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85,8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0,0</a:t>
                      </a:r>
                    </a:p>
                  </a:txBody>
                  <a:tcPr marL="7620" marR="7620" marT="7620" marB="0" anchor="b"/>
                </a:tc>
                <a:extLst>
                  <a:ext uri="{0D108BD9-81ED-4DB2-BD59-A6C34878D82A}">
                    <a16:rowId xmlns:a16="http://schemas.microsoft.com/office/drawing/2014/main" val="10004"/>
                  </a:ext>
                </a:extLst>
              </a:tr>
              <a:tr h="323735">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154,9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131,4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123,0</a:t>
                      </a:r>
                    </a:p>
                  </a:txBody>
                  <a:tcPr marL="7620" marR="7620" marT="7620" marB="0" anchor="b"/>
                </a:tc>
                <a:extLst>
                  <a:ext uri="{0D108BD9-81ED-4DB2-BD59-A6C34878D82A}">
                    <a16:rowId xmlns:a16="http://schemas.microsoft.com/office/drawing/2014/main" val="10005"/>
                  </a:ext>
                </a:extLst>
              </a:tr>
              <a:tr h="323735">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53,9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0,0</a:t>
                      </a:r>
                    </a:p>
                  </a:txBody>
                  <a:tcPr marL="7620" marR="7620" marT="7620" marB="0" anchor="b"/>
                </a:tc>
                <a:extLst>
                  <a:ext uri="{0D108BD9-81ED-4DB2-BD59-A6C34878D82A}">
                    <a16:rowId xmlns:a16="http://schemas.microsoft.com/office/drawing/2014/main" val="10006"/>
                  </a:ext>
                </a:extLst>
              </a:tr>
              <a:tr h="323735">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60,8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59,1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68,6</a:t>
                      </a:r>
                    </a:p>
                  </a:txBody>
                  <a:tcPr marL="7620" marR="7620" marT="7620" marB="0" anchor="b"/>
                </a:tc>
                <a:extLst>
                  <a:ext uri="{0D108BD9-81ED-4DB2-BD59-A6C34878D82A}">
                    <a16:rowId xmlns:a16="http://schemas.microsoft.com/office/drawing/2014/main" val="10007"/>
                  </a:ext>
                </a:extLst>
              </a:tr>
              <a:tr h="323735">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379,1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329,5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319,1</a:t>
                      </a:r>
                    </a:p>
                  </a:txBody>
                  <a:tcPr marL="7620" marR="7620" marT="7620" marB="0" anchor="b"/>
                </a:tc>
                <a:extLst>
                  <a:ext uri="{0D108BD9-81ED-4DB2-BD59-A6C34878D82A}">
                    <a16:rowId xmlns:a16="http://schemas.microsoft.com/office/drawing/2014/main" val="10008"/>
                  </a:ext>
                </a:extLst>
              </a:tr>
              <a:tr h="323735">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139,7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124,8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110,4</a:t>
                      </a:r>
                    </a:p>
                  </a:txBody>
                  <a:tcPr marL="7620" marR="7620" marT="7620" marB="0" anchor="b"/>
                </a:tc>
                <a:extLst>
                  <a:ext uri="{0D108BD9-81ED-4DB2-BD59-A6C34878D82A}">
                    <a16:rowId xmlns:a16="http://schemas.microsoft.com/office/drawing/2014/main" val="10009"/>
                  </a:ext>
                </a:extLst>
              </a:tr>
              <a:tr h="323735">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162,9</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178,8</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210,4</a:t>
                      </a:r>
                    </a:p>
                  </a:txBody>
                  <a:tcPr marL="7620" marR="7620" marT="7620" marB="0" anchor="b"/>
                </a:tc>
                <a:extLst>
                  <a:ext uri="{0D108BD9-81ED-4DB2-BD59-A6C34878D82A}">
                    <a16:rowId xmlns:a16="http://schemas.microsoft.com/office/drawing/2014/main" val="10010"/>
                  </a:ext>
                </a:extLst>
              </a:tr>
              <a:tr h="323735">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39,5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35,7</a:t>
                      </a:r>
                    </a:p>
                  </a:txBody>
                  <a:tcPr marL="7620" marR="7620" marT="7620" marB="0" anchor="b"/>
                </a:tc>
                <a:extLst>
                  <a:ext uri="{0D108BD9-81ED-4DB2-BD59-A6C34878D82A}">
                    <a16:rowId xmlns:a16="http://schemas.microsoft.com/office/drawing/2014/main" val="10011"/>
                  </a:ext>
                </a:extLst>
              </a:tr>
              <a:tr h="323735">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41,9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39,6</a:t>
                      </a:r>
                    </a:p>
                  </a:txBody>
                  <a:tcPr marL="7620" marR="7620" marT="7620" marB="0" anchor="b"/>
                </a:tc>
                <a:extLst>
                  <a:ext uri="{0D108BD9-81ED-4DB2-BD59-A6C34878D82A}">
                    <a16:rowId xmlns:a16="http://schemas.microsoft.com/office/drawing/2014/main" val="10012"/>
                  </a:ext>
                </a:extLst>
              </a:tr>
              <a:tr h="323735">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0,0</a:t>
                      </a:r>
                    </a:p>
                  </a:txBody>
                  <a:tcPr marL="7620" marR="7620" marT="7620" marB="0" anchor="b"/>
                </a:tc>
                <a:extLst>
                  <a:ext uri="{0D108BD9-81ED-4DB2-BD59-A6C34878D82A}">
                    <a16:rowId xmlns:a16="http://schemas.microsoft.com/office/drawing/2014/main" val="10013"/>
                  </a:ext>
                </a:extLst>
              </a:tr>
              <a:tr h="323735">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79,1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77,0</a:t>
                      </a:r>
                    </a:p>
                  </a:txBody>
                  <a:tcPr marL="7620" marR="7620" marT="7620" marB="0" anchor="b"/>
                </a:tc>
                <a:extLst>
                  <a:ext uri="{0D108BD9-81ED-4DB2-BD59-A6C34878D82A}">
                    <a16:rowId xmlns:a16="http://schemas.microsoft.com/office/drawing/2014/main" val="10014"/>
                  </a:ext>
                </a:extLst>
              </a:tr>
            </a:tbl>
          </a:graphicData>
        </a:graphic>
      </p:graphicFrame>
      <p:sp>
        <p:nvSpPr>
          <p:cNvPr id="12" name="Rectangle 11"/>
          <p:cNvSpPr/>
          <p:nvPr/>
        </p:nvSpPr>
        <p:spPr>
          <a:xfrm>
            <a:off x="7435017" y="6406633"/>
            <a:ext cx="3674378"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Ngân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hàng</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Thế</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giới</a:t>
            </a:r>
            <a:r>
              <a:rPr lang="en-US" sz="2000" i="1">
                <a:solidFill>
                  <a:schemeClr val="bg1"/>
                </a:solidFill>
                <a:latin typeface="Times New Roman" panose="02020603050405020304" pitchFamily="18" charset="0"/>
                <a:cs typeface="Times New Roman" panose="02020603050405020304" pitchFamily="18" charset="0"/>
              </a:rPr>
              <a:t> (WB)</a:t>
            </a:r>
          </a:p>
        </p:txBody>
      </p:sp>
    </p:spTree>
    <p:extLst>
      <p:ext uri="{BB962C8B-B14F-4D97-AF65-F5344CB8AC3E}">
        <p14:creationId xmlns:p14="http://schemas.microsoft.com/office/powerpoint/2010/main" val="3634134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7CD7-08EA-41AB-AEF3-473918002845}"/>
              </a:ext>
            </a:extLst>
          </p:cNvPr>
          <p:cNvSpPr>
            <a:spLocks noGrp="1"/>
          </p:cNvSpPr>
          <p:nvPr>
            <p:ph type="title"/>
          </p:nvPr>
        </p:nvSpPr>
        <p:spPr>
          <a:xfrm>
            <a:off x="889460" y="259784"/>
            <a:ext cx="10607042" cy="779319"/>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thu</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hút</a:t>
            </a:r>
            <a:r>
              <a:rPr lang="en-US" sz="2800" b="1">
                <a:solidFill>
                  <a:srgbClr val="FF00FF"/>
                </a:solidFill>
                <a:latin typeface="Times New Roman" panose="02020603050405020304" pitchFamily="18" charset="0"/>
                <a:cs typeface="Times New Roman" panose="02020603050405020304" pitchFamily="18" charset="0"/>
              </a:rPr>
              <a:t> FDI (</a:t>
            </a:r>
            <a:r>
              <a:rPr lang="en-US" sz="2800" b="1" err="1">
                <a:solidFill>
                  <a:srgbClr val="FF00FF"/>
                </a:solidFill>
                <a:latin typeface="Times New Roman" panose="02020603050405020304" pitchFamily="18" charset="0"/>
                <a:cs typeface="Times New Roman" panose="02020603050405020304" pitchFamily="18" charset="0"/>
              </a:rPr>
              <a:t>Tỷ</a:t>
            </a:r>
            <a:r>
              <a:rPr lang="en-US" sz="2800" b="1">
                <a:solidFill>
                  <a:srgbClr val="FF00FF"/>
                </a:solidFill>
                <a:latin typeface="Times New Roman" panose="02020603050405020304" pitchFamily="18" charset="0"/>
                <a:cs typeface="Times New Roman" panose="02020603050405020304" pitchFamily="18" charset="0"/>
              </a:rPr>
              <a:t> USD)</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0879004"/>
              </p:ext>
            </p:extLst>
          </p:nvPr>
        </p:nvGraphicFramePr>
        <p:xfrm>
          <a:off x="1257299" y="1163781"/>
          <a:ext cx="9912927" cy="4843320"/>
        </p:xfrm>
        <a:graphic>
          <a:graphicData uri="http://schemas.openxmlformats.org/drawingml/2006/table">
            <a:tbl>
              <a:tblPr firstRow="1" bandRow="1">
                <a:tableStyleId>{5C22544A-7EE6-4342-B048-85BDC9FD1C3A}</a:tableStyleId>
              </a:tblPr>
              <a:tblGrid>
                <a:gridCol w="2490064">
                  <a:extLst>
                    <a:ext uri="{9D8B030D-6E8A-4147-A177-3AD203B41FA5}">
                      <a16:colId xmlns:a16="http://schemas.microsoft.com/office/drawing/2014/main" val="20000"/>
                    </a:ext>
                  </a:extLst>
                </a:gridCol>
                <a:gridCol w="2490064">
                  <a:extLst>
                    <a:ext uri="{9D8B030D-6E8A-4147-A177-3AD203B41FA5}">
                      <a16:colId xmlns:a16="http://schemas.microsoft.com/office/drawing/2014/main" val="20001"/>
                    </a:ext>
                  </a:extLst>
                </a:gridCol>
                <a:gridCol w="2490064">
                  <a:extLst>
                    <a:ext uri="{9D8B030D-6E8A-4147-A177-3AD203B41FA5}">
                      <a16:colId xmlns:a16="http://schemas.microsoft.com/office/drawing/2014/main" val="20002"/>
                    </a:ext>
                  </a:extLst>
                </a:gridCol>
                <a:gridCol w="2442735">
                  <a:extLst>
                    <a:ext uri="{9D8B030D-6E8A-4147-A177-3AD203B41FA5}">
                      <a16:colId xmlns:a16="http://schemas.microsoft.com/office/drawing/2014/main" val="20003"/>
                    </a:ext>
                  </a:extLst>
                </a:gridCol>
              </a:tblGrid>
              <a:tr h="322888">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2019</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10000"/>
                  </a:ext>
                </a:extLst>
              </a:tr>
              <a:tr h="322888">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0,3</a:t>
                      </a:r>
                    </a:p>
                  </a:txBody>
                  <a:tcPr marL="7620" marR="7620" marT="7620" marB="0" anchor="b"/>
                </a:tc>
                <a:extLst>
                  <a:ext uri="{0D108BD9-81ED-4DB2-BD59-A6C34878D82A}">
                    <a16:rowId xmlns:a16="http://schemas.microsoft.com/office/drawing/2014/main" val="10001"/>
                  </a:ext>
                </a:extLst>
              </a:tr>
              <a:tr h="322888">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3,7</a:t>
                      </a:r>
                    </a:p>
                  </a:txBody>
                  <a:tcPr marL="7620" marR="7620" marT="7620" marB="0" anchor="b"/>
                </a:tc>
                <a:extLst>
                  <a:ext uri="{0D108BD9-81ED-4DB2-BD59-A6C34878D82A}">
                    <a16:rowId xmlns:a16="http://schemas.microsoft.com/office/drawing/2014/main" val="10002"/>
                  </a:ext>
                </a:extLst>
              </a:tr>
              <a:tr h="322888">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19,2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16,6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23,4</a:t>
                      </a:r>
                    </a:p>
                  </a:txBody>
                  <a:tcPr marL="7620" marR="7620" marT="7620" marB="0" anchor="b"/>
                </a:tc>
                <a:extLst>
                  <a:ext uri="{0D108BD9-81ED-4DB2-BD59-A6C34878D82A}">
                    <a16:rowId xmlns:a16="http://schemas.microsoft.com/office/drawing/2014/main" val="10003"/>
                  </a:ext>
                </a:extLst>
              </a:tr>
              <a:tr h="322888">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0,3</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0,6</a:t>
                      </a:r>
                    </a:p>
                  </a:txBody>
                  <a:tcPr marL="7620" marR="7620" marT="7620" marB="0" anchor="b"/>
                </a:tc>
                <a:extLst>
                  <a:ext uri="{0D108BD9-81ED-4DB2-BD59-A6C34878D82A}">
                    <a16:rowId xmlns:a16="http://schemas.microsoft.com/office/drawing/2014/main" val="10004"/>
                  </a:ext>
                </a:extLst>
              </a:tr>
              <a:tr h="322888">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7,7</a:t>
                      </a:r>
                    </a:p>
                  </a:txBody>
                  <a:tcPr marL="7620" marR="7620" marT="7620" marB="0" anchor="b"/>
                </a:tc>
                <a:extLst>
                  <a:ext uri="{0D108BD9-81ED-4DB2-BD59-A6C34878D82A}">
                    <a16:rowId xmlns:a16="http://schemas.microsoft.com/office/drawing/2014/main" val="10005"/>
                  </a:ext>
                </a:extLst>
              </a:tr>
              <a:tr h="322888">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2,8</a:t>
                      </a:r>
                    </a:p>
                  </a:txBody>
                  <a:tcPr marL="7620" marR="7620" marT="7620" marB="0" anchor="b"/>
                </a:tc>
                <a:extLst>
                  <a:ext uri="{0D108BD9-81ED-4DB2-BD59-A6C34878D82A}">
                    <a16:rowId xmlns:a16="http://schemas.microsoft.com/office/drawing/2014/main" val="10006"/>
                  </a:ext>
                </a:extLst>
              </a:tr>
              <a:tr h="322888">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a:t>
                      </a:r>
                    </a:p>
                  </a:txBody>
                  <a:tcPr marL="7620" marR="7620" marT="7620" marB="0" anchor="b"/>
                </a:tc>
                <a:extLst>
                  <a:ext uri="{0D108BD9-81ED-4DB2-BD59-A6C34878D82A}">
                    <a16:rowId xmlns:a16="http://schemas.microsoft.com/office/drawing/2014/main" val="10007"/>
                  </a:ext>
                </a:extLst>
              </a:tr>
              <a:tr h="322888">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39,9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59,7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92,1</a:t>
                      </a:r>
                    </a:p>
                  </a:txBody>
                  <a:tcPr marL="7620" marR="7620" marT="7620" marB="0" anchor="b"/>
                </a:tc>
                <a:extLst>
                  <a:ext uri="{0D108BD9-81ED-4DB2-BD59-A6C34878D82A}">
                    <a16:rowId xmlns:a16="http://schemas.microsoft.com/office/drawing/2014/main" val="10008"/>
                  </a:ext>
                </a:extLst>
              </a:tr>
              <a:tr h="322888">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4,1</a:t>
                      </a:r>
                    </a:p>
                  </a:txBody>
                  <a:tcPr marL="7620" marR="7620" marT="7620" marB="0" anchor="b"/>
                </a:tc>
                <a:extLst>
                  <a:ext uri="{0D108BD9-81ED-4DB2-BD59-A6C34878D82A}">
                    <a16:rowId xmlns:a16="http://schemas.microsoft.com/office/drawing/2014/main" val="10009"/>
                  </a:ext>
                </a:extLst>
              </a:tr>
              <a:tr h="322888">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7,5</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11,8</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16,1</a:t>
                      </a:r>
                    </a:p>
                  </a:txBody>
                  <a:tcPr marL="7620" marR="7620" marT="7620" marB="0" anchor="b"/>
                </a:tc>
                <a:extLst>
                  <a:ext uri="{0D108BD9-81ED-4DB2-BD59-A6C34878D82A}">
                    <a16:rowId xmlns:a16="http://schemas.microsoft.com/office/drawing/2014/main" val="10010"/>
                  </a:ext>
                </a:extLst>
              </a:tr>
              <a:tr h="322888">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124,0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135,6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141,2</a:t>
                      </a:r>
                    </a:p>
                  </a:txBody>
                  <a:tcPr marL="7620" marR="7620" marT="7620" marB="0" anchor="b"/>
                </a:tc>
                <a:extLst>
                  <a:ext uri="{0D108BD9-81ED-4DB2-BD59-A6C34878D82A}">
                    <a16:rowId xmlns:a16="http://schemas.microsoft.com/office/drawing/2014/main" val="10011"/>
                  </a:ext>
                </a:extLst>
              </a:tr>
              <a:tr h="322888">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36,2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44,1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50,6</a:t>
                      </a:r>
                    </a:p>
                  </a:txBody>
                  <a:tcPr marL="7620" marR="7620" marT="7620" marB="0" anchor="b"/>
                </a:tc>
                <a:extLst>
                  <a:ext uri="{0D108BD9-81ED-4DB2-BD59-A6C34878D82A}">
                    <a16:rowId xmlns:a16="http://schemas.microsoft.com/office/drawing/2014/main" val="10012"/>
                  </a:ext>
                </a:extLst>
              </a:tr>
              <a:tr h="322888">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 </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14,6</a:t>
                      </a:r>
                    </a:p>
                  </a:txBody>
                  <a:tcPr marL="7620" marR="7620" marT="7620" marB="0" anchor="b"/>
                </a:tc>
                <a:extLst>
                  <a:ext uri="{0D108BD9-81ED-4DB2-BD59-A6C34878D82A}">
                    <a16:rowId xmlns:a16="http://schemas.microsoft.com/office/drawing/2014/main" val="10013"/>
                  </a:ext>
                </a:extLst>
              </a:tr>
              <a:tr h="322888">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10,6</a:t>
                      </a:r>
                    </a:p>
                  </a:txBody>
                  <a:tcPr marL="7620" marR="7620" marT="7620" marB="0" anchor="b"/>
                </a:tc>
                <a:extLst>
                  <a:ext uri="{0D108BD9-81ED-4DB2-BD59-A6C34878D82A}">
                    <a16:rowId xmlns:a16="http://schemas.microsoft.com/office/drawing/2014/main" val="10014"/>
                  </a:ext>
                </a:extLst>
              </a:tr>
            </a:tbl>
          </a:graphicData>
        </a:graphic>
      </p:graphicFrame>
      <p:sp>
        <p:nvSpPr>
          <p:cNvPr id="12" name="Rectangle 11"/>
          <p:cNvSpPr/>
          <p:nvPr/>
        </p:nvSpPr>
        <p:spPr>
          <a:xfrm>
            <a:off x="7435017" y="6406633"/>
            <a:ext cx="3674378"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Ngân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hàng</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Thế</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giới</a:t>
            </a:r>
            <a:r>
              <a:rPr lang="en-US" sz="2000" i="1">
                <a:solidFill>
                  <a:schemeClr val="bg1"/>
                </a:solidFill>
                <a:latin typeface="Times New Roman" panose="02020603050405020304" pitchFamily="18" charset="0"/>
                <a:cs typeface="Times New Roman" panose="02020603050405020304" pitchFamily="18" charset="0"/>
              </a:rPr>
              <a:t> (WB)</a:t>
            </a:r>
          </a:p>
        </p:txBody>
      </p:sp>
    </p:spTree>
    <p:extLst>
      <p:ext uri="{BB962C8B-B14F-4D97-AF65-F5344CB8AC3E}">
        <p14:creationId xmlns:p14="http://schemas.microsoft.com/office/powerpoint/2010/main" val="1162076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749300" y="985983"/>
            <a:ext cx="10712599" cy="4882058"/>
          </a:xfrm>
        </p:spPr>
        <p:txBody>
          <a:bodyPr>
            <a:noAutofit/>
          </a:bodyPr>
          <a:lstStyle/>
          <a:p>
            <a:pPr marL="344439" indent="-344439" algn="just">
              <a:lnSpc>
                <a:spcPct val="100000"/>
              </a:lnSpc>
              <a:spcBef>
                <a:spcPts val="499"/>
              </a:spcBef>
              <a:spcAft>
                <a:spcPts val="499"/>
              </a:spcAft>
              <a:buFont typeface="Wingdings" panose="05000000000000000000" pitchFamily="2" charset="2"/>
              <a:buChar char="v"/>
            </a:pPr>
            <a:r>
              <a:rPr lang="en-US" b="1" i="1" err="1">
                <a:solidFill>
                  <a:srgbClr val="0000FF"/>
                </a:solidFill>
                <a:latin typeface="Times New Roman" panose="02020603050405020304" pitchFamily="18" charset="0"/>
                <a:cs typeface="Times New Roman" panose="02020603050405020304" pitchFamily="18" charset="0"/>
              </a:rPr>
              <a:t>Dự</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báo</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ngắn</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hạn</a:t>
            </a:r>
            <a:endParaRPr lang="en-US" b="1" i="1">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a:solidFill>
                  <a:srgbClr val="0000FF"/>
                </a:solidFill>
                <a:latin typeface="Times New Roman" panose="02020603050405020304" pitchFamily="18" charset="0"/>
                <a:cs typeface="Times New Roman" panose="02020603050405020304" pitchFamily="18" charset="0"/>
              </a:rPr>
              <a:t>Đánh giá chung về năm 2021, </a:t>
            </a:r>
            <a:r>
              <a:rPr lang="en-US" sz="1600">
                <a:solidFill>
                  <a:srgbClr val="0000FF"/>
                </a:solidFill>
                <a:latin typeface="Times New Roman" panose="02020603050405020304" pitchFamily="18" charset="0"/>
                <a:cs typeface="Times New Roman" panose="02020603050405020304" pitchFamily="18" charset="0"/>
              </a:rPr>
              <a:t>nhiều </a:t>
            </a:r>
            <a:r>
              <a:rPr lang="vi-VN" sz="1600">
                <a:solidFill>
                  <a:srgbClr val="0000FF"/>
                </a:solidFill>
                <a:latin typeface="Times New Roman" panose="02020603050405020304" pitchFamily="18" charset="0"/>
                <a:cs typeface="Times New Roman" panose="02020603050405020304" pitchFamily="18" charset="0"/>
              </a:rPr>
              <a:t>tổ chức </a:t>
            </a:r>
            <a:r>
              <a:rPr lang="en-US" sz="1600">
                <a:solidFill>
                  <a:srgbClr val="0000FF"/>
                </a:solidFill>
                <a:latin typeface="Times New Roman" panose="02020603050405020304" pitchFamily="18" charset="0"/>
                <a:cs typeface="Times New Roman" panose="02020603050405020304" pitchFamily="18" charset="0"/>
              </a:rPr>
              <a:t>quốc tế </a:t>
            </a:r>
            <a:r>
              <a:rPr lang="vi-VN" sz="1600">
                <a:solidFill>
                  <a:srgbClr val="0000FF"/>
                </a:solidFill>
                <a:latin typeface="Times New Roman" panose="02020603050405020304" pitchFamily="18" charset="0"/>
                <a:cs typeface="Times New Roman" panose="02020603050405020304" pitchFamily="18" charset="0"/>
              </a:rPr>
              <a:t>và chuyên gia cho rằng Việt Nam vẫn là </a:t>
            </a:r>
            <a:r>
              <a:rPr lang="en-US" sz="1600" b="1" i="1">
                <a:solidFill>
                  <a:srgbClr val="0000FF"/>
                </a:solidFill>
                <a:latin typeface="Times New Roman" panose="02020603050405020304" pitchFamily="18" charset="0"/>
                <a:cs typeface="Times New Roman" panose="02020603050405020304" pitchFamily="18" charset="0"/>
              </a:rPr>
              <a:t>“</a:t>
            </a:r>
            <a:r>
              <a:rPr lang="vi-VN" sz="1600" b="1" i="1">
                <a:solidFill>
                  <a:srgbClr val="0000FF"/>
                </a:solidFill>
                <a:latin typeface="Times New Roman" panose="02020603050405020304" pitchFamily="18" charset="0"/>
                <a:cs typeface="Times New Roman" panose="02020603050405020304" pitchFamily="18" charset="0"/>
              </a:rPr>
              <a:t>ngôi sao sáng”</a:t>
            </a:r>
            <a:r>
              <a:rPr lang="vi-VN" sz="1600">
                <a:solidFill>
                  <a:srgbClr val="0000FF"/>
                </a:solidFill>
                <a:latin typeface="Times New Roman" panose="02020603050405020304" pitchFamily="18" charset="0"/>
                <a:cs typeface="Times New Roman" panose="02020603050405020304" pitchFamily="18" charset="0"/>
              </a:rPr>
              <a:t>, được hưởng lợi từ sự phục hồi</a:t>
            </a:r>
            <a:r>
              <a:rPr lang="en-US" sz="1600">
                <a:solidFill>
                  <a:srgbClr val="0000FF"/>
                </a:solidFill>
                <a:latin typeface="Times New Roman" panose="02020603050405020304" pitchFamily="18" charset="0"/>
                <a:cs typeface="Times New Roman" panose="02020603050405020304" pitchFamily="18" charset="0"/>
              </a:rPr>
              <a:t> kinh tế thế giới, nhờ tác động tích cực của khoa </a:t>
            </a:r>
            <a:r>
              <a:rPr lang="en-US" sz="1600" err="1">
                <a:solidFill>
                  <a:srgbClr val="0000FF"/>
                </a:solidFill>
                <a:latin typeface="Times New Roman" panose="02020603050405020304" pitchFamily="18" charset="0"/>
                <a:cs typeface="Times New Roman" panose="02020603050405020304" pitchFamily="18" charset="0"/>
              </a:rPr>
              <a:t>học</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công</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nghệ</a:t>
            </a:r>
            <a:r>
              <a:rPr lang="en-US" sz="1600">
                <a:solidFill>
                  <a:srgbClr val="0000FF"/>
                </a:solidFill>
                <a:latin typeface="Times New Roman" panose="02020603050405020304" pitchFamily="18" charset="0"/>
                <a:cs typeface="Times New Roman" panose="02020603050405020304" pitchFamily="18" charset="0"/>
              </a:rPr>
              <a:t> </a:t>
            </a:r>
            <a:r>
              <a:rPr lang="vi-VN" sz="1600">
                <a:solidFill>
                  <a:srgbClr val="0000FF"/>
                </a:solidFill>
                <a:latin typeface="Times New Roman" panose="02020603050405020304" pitchFamily="18" charset="0"/>
                <a:cs typeface="Times New Roman" panose="02020603050405020304" pitchFamily="18" charset="0"/>
              </a:rPr>
              <a:t>dẫn</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dắt</a:t>
            </a:r>
            <a:r>
              <a:rPr lang="en-US" sz="1600">
                <a:solidFill>
                  <a:srgbClr val="0000FF"/>
                </a:solidFill>
                <a:latin typeface="Times New Roman" panose="02020603050405020304" pitchFamily="18" charset="0"/>
                <a:cs typeface="Times New Roman" panose="02020603050405020304" pitchFamily="18" charset="0"/>
              </a:rPr>
              <a:t>,</a:t>
            </a:r>
            <a:r>
              <a:rPr lang="vi-VN" sz="1600">
                <a:solidFill>
                  <a:srgbClr val="0000FF"/>
                </a:solidFill>
                <a:latin typeface="Times New Roman" panose="02020603050405020304" pitchFamily="18" charset="0"/>
                <a:cs typeface="Times New Roman" panose="02020603050405020304" pitchFamily="18" charset="0"/>
              </a:rPr>
              <a:t> dòng vốn FDI và nhiều hiệp định thương mại </a:t>
            </a:r>
            <a:r>
              <a:rPr lang="en-US" sz="1600">
                <a:solidFill>
                  <a:srgbClr val="0000FF"/>
                </a:solidFill>
                <a:latin typeface="Times New Roman" panose="02020603050405020304" pitchFamily="18" charset="0"/>
                <a:cs typeface="Times New Roman" panose="02020603050405020304" pitchFamily="18" charset="0"/>
              </a:rPr>
              <a:t>tự do (FTA) </a:t>
            </a:r>
            <a:r>
              <a:rPr lang="vi-VN" sz="1600">
                <a:solidFill>
                  <a:srgbClr val="0000FF"/>
                </a:solidFill>
                <a:latin typeface="Times New Roman" panose="02020603050405020304" pitchFamily="18" charset="0"/>
                <a:cs typeface="Times New Roman" panose="02020603050405020304" pitchFamily="18" charset="0"/>
              </a:rPr>
              <a:t>đã được ký kết</a:t>
            </a:r>
            <a:endParaRPr lang="en-US" sz="1600">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b="1" i="1">
                <a:solidFill>
                  <a:srgbClr val="0000FF"/>
                </a:solidFill>
                <a:latin typeface="Times New Roman" panose="02020603050405020304" pitchFamily="18" charset="0"/>
                <a:cs typeface="Times New Roman" panose="02020603050405020304" pitchFamily="18" charset="0"/>
              </a:rPr>
              <a:t>Quỹ Tiền tệ quốc tế (IMF)</a:t>
            </a:r>
            <a:r>
              <a:rPr lang="vi-VN" sz="1600">
                <a:solidFill>
                  <a:srgbClr val="0000FF"/>
                </a:solidFill>
                <a:latin typeface="Times New Roman" panose="02020603050405020304" pitchFamily="18" charset="0"/>
                <a:cs typeface="Times New Roman" panose="02020603050405020304" pitchFamily="18" charset="0"/>
              </a:rPr>
              <a:t> dự báo kinh tế Việt Nam sẽ có bước phục hồi mạnh mẽ trong năm 2021,</a:t>
            </a:r>
            <a:r>
              <a:rPr lang="en-US" sz="1600">
                <a:solidFill>
                  <a:srgbClr val="0000FF"/>
                </a:solidFill>
                <a:latin typeface="Times New Roman" panose="02020603050405020304" pitchFamily="18" charset="0"/>
                <a:cs typeface="Times New Roman" panose="02020603050405020304" pitchFamily="18" charset="0"/>
              </a:rPr>
              <a:t> </a:t>
            </a:r>
            <a:r>
              <a:rPr lang="vi-VN" sz="1600" u="sng">
                <a:solidFill>
                  <a:srgbClr val="0000FF"/>
                </a:solidFill>
                <a:latin typeface="Times New Roman" panose="02020603050405020304" pitchFamily="18" charset="0"/>
                <a:cs typeface="Times New Roman" panose="02020603050405020304" pitchFamily="18" charset="0"/>
              </a:rPr>
              <a:t>dự </a:t>
            </a:r>
            <a:r>
              <a:rPr lang="en-US" sz="1600" u="sng">
                <a:solidFill>
                  <a:srgbClr val="0000FF"/>
                </a:solidFill>
                <a:latin typeface="Times New Roman" panose="02020603050405020304" pitchFamily="18" charset="0"/>
                <a:cs typeface="Times New Roman" panose="02020603050405020304" pitchFamily="18" charset="0"/>
              </a:rPr>
              <a:t>báo </a:t>
            </a:r>
            <a:r>
              <a:rPr lang="vi-VN" sz="1600" u="sng">
                <a:solidFill>
                  <a:srgbClr val="0000FF"/>
                </a:solidFill>
                <a:latin typeface="Times New Roman" panose="02020603050405020304" pitchFamily="18" charset="0"/>
                <a:cs typeface="Times New Roman" panose="02020603050405020304" pitchFamily="18" charset="0"/>
              </a:rPr>
              <a:t>tăng 6,5%</a:t>
            </a:r>
            <a:endParaRPr lang="en-US" sz="1600">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b="1" i="1">
                <a:solidFill>
                  <a:srgbClr val="0000FF"/>
                </a:solidFill>
                <a:latin typeface="Times New Roman" panose="02020603050405020304" pitchFamily="18" charset="0"/>
                <a:cs typeface="Times New Roman" panose="02020603050405020304" pitchFamily="18" charset="0"/>
              </a:rPr>
              <a:t>Ngân hàng Thế giới (WB)</a:t>
            </a:r>
            <a:r>
              <a:rPr lang="en-US" sz="1600" b="1" i="1">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dự</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báo</a:t>
            </a:r>
            <a:r>
              <a:rPr lang="en-US" sz="1600">
                <a:solidFill>
                  <a:srgbClr val="0000FF"/>
                </a:solidFill>
                <a:latin typeface="Times New Roman" panose="02020603050405020304" pitchFamily="18" charset="0"/>
                <a:cs typeface="Times New Roman" panose="02020603050405020304" pitchFamily="18" charset="0"/>
              </a:rPr>
              <a:t> </a:t>
            </a:r>
            <a:r>
              <a:rPr lang="vi-VN" sz="1600">
                <a:solidFill>
                  <a:srgbClr val="0000FF"/>
                </a:solidFill>
                <a:latin typeface="Times New Roman" panose="02020603050405020304" pitchFamily="18" charset="0"/>
                <a:cs typeface="Times New Roman" panose="02020603050405020304" pitchFamily="18" charset="0"/>
              </a:rPr>
              <a:t>triển vọng nền kinh tế Việt Nam sẽ đạt mức </a:t>
            </a:r>
            <a:r>
              <a:rPr lang="vi-VN" sz="1600" u="sng">
                <a:solidFill>
                  <a:srgbClr val="0000FF"/>
                </a:solidFill>
                <a:latin typeface="Times New Roman" panose="02020603050405020304" pitchFamily="18" charset="0"/>
                <a:cs typeface="Times New Roman" panose="02020603050405020304" pitchFamily="18" charset="0"/>
              </a:rPr>
              <a:t>tăng trưởng 6,7%</a:t>
            </a:r>
            <a:r>
              <a:rPr lang="vi-VN" sz="1600">
                <a:solidFill>
                  <a:srgbClr val="0000FF"/>
                </a:solidFill>
                <a:latin typeface="Times New Roman" panose="02020603050405020304" pitchFamily="18" charset="0"/>
                <a:cs typeface="Times New Roman" panose="02020603050405020304" pitchFamily="18" charset="0"/>
              </a:rPr>
              <a:t> vào năm 2021</a:t>
            </a:r>
            <a:endParaRPr lang="en-US" sz="1600">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a:solidFill>
                  <a:srgbClr val="0000FF"/>
                </a:solidFill>
                <a:latin typeface="Times New Roman" panose="02020603050405020304" pitchFamily="18" charset="0"/>
                <a:cs typeface="Times New Roman" panose="02020603050405020304" pitchFamily="18" charset="0"/>
              </a:rPr>
              <a:t>Hãng xếp hạng tín nhiệm quốc tế </a:t>
            </a:r>
            <a:r>
              <a:rPr lang="vi-VN" sz="1600" b="1" i="1">
                <a:solidFill>
                  <a:srgbClr val="0000FF"/>
                </a:solidFill>
                <a:latin typeface="Times New Roman" panose="02020603050405020304" pitchFamily="18" charset="0"/>
                <a:cs typeface="Times New Roman" panose="02020603050405020304" pitchFamily="18" charset="0"/>
              </a:rPr>
              <a:t>S&amp;P Global Ratings </a:t>
            </a:r>
            <a:r>
              <a:rPr lang="vi-VN" sz="1600">
                <a:solidFill>
                  <a:srgbClr val="0000FF"/>
                </a:solidFill>
                <a:latin typeface="Times New Roman" panose="02020603050405020304" pitchFamily="18" charset="0"/>
                <a:cs typeface="Times New Roman" panose="02020603050405020304" pitchFamily="18" charset="0"/>
              </a:rPr>
              <a:t>dự báo tăng trưởng GDP của Việt Nam sẽ đạt mức 11,2% vào năm 2021</a:t>
            </a:r>
            <a:r>
              <a:rPr lang="en-US" sz="1600">
                <a:solidFill>
                  <a:srgbClr val="0000FF"/>
                </a:solidFill>
                <a:latin typeface="Times New Roman" panose="02020603050405020304" pitchFamily="18" charset="0"/>
                <a:cs typeface="Times New Roman" panose="02020603050405020304" pitchFamily="18" charset="0"/>
              </a:rPr>
              <a:t>; n</a:t>
            </a:r>
            <a:r>
              <a:rPr lang="vi-VN" sz="1600">
                <a:solidFill>
                  <a:srgbClr val="0000FF"/>
                </a:solidFill>
                <a:latin typeface="Times New Roman" pitchFamily="18" charset="0"/>
                <a:cs typeface="Times New Roman" pitchFamily="18" charset="0"/>
              </a:rPr>
              <a:t>gày 18</a:t>
            </a:r>
            <a:r>
              <a:rPr lang="en-US" sz="1600">
                <a:solidFill>
                  <a:srgbClr val="0000FF"/>
                </a:solidFill>
                <a:latin typeface="Times New Roman" pitchFamily="18" charset="0"/>
                <a:cs typeface="Times New Roman" pitchFamily="18" charset="0"/>
              </a:rPr>
              <a:t>/</a:t>
            </a:r>
            <a:r>
              <a:rPr lang="vi-VN" sz="1600">
                <a:solidFill>
                  <a:srgbClr val="0000FF"/>
                </a:solidFill>
                <a:latin typeface="Times New Roman" pitchFamily="18" charset="0"/>
                <a:cs typeface="Times New Roman" pitchFamily="18" charset="0"/>
              </a:rPr>
              <a:t>3</a:t>
            </a:r>
            <a:r>
              <a:rPr lang="en-US" sz="1600">
                <a:solidFill>
                  <a:srgbClr val="0000FF"/>
                </a:solidFill>
                <a:latin typeface="Times New Roman" pitchFamily="18" charset="0"/>
                <a:cs typeface="Times New Roman" pitchFamily="18" charset="0"/>
              </a:rPr>
              <a:t>/</a:t>
            </a:r>
            <a:r>
              <a:rPr lang="vi-VN" sz="1600">
                <a:solidFill>
                  <a:srgbClr val="0000FF"/>
                </a:solidFill>
                <a:latin typeface="Times New Roman" pitchFamily="18" charset="0"/>
                <a:cs typeface="Times New Roman" pitchFamily="18" charset="0"/>
              </a:rPr>
              <a:t>2021, </a:t>
            </a:r>
            <a:r>
              <a:rPr lang="en-US" sz="1600">
                <a:solidFill>
                  <a:srgbClr val="0000FF"/>
                </a:solidFill>
                <a:latin typeface="Times New Roman" pitchFamily="18" charset="0"/>
                <a:cs typeface="Times New Roman" pitchFamily="18" charset="0"/>
              </a:rPr>
              <a:t>hãng </a:t>
            </a:r>
            <a:r>
              <a:rPr lang="vi-VN" sz="1600">
                <a:solidFill>
                  <a:srgbClr val="0000FF"/>
                </a:solidFill>
                <a:latin typeface="Times New Roman" pitchFamily="18" charset="0"/>
                <a:cs typeface="Times New Roman" pitchFamily="18" charset="0"/>
              </a:rPr>
              <a:t>xếp hạng tín nhiệm </a:t>
            </a:r>
            <a:r>
              <a:rPr lang="vi-VN" sz="1600" b="1" i="1">
                <a:solidFill>
                  <a:srgbClr val="0000FF"/>
                </a:solidFill>
                <a:latin typeface="Times New Roman" pitchFamily="18" charset="0"/>
                <a:cs typeface="Times New Roman" pitchFamily="18" charset="0"/>
              </a:rPr>
              <a:t>Moody’s</a:t>
            </a:r>
            <a:r>
              <a:rPr lang="vi-VN" sz="1600">
                <a:solidFill>
                  <a:srgbClr val="0000FF"/>
                </a:solidFill>
                <a:latin typeface="Times New Roman" pitchFamily="18" charset="0"/>
                <a:cs typeface="Times New Roman" pitchFamily="18" charset="0"/>
              </a:rPr>
              <a:t> </a:t>
            </a:r>
            <a:r>
              <a:rPr lang="en-US" sz="1600">
                <a:solidFill>
                  <a:srgbClr val="0000FF"/>
                </a:solidFill>
                <a:latin typeface="Times New Roman" pitchFamily="18" charset="0"/>
                <a:cs typeface="Times New Roman" pitchFamily="18" charset="0"/>
              </a:rPr>
              <a:t>nâng triển vọng tín nhiệm quốc gia của VN lên “</a:t>
            </a:r>
            <a:r>
              <a:rPr lang="vi-VN" sz="1600">
                <a:solidFill>
                  <a:srgbClr val="0000FF"/>
                </a:solidFill>
                <a:latin typeface="Times New Roman" pitchFamily="18" charset="0"/>
                <a:cs typeface="Times New Roman" pitchFamily="18" charset="0"/>
              </a:rPr>
              <a:t>Tích cực</a:t>
            </a:r>
            <a:r>
              <a:rPr lang="en-US" sz="1600">
                <a:solidFill>
                  <a:srgbClr val="0000FF"/>
                </a:solidFill>
                <a:latin typeface="Times New Roman" pitchFamily="18" charset="0"/>
                <a:cs typeface="Times New Roman" pitchFamily="18" charset="0"/>
              </a:rPr>
              <a:t>”</a:t>
            </a:r>
          </a:p>
          <a:p>
            <a:pPr marL="344439" indent="-344439" algn="just">
              <a:lnSpc>
                <a:spcPct val="100000"/>
              </a:lnSpc>
              <a:spcBef>
                <a:spcPts val="499"/>
              </a:spcBef>
              <a:spcAft>
                <a:spcPts val="499"/>
              </a:spcAft>
              <a:buFont typeface="Wingdings" panose="05000000000000000000" pitchFamily="2" charset="2"/>
              <a:buChar char="v"/>
            </a:pPr>
            <a:r>
              <a:rPr lang="en-US" b="1" i="1" err="1">
                <a:solidFill>
                  <a:srgbClr val="0000FF"/>
                </a:solidFill>
                <a:latin typeface="Times New Roman" panose="02020603050405020304" pitchFamily="18" charset="0"/>
                <a:cs typeface="Times New Roman" panose="02020603050405020304" pitchFamily="18" charset="0"/>
              </a:rPr>
              <a:t>Dự</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báo</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dài</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hạn</a:t>
            </a:r>
            <a:endParaRPr lang="en-US" b="1" i="1">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a:solidFill>
                  <a:srgbClr val="0000FF"/>
                </a:solidFill>
                <a:latin typeface="Times New Roman" panose="02020603050405020304" pitchFamily="18" charset="0"/>
                <a:cs typeface="Times New Roman" panose="02020603050405020304" pitchFamily="18" charset="0"/>
              </a:rPr>
              <a:t>Trung tâm Nghiên cứu Kinh tế và Kinh doanh</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của</a:t>
            </a:r>
            <a:r>
              <a:rPr lang="vi-VN"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Vương</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quốc</a:t>
            </a:r>
            <a:r>
              <a:rPr lang="en-US" sz="1600">
                <a:solidFill>
                  <a:srgbClr val="0000FF"/>
                </a:solidFill>
                <a:latin typeface="Times New Roman" panose="02020603050405020304" pitchFamily="18" charset="0"/>
                <a:cs typeface="Times New Roman" panose="02020603050405020304" pitchFamily="18" charset="0"/>
              </a:rPr>
              <a:t> </a:t>
            </a:r>
            <a:r>
              <a:rPr lang="vi-VN" sz="1600">
                <a:solidFill>
                  <a:srgbClr val="0000FF"/>
                </a:solidFill>
                <a:latin typeface="Times New Roman" panose="02020603050405020304" pitchFamily="18" charset="0"/>
                <a:cs typeface="Times New Roman" panose="02020603050405020304" pitchFamily="18" charset="0"/>
              </a:rPr>
              <a:t>Anh (the UK's Centre for Economics and Business Research) dự báo kinh tế Việt Nam </a:t>
            </a:r>
            <a:r>
              <a:rPr lang="vi-VN" sz="1600" u="sng">
                <a:solidFill>
                  <a:srgbClr val="0000FF"/>
                </a:solidFill>
                <a:latin typeface="Times New Roman" panose="02020603050405020304" pitchFamily="18" charset="0"/>
                <a:cs typeface="Times New Roman" panose="02020603050405020304" pitchFamily="18" charset="0"/>
              </a:rPr>
              <a:t>tăng trưởng trung bình 7% trong giai đoạn 2021-2025, 6,6% trong 10 năm tiếp the</a:t>
            </a:r>
            <a:r>
              <a:rPr lang="en-US" sz="1600" u="sng">
                <a:solidFill>
                  <a:srgbClr val="0000FF"/>
                </a:solidFill>
                <a:latin typeface="Times New Roman" panose="02020603050405020304" pitchFamily="18" charset="0"/>
                <a:cs typeface="Times New Roman" panose="02020603050405020304" pitchFamily="18" charset="0"/>
              </a:rPr>
              <a:t>o</a:t>
            </a:r>
            <a:endParaRPr lang="en-US" sz="1600">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a:solidFill>
                  <a:srgbClr val="0000FF"/>
                </a:solidFill>
                <a:latin typeface="Times New Roman" panose="02020603050405020304" pitchFamily="18" charset="0"/>
                <a:cs typeface="Times New Roman" panose="02020603050405020304" pitchFamily="18" charset="0"/>
              </a:rPr>
              <a:t>Trung tâm Nghiên cứu Kinh tế Nhật Bản cũng đưa ra nhận định tương tự, Việt Nam sẽ tiếp tục duy trì tốc độ tăng trưởng </a:t>
            </a:r>
            <a:r>
              <a:rPr lang="vi-VN" sz="1600" u="sng">
                <a:solidFill>
                  <a:srgbClr val="0000FF"/>
                </a:solidFill>
                <a:latin typeface="Times New Roman" panose="02020603050405020304" pitchFamily="18" charset="0"/>
                <a:cs typeface="Times New Roman" panose="02020603050405020304" pitchFamily="18" charset="0"/>
              </a:rPr>
              <a:t>khoảng 6% </a:t>
            </a:r>
            <a:r>
              <a:rPr lang="en-US" sz="1600" u="sng">
                <a:solidFill>
                  <a:srgbClr val="0000FF"/>
                </a:solidFill>
                <a:latin typeface="Times New Roman" panose="02020603050405020304" pitchFamily="18" charset="0"/>
                <a:cs typeface="Times New Roman" panose="02020603050405020304" pitchFamily="18" charset="0"/>
              </a:rPr>
              <a:t>đến</a:t>
            </a:r>
            <a:r>
              <a:rPr lang="vi-VN" sz="1600" u="sng">
                <a:solidFill>
                  <a:srgbClr val="0000FF"/>
                </a:solidFill>
                <a:latin typeface="Times New Roman" panose="02020603050405020304" pitchFamily="18" charset="0"/>
                <a:cs typeface="Times New Roman" panose="02020603050405020304" pitchFamily="18" charset="0"/>
              </a:rPr>
              <a:t> năm 2035</a:t>
            </a:r>
            <a:r>
              <a:rPr lang="vi-VN" sz="1600">
                <a:solidFill>
                  <a:srgbClr val="0000FF"/>
                </a:solidFill>
                <a:latin typeface="Times New Roman" panose="02020603050405020304" pitchFamily="18" charset="0"/>
                <a:cs typeface="Times New Roman" panose="02020603050405020304" pitchFamily="18" charset="0"/>
              </a:rPr>
              <a:t> nhờ xuất khẩu tăng mạnh. Đến 2035</a:t>
            </a:r>
            <a:r>
              <a:rPr lang="en-US" sz="1600">
                <a:solidFill>
                  <a:srgbClr val="0000FF"/>
                </a:solidFill>
                <a:latin typeface="Times New Roman" panose="02020603050405020304" pitchFamily="18" charset="0"/>
                <a:cs typeface="Times New Roman" panose="02020603050405020304" pitchFamily="18" charset="0"/>
              </a:rPr>
              <a:t>,</a:t>
            </a:r>
            <a:r>
              <a:rPr lang="vi-VN" sz="1600">
                <a:solidFill>
                  <a:srgbClr val="0000FF"/>
                </a:solidFill>
                <a:latin typeface="Times New Roman" panose="02020603050405020304" pitchFamily="18" charset="0"/>
                <a:cs typeface="Times New Roman" panose="02020603050405020304" pitchFamily="18" charset="0"/>
              </a:rPr>
              <a:t> thu nhập bình quân đầu người tại Việt Nam tương đương 11.000 USD; </a:t>
            </a:r>
            <a:r>
              <a:rPr lang="en-US" sz="1600">
                <a:solidFill>
                  <a:srgbClr val="0000FF"/>
                </a:solidFill>
                <a:latin typeface="Times New Roman" panose="02020603050405020304" pitchFamily="18" charset="0"/>
                <a:cs typeface="Times New Roman" panose="02020603050405020304" pitchFamily="18" charset="0"/>
              </a:rPr>
              <a:t>quy mô kinh tế đứng thứ 2 khu vực (</a:t>
            </a:r>
            <a:r>
              <a:rPr lang="vi-VN" sz="1600">
                <a:solidFill>
                  <a:srgbClr val="0000FF"/>
                </a:solidFill>
                <a:latin typeface="Times New Roman" panose="02020603050405020304" pitchFamily="18" charset="0"/>
                <a:cs typeface="Times New Roman" panose="02020603050405020304" pitchFamily="18" charset="0"/>
              </a:rPr>
              <a:t>sau Indonesia</a:t>
            </a:r>
            <a:r>
              <a:rPr lang="en-US" sz="1600">
                <a:solidFill>
                  <a:srgbClr val="0000FF"/>
                </a:solidFill>
                <a:latin typeface="Times New Roman" panose="02020603050405020304" pitchFamily="18" charset="0"/>
                <a:cs typeface="Times New Roman" panose="02020603050405020304" pitchFamily="18" charset="0"/>
              </a:rPr>
              <a:t>)</a:t>
            </a:r>
            <a:endParaRPr lang="en-US" sz="2300">
              <a:solidFill>
                <a:schemeClr val="tx1"/>
              </a:solidFill>
              <a:latin typeface="Times New Roman" panose="02020603050405020304" pitchFamily="18" charset="0"/>
              <a:cs typeface="Times New Roman" panose="02020603050405020304" pitchFamily="18" charset="0"/>
            </a:endParaRPr>
          </a:p>
          <a:p>
            <a:pPr marL="344439" indent="-344439" algn="just">
              <a:buFont typeface="Wingdings" panose="05000000000000000000" pitchFamily="2" charset="2"/>
              <a:buChar char="v"/>
            </a:pPr>
            <a:endParaRPr lang="en-US" sz="1600" i="1">
              <a:solidFill>
                <a:srgbClr val="0000FF"/>
              </a:solidFill>
              <a:latin typeface="Times New Roman" pitchFamily="18" charset="0"/>
              <a:cs typeface="Times New Roman" pitchFamily="18" charset="0"/>
            </a:endParaRPr>
          </a:p>
          <a:p>
            <a:pPr marL="344439" indent="-344439" algn="just">
              <a:buFont typeface="Wingdings" panose="05000000000000000000" pitchFamily="2" charset="2"/>
              <a:buChar char="v"/>
            </a:pPr>
            <a:endParaRPr lang="en-US"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Autofit/>
          </a:bodyPr>
          <a:lstStyle/>
          <a:p>
            <a:pPr algn="ctr"/>
            <a:r>
              <a:rPr lang="vi-VN" sz="2400" b="1">
                <a:solidFill>
                  <a:srgbClr val="FF00FF"/>
                </a:solidFill>
                <a:cs typeface="Times New Roman" panose="02020603050405020304" pitchFamily="18" charset="0"/>
              </a:rPr>
              <a:t>Đánh giá, nhận định của các tổ chức quốc tế uy tín</a:t>
            </a:r>
            <a:br>
              <a:rPr lang="en-US" sz="2400" b="1">
                <a:solidFill>
                  <a:srgbClr val="FF00FF"/>
                </a:solidFill>
                <a:cs typeface="Times New Roman" panose="02020603050405020304" pitchFamily="18" charset="0"/>
              </a:rPr>
            </a:br>
            <a:r>
              <a:rPr lang="vi-VN" sz="2400" b="1">
                <a:solidFill>
                  <a:srgbClr val="FF00FF"/>
                </a:solidFill>
                <a:cs typeface="Times New Roman" panose="02020603050405020304" pitchFamily="18" charset="0"/>
              </a:rPr>
              <a:t>về tình hình và triển vọng của nền kinh tế Việt Nam</a:t>
            </a:r>
            <a:endParaRPr lang="vi-VN" sz="24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7623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673101" y="2247900"/>
            <a:ext cx="11010900" cy="1905000"/>
          </a:xfrm>
        </p:spPr>
        <p:txBody>
          <a:bodyPr>
            <a:noAutofit/>
          </a:bodyPr>
          <a:lstStyle/>
          <a:p>
            <a:pPr algn="ctr">
              <a:lnSpc>
                <a:spcPct val="125000"/>
              </a:lnSpc>
            </a:pPr>
            <a:r>
              <a:rPr lang="vi-VN" sz="3200" b="1" u="sng">
                <a:solidFill>
                  <a:srgbClr val="FF00FF"/>
                </a:solidFill>
              </a:rPr>
              <a:t>Phần thứ hai </a:t>
            </a:r>
            <a:br>
              <a:rPr lang="en-US" sz="3200" b="1">
                <a:solidFill>
                  <a:srgbClr val="FF00FF"/>
                </a:solidFill>
              </a:rPr>
            </a:br>
            <a:r>
              <a:rPr lang="vi-VN" sz="3200" b="1">
                <a:solidFill>
                  <a:srgbClr val="0000FF"/>
                </a:solidFill>
              </a:rPr>
              <a:t>NHỮNG NỘI DUNG TRỌNG TÂM</a:t>
            </a:r>
            <a:br>
              <a:rPr lang="en-US" sz="3200" b="1">
                <a:solidFill>
                  <a:srgbClr val="0000FF"/>
                </a:solidFill>
              </a:rPr>
            </a:br>
            <a:r>
              <a:rPr lang="vi-VN" sz="3200" b="1">
                <a:solidFill>
                  <a:srgbClr val="0000FF"/>
                </a:solidFill>
              </a:rPr>
              <a:t>CỦA CHIẾN LƯỢC</a:t>
            </a:r>
            <a:r>
              <a:rPr lang="en-US" sz="3200" b="1">
                <a:solidFill>
                  <a:srgbClr val="0000FF"/>
                </a:solidFill>
              </a:rPr>
              <a:t> </a:t>
            </a:r>
            <a:r>
              <a:rPr lang="vi-VN" sz="3200" b="1">
                <a:solidFill>
                  <a:srgbClr val="0000FF"/>
                </a:solidFill>
              </a:rPr>
              <a:t>PHÁT TRIỂN</a:t>
            </a:r>
            <a:r>
              <a:rPr lang="en-US" sz="3200" b="1">
                <a:solidFill>
                  <a:srgbClr val="0000FF"/>
                </a:solidFill>
              </a:rPr>
              <a:t> </a:t>
            </a:r>
            <a:r>
              <a:rPr lang="en-US" sz="3200" b="1" err="1">
                <a:solidFill>
                  <a:srgbClr val="0000FF"/>
                </a:solidFill>
                <a:latin typeface="Times New Roman" pitchFamily="18" charset="0"/>
                <a:cs typeface="Times New Roman" pitchFamily="18" charset="0"/>
              </a:rPr>
              <a:t>KTXH</a:t>
            </a:r>
            <a:r>
              <a:rPr lang="en-US" sz="3200" b="1">
                <a:solidFill>
                  <a:srgbClr val="0000FF"/>
                </a:solidFill>
              </a:rPr>
              <a:t> </a:t>
            </a:r>
            <a:r>
              <a:rPr lang="vi-VN" sz="3200" b="1">
                <a:solidFill>
                  <a:srgbClr val="0000FF"/>
                </a:solidFill>
              </a:rPr>
              <a:t>10 NĂM 2021-2030 </a:t>
            </a:r>
            <a:br>
              <a:rPr lang="en-US" sz="3200" b="1">
                <a:solidFill>
                  <a:srgbClr val="0000FF"/>
                </a:solidFill>
              </a:rPr>
            </a:br>
            <a:r>
              <a:rPr lang="vi-VN" sz="3200" b="1">
                <a:solidFill>
                  <a:srgbClr val="0000FF"/>
                </a:solidFill>
              </a:rPr>
              <a:t>VÀ PHƯƠNG HƯỚNG, NHIỆM </a:t>
            </a:r>
            <a:r>
              <a:rPr lang="vi-VN" sz="3200" b="1">
                <a:solidFill>
                  <a:srgbClr val="0000FF"/>
                </a:solidFill>
                <a:latin typeface="Times New Roman" pitchFamily="18" charset="0"/>
                <a:cs typeface="Times New Roman" pitchFamily="18" charset="0"/>
              </a:rPr>
              <a:t>VỤ </a:t>
            </a:r>
            <a:r>
              <a:rPr lang="en-US" sz="3200" b="1" err="1">
                <a:solidFill>
                  <a:srgbClr val="0000FF"/>
                </a:solidFill>
                <a:latin typeface="Times New Roman" pitchFamily="18" charset="0"/>
                <a:cs typeface="Times New Roman" pitchFamily="18" charset="0"/>
              </a:rPr>
              <a:t>PHÁT</a:t>
            </a:r>
            <a:r>
              <a:rPr lang="en-US" sz="3200" b="1">
                <a:solidFill>
                  <a:srgbClr val="0000FF"/>
                </a:solidFill>
                <a:latin typeface="Times New Roman" pitchFamily="18" charset="0"/>
                <a:cs typeface="Times New Roman" pitchFamily="18" charset="0"/>
              </a:rPr>
              <a:t> </a:t>
            </a:r>
            <a:r>
              <a:rPr lang="en-US" sz="3200" b="1" err="1">
                <a:solidFill>
                  <a:srgbClr val="0000FF"/>
                </a:solidFill>
                <a:latin typeface="Times New Roman" pitchFamily="18" charset="0"/>
                <a:cs typeface="Times New Roman" pitchFamily="18" charset="0"/>
              </a:rPr>
              <a:t>TRIỂN</a:t>
            </a:r>
            <a:r>
              <a:rPr lang="en-US" sz="3200" b="1">
                <a:solidFill>
                  <a:srgbClr val="0000FF"/>
                </a:solidFill>
                <a:latin typeface="Times New Roman" pitchFamily="18" charset="0"/>
                <a:cs typeface="Times New Roman" pitchFamily="18" charset="0"/>
              </a:rPr>
              <a:t> </a:t>
            </a:r>
            <a:r>
              <a:rPr lang="en-US" sz="3200" b="1" err="1">
                <a:solidFill>
                  <a:srgbClr val="0000FF"/>
                </a:solidFill>
                <a:latin typeface="Times New Roman" pitchFamily="18" charset="0"/>
                <a:cs typeface="Times New Roman" pitchFamily="18" charset="0"/>
              </a:rPr>
              <a:t>KTXH</a:t>
            </a:r>
            <a:br>
              <a:rPr lang="en-US" sz="3200" b="1">
                <a:solidFill>
                  <a:srgbClr val="0000FF"/>
                </a:solidFill>
              </a:rPr>
            </a:br>
            <a:r>
              <a:rPr lang="vi-VN" sz="3200" b="1">
                <a:solidFill>
                  <a:srgbClr val="0000FF"/>
                </a:solidFill>
              </a:rPr>
              <a:t>5 NĂM 2021-2025</a:t>
            </a:r>
            <a:endParaRPr lang="vi-VN" sz="3200" b="1">
              <a:solidFill>
                <a:srgbClr val="00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29048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1955802" y="2273300"/>
            <a:ext cx="9613900" cy="3556640"/>
          </a:xfrm>
        </p:spPr>
        <p:txBody>
          <a:bodyPr>
            <a:noAutofit/>
          </a:bodyPr>
          <a:lstStyle/>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Về</a:t>
            </a:r>
            <a:r>
              <a:rPr lang="en-US" sz="2800">
                <a:solidFill>
                  <a:srgbClr val="0000FF"/>
                </a:solidFill>
                <a:latin typeface="Times New Roman" pitchFamily="18" charset="0"/>
                <a:cs typeface="Times New Roman" pitchFamily="18" charset="0"/>
              </a:rPr>
              <a:t> c</a:t>
            </a:r>
            <a:r>
              <a:rPr lang="vi-VN" sz="2800">
                <a:solidFill>
                  <a:srgbClr val="0000FF"/>
                </a:solidFill>
                <a:latin typeface="Times New Roman" pitchFamily="18" charset="0"/>
                <a:cs typeface="Times New Roman" pitchFamily="18" charset="0"/>
              </a:rPr>
              <a:t>hủ đề Chiến lược </a:t>
            </a:r>
            <a:endParaRPr lang="en-US" sz="2800">
              <a:solidFill>
                <a:srgbClr val="0000FF"/>
              </a:solidFill>
              <a:latin typeface="Times New Roman" pitchFamily="18" charset="0"/>
              <a:cs typeface="Times New Roman" pitchFamily="18" charset="0"/>
            </a:endParaRPr>
          </a:p>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Bối</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cảnh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quốc</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và</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tình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hình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đất</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nước</a:t>
            </a:r>
            <a:endParaRPr lang="en-US" sz="2800">
              <a:solidFill>
                <a:srgbClr val="0000FF"/>
              </a:solidFill>
              <a:latin typeface="Times New Roman" pitchFamily="18" charset="0"/>
              <a:cs typeface="Times New Roman" pitchFamily="18" charset="0"/>
            </a:endParaRPr>
          </a:p>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Quan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điểm</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phát</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triển</a:t>
            </a:r>
            <a:endParaRPr lang="en-US" sz="2800">
              <a:solidFill>
                <a:srgbClr val="0000FF"/>
              </a:solidFill>
              <a:latin typeface="Times New Roman" pitchFamily="18" charset="0"/>
              <a:cs typeface="Times New Roman" pitchFamily="18" charset="0"/>
            </a:endParaRPr>
          </a:p>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Mục</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tiêu</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tổng</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quát</a:t>
            </a:r>
            <a:endParaRPr lang="en-US" sz="2800">
              <a:solidFill>
                <a:srgbClr val="0000FF"/>
              </a:solidFill>
              <a:latin typeface="Times New Roman" pitchFamily="18" charset="0"/>
              <a:cs typeface="Times New Roman" pitchFamily="18" charset="0"/>
            </a:endParaRPr>
          </a:p>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Nhiệm</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vụ</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giải</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pháp</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chủ</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yếu</a:t>
            </a:r>
            <a:endParaRPr lang="vi-VN" sz="32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876300" y="713828"/>
            <a:ext cx="10617200" cy="1216572"/>
          </a:xfrm>
        </p:spPr>
        <p:txBody>
          <a:bodyPr>
            <a:noAutofit/>
          </a:bodyPr>
          <a:lstStyle/>
          <a:p>
            <a:pPr algn="ctr"/>
            <a:r>
              <a:rPr lang="en-US" sz="3200" b="1" spc="0">
                <a:solidFill>
                  <a:srgbClr val="FF00FF"/>
                </a:solidFill>
                <a:latin typeface="Times New Roman" pitchFamily="18" charset="0"/>
                <a:cs typeface="Times New Roman" pitchFamily="18" charset="0"/>
              </a:rPr>
              <a:t>N</a:t>
            </a:r>
            <a:r>
              <a:rPr lang="vi-VN" sz="3200" b="1" spc="0">
                <a:solidFill>
                  <a:srgbClr val="FF00FF"/>
                </a:solidFill>
                <a:latin typeface="Times New Roman" pitchFamily="18" charset="0"/>
                <a:cs typeface="Times New Roman" pitchFamily="18" charset="0"/>
              </a:rPr>
              <a:t>hững nội dung trọng tâm</a:t>
            </a:r>
            <a:r>
              <a:rPr lang="en-US" sz="3200" b="1" spc="0">
                <a:solidFill>
                  <a:srgbClr val="FF00FF"/>
                </a:solidFill>
                <a:latin typeface="Times New Roman" pitchFamily="18" charset="0"/>
                <a:cs typeface="Times New Roman" pitchFamily="18" charset="0"/>
              </a:rPr>
              <a:t> </a:t>
            </a:r>
            <a:br>
              <a:rPr lang="en-US" sz="3200" b="1" spc="0">
                <a:solidFill>
                  <a:srgbClr val="FF00FF"/>
                </a:solidFill>
                <a:latin typeface="Times New Roman" pitchFamily="18" charset="0"/>
                <a:cs typeface="Times New Roman" pitchFamily="18" charset="0"/>
              </a:rPr>
            </a:br>
            <a:r>
              <a:rPr lang="vi-VN" sz="3200" b="1" spc="0">
                <a:solidFill>
                  <a:srgbClr val="FF00FF"/>
                </a:solidFill>
                <a:latin typeface="Times New Roman" pitchFamily="18" charset="0"/>
                <a:cs typeface="Times New Roman" pitchFamily="18" charset="0"/>
              </a:rPr>
              <a:t>của </a:t>
            </a:r>
            <a:r>
              <a:rPr lang="en-US" sz="3200" b="1" spc="0">
                <a:solidFill>
                  <a:srgbClr val="FF00FF"/>
                </a:solidFill>
                <a:latin typeface="Times New Roman" pitchFamily="18" charset="0"/>
                <a:cs typeface="Times New Roman" pitchFamily="18" charset="0"/>
              </a:rPr>
              <a:t>C</a:t>
            </a:r>
            <a:r>
              <a:rPr lang="vi-VN" sz="3200" b="1" spc="0">
                <a:solidFill>
                  <a:srgbClr val="FF00FF"/>
                </a:solidFill>
                <a:latin typeface="Times New Roman" pitchFamily="18" charset="0"/>
                <a:cs typeface="Times New Roman" pitchFamily="18" charset="0"/>
              </a:rPr>
              <a:t>hiến lược</a:t>
            </a:r>
            <a:r>
              <a:rPr lang="en-US" sz="3200" b="1" spc="0">
                <a:solidFill>
                  <a:srgbClr val="FF00FF"/>
                </a:solidFill>
                <a:latin typeface="Times New Roman" pitchFamily="18" charset="0"/>
                <a:cs typeface="Times New Roman" pitchFamily="18" charset="0"/>
              </a:rPr>
              <a:t> </a:t>
            </a:r>
            <a:r>
              <a:rPr lang="vi-VN" sz="3200" b="1" spc="0">
                <a:solidFill>
                  <a:srgbClr val="FF00FF"/>
                </a:solidFill>
                <a:latin typeface="Times New Roman" pitchFamily="18" charset="0"/>
                <a:cs typeface="Times New Roman" pitchFamily="18" charset="0"/>
              </a:rPr>
              <a:t>phát triển</a:t>
            </a:r>
            <a:r>
              <a:rPr lang="en-US" sz="3200" b="1" spc="0">
                <a:solidFill>
                  <a:srgbClr val="FF00FF"/>
                </a:solidFill>
                <a:latin typeface="Times New Roman" pitchFamily="18" charset="0"/>
                <a:cs typeface="Times New Roman" pitchFamily="18" charset="0"/>
              </a:rPr>
              <a:t> </a:t>
            </a:r>
            <a:r>
              <a:rPr lang="en-US" sz="3200" b="1" spc="0" err="1">
                <a:solidFill>
                  <a:srgbClr val="FF00FF"/>
                </a:solidFill>
                <a:latin typeface="Times New Roman" pitchFamily="18" charset="0"/>
                <a:cs typeface="Times New Roman" pitchFamily="18" charset="0"/>
              </a:rPr>
              <a:t>KTXH</a:t>
            </a:r>
            <a:r>
              <a:rPr lang="en-US" sz="3200" b="1" spc="0">
                <a:solidFill>
                  <a:srgbClr val="FF00FF"/>
                </a:solidFill>
                <a:latin typeface="Times New Roman" pitchFamily="18" charset="0"/>
                <a:cs typeface="Times New Roman" pitchFamily="18" charset="0"/>
              </a:rPr>
              <a:t> </a:t>
            </a:r>
            <a:r>
              <a:rPr lang="vi-VN" sz="3200" b="1" spc="0">
                <a:solidFill>
                  <a:srgbClr val="FF00FF"/>
                </a:solidFill>
                <a:latin typeface="Times New Roman" pitchFamily="18" charset="0"/>
                <a:cs typeface="Times New Roman" pitchFamily="18" charset="0"/>
              </a:rPr>
              <a:t>10 năm 2021-2030</a:t>
            </a:r>
            <a:br>
              <a:rPr lang="en-US" sz="3200" b="1" spc="0">
                <a:solidFill>
                  <a:srgbClr val="FF00FF"/>
                </a:solidFill>
                <a:latin typeface="Times New Roman" pitchFamily="18" charset="0"/>
                <a:cs typeface="Times New Roman" pitchFamily="18" charset="0"/>
              </a:rPr>
            </a:br>
            <a:r>
              <a:rPr lang="vi-VN" sz="3200" b="1" spc="0">
                <a:solidFill>
                  <a:srgbClr val="FF00FF"/>
                </a:solidFill>
                <a:latin typeface="Times New Roman" pitchFamily="18" charset="0"/>
                <a:cs typeface="Times New Roman" pitchFamily="18" charset="0"/>
              </a:rPr>
              <a:t>và </a:t>
            </a:r>
            <a:r>
              <a:rPr lang="en-US" sz="3200" b="1" spc="0">
                <a:solidFill>
                  <a:srgbClr val="FF00FF"/>
                </a:solidFill>
                <a:latin typeface="Times New Roman" pitchFamily="18" charset="0"/>
                <a:cs typeface="Times New Roman" pitchFamily="18" charset="0"/>
              </a:rPr>
              <a:t>P</a:t>
            </a:r>
            <a:r>
              <a:rPr lang="vi-VN" sz="3200" b="1" spc="0">
                <a:solidFill>
                  <a:srgbClr val="FF00FF"/>
                </a:solidFill>
                <a:latin typeface="Times New Roman" pitchFamily="18" charset="0"/>
                <a:cs typeface="Times New Roman" pitchFamily="18" charset="0"/>
              </a:rPr>
              <a:t>hương hướng, nhiệm vụ</a:t>
            </a:r>
            <a:r>
              <a:rPr lang="en-US" sz="3200" b="1" spc="0">
                <a:solidFill>
                  <a:srgbClr val="FF00FF"/>
                </a:solidFill>
                <a:latin typeface="Times New Roman" pitchFamily="18" charset="0"/>
                <a:cs typeface="Times New Roman" pitchFamily="18" charset="0"/>
              </a:rPr>
              <a:t> </a:t>
            </a:r>
            <a:r>
              <a:rPr lang="vi-VN" sz="3200" b="1" spc="0">
                <a:solidFill>
                  <a:srgbClr val="FF00FF"/>
                </a:solidFill>
                <a:latin typeface="Times New Roman" pitchFamily="18" charset="0"/>
                <a:cs typeface="Times New Roman" pitchFamily="18" charset="0"/>
              </a:rPr>
              <a:t>5 năm 2021-2025</a:t>
            </a:r>
            <a:endParaRPr lang="vi-VN" sz="3200" b="1" spc="0">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8472365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38202" y="985983"/>
            <a:ext cx="10731502" cy="4882058"/>
          </a:xfrm>
        </p:spPr>
        <p:txBody>
          <a:bodyPr>
            <a:noAutofit/>
          </a:bodyPr>
          <a:lstStyle/>
          <a:p>
            <a:pPr algn="just">
              <a:lnSpc>
                <a:spcPct val="100000"/>
              </a:lnSpc>
              <a:spcBef>
                <a:spcPts val="599"/>
              </a:spcBef>
              <a:spcAft>
                <a:spcPts val="599"/>
              </a:spcAft>
              <a:buFont typeface="Wingdings" pitchFamily="2" charset="2"/>
              <a:buChar char="v"/>
            </a:pPr>
            <a:r>
              <a:rPr lang="en-US" b="1">
                <a:solidFill>
                  <a:srgbClr val="0000FF"/>
                </a:solidFill>
                <a:latin typeface="Times New Roman" pitchFamily="18" charset="0"/>
                <a:cs typeface="Times New Roman" pitchFamily="18" charset="0"/>
              </a:rPr>
              <a:t> </a:t>
            </a:r>
            <a:r>
              <a:rPr lang="vi-VN" b="1">
                <a:solidFill>
                  <a:srgbClr val="0000FF"/>
                </a:solidFill>
                <a:latin typeface="Times New Roman" pitchFamily="18" charset="0"/>
                <a:cs typeface="Times New Roman" pitchFamily="18" charset="0"/>
              </a:rPr>
              <a:t>Chủ đề Chiến lược: </a:t>
            </a:r>
            <a:endParaRPr lang="en-US" b="1">
              <a:solidFill>
                <a:srgbClr val="0000FF"/>
              </a:solidFill>
              <a:latin typeface="Times New Roman" pitchFamily="18" charset="0"/>
              <a:cs typeface="Times New Roman" pitchFamily="18" charset="0"/>
            </a:endParaRPr>
          </a:p>
          <a:p>
            <a:pPr marL="292566" lvl="1" indent="0" algn="just">
              <a:lnSpc>
                <a:spcPct val="100000"/>
              </a:lnSpc>
              <a:spcBef>
                <a:spcPts val="599"/>
              </a:spcBef>
              <a:spcAft>
                <a:spcPts val="599"/>
              </a:spcAft>
              <a:buNone/>
            </a:pPr>
            <a:r>
              <a:rPr lang="vi-VN" sz="2000" i="1" spc="-20">
                <a:solidFill>
                  <a:srgbClr val="0000FF"/>
                </a:solidFill>
                <a:latin typeface="Times New Roman" pitchFamily="18" charset="0"/>
                <a:cs typeface="Times New Roman" pitchFamily="18" charset="0"/>
              </a:rPr>
              <a:t>Khơi dậy khát vọng phát triển đất nước, phát huy mạnh mẽ giá trị văn hoá, con người Việt Nam và sức mạnh thời đại, huy động mọi nguồn lực, phát triển nhanh và bền vững trên cơ sở khoa học, công nghệ, đổi mới sáng tạo và chuyển đổi số; phấn đấu đến năm 2030 là nước đang phát triển có công nghiệp hiện đại, thu nhập trung bình cao và đến năm 2045 trở thành nước phát triển, thu nhập cao.</a:t>
            </a:r>
            <a:endParaRPr lang="en-US" sz="2000" i="1" spc="-20">
              <a:solidFill>
                <a:srgbClr val="0000FF"/>
              </a:solidFill>
              <a:latin typeface="Times New Roman" pitchFamily="18" charset="0"/>
              <a:cs typeface="Times New Roman" pitchFamily="18" charset="0"/>
            </a:endParaRPr>
          </a:p>
          <a:p>
            <a:pPr algn="just">
              <a:lnSpc>
                <a:spcPct val="100000"/>
              </a:lnSpc>
              <a:spcBef>
                <a:spcPts val="599"/>
              </a:spcBef>
              <a:spcAft>
                <a:spcPts val="599"/>
              </a:spcAft>
              <a:buFont typeface="Wingdings" pitchFamily="2" charset="2"/>
              <a:buChar char="v"/>
            </a:pP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Trong</a:t>
            </a: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đó</a:t>
            </a:r>
            <a:r>
              <a:rPr lang="en-US" b="1">
                <a:solidFill>
                  <a:srgbClr val="0000FF"/>
                </a:solidFill>
                <a:latin typeface="Times New Roman" pitchFamily="18" charset="0"/>
                <a:cs typeface="Times New Roman" pitchFamily="18" charset="0"/>
              </a:rPr>
              <a:t>, 3 </a:t>
            </a:r>
            <a:r>
              <a:rPr lang="en-US" b="1" err="1">
                <a:solidFill>
                  <a:srgbClr val="0000FF"/>
                </a:solidFill>
                <a:latin typeface="Times New Roman" pitchFamily="18" charset="0"/>
                <a:cs typeface="Times New Roman" pitchFamily="18" charset="0"/>
              </a:rPr>
              <a:t>thành</a:t>
            </a: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tố</a:t>
            </a: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trọng</a:t>
            </a: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tâm</a:t>
            </a: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trong</a:t>
            </a: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Chủ</a:t>
            </a: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đề</a:t>
            </a: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Chiến</a:t>
            </a:r>
            <a:r>
              <a:rPr lang="en-US" b="1">
                <a:solidFill>
                  <a:srgbClr val="0000FF"/>
                </a:solidFill>
                <a:latin typeface="Times New Roman" pitchFamily="18" charset="0"/>
                <a:cs typeface="Times New Roman" pitchFamily="18" charset="0"/>
              </a:rPr>
              <a:t> </a:t>
            </a:r>
            <a:r>
              <a:rPr lang="en-US" b="1" err="1">
                <a:solidFill>
                  <a:srgbClr val="0000FF"/>
                </a:solidFill>
                <a:latin typeface="Times New Roman" pitchFamily="18" charset="0"/>
                <a:cs typeface="Times New Roman" pitchFamily="18" charset="0"/>
              </a:rPr>
              <a:t>lược</a:t>
            </a:r>
            <a:r>
              <a:rPr lang="en-US" b="1">
                <a:solidFill>
                  <a:srgbClr val="0000FF"/>
                </a:solidFill>
                <a:latin typeface="Times New Roman" pitchFamily="18" charset="0"/>
                <a:cs typeface="Times New Roman" pitchFamily="18" charset="0"/>
              </a:rPr>
              <a:t>:</a:t>
            </a:r>
          </a:p>
          <a:p>
            <a:pPr marL="796812" lvl="1" indent="-339677" algn="just">
              <a:lnSpc>
                <a:spcPct val="100000"/>
              </a:lnSpc>
              <a:spcBef>
                <a:spcPts val="599"/>
              </a:spcBef>
              <a:spcAft>
                <a:spcPts val="599"/>
              </a:spcAft>
              <a:buFont typeface="Wingdings" pitchFamily="2" charset="2"/>
              <a:buChar char="§"/>
            </a:pPr>
            <a:r>
              <a:rPr lang="en-US" sz="2000" u="sng" err="1">
                <a:solidFill>
                  <a:srgbClr val="0000FF"/>
                </a:solidFill>
                <a:latin typeface="Times New Roman" pitchFamily="18" charset="0"/>
                <a:cs typeface="Times New Roman" pitchFamily="18" charset="0"/>
              </a:rPr>
              <a:t>Động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lực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tinh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thần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và</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sự</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quyết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tâm</a:t>
            </a:r>
            <a:r>
              <a:rPr lang="en-US" sz="2000">
                <a:solidFill>
                  <a:srgbClr val="0000FF"/>
                </a:solidFill>
                <a:latin typeface="Times New Roman" pitchFamily="18" charset="0"/>
                <a:cs typeface="Times New Roman" pitchFamily="18" charset="0"/>
              </a:rPr>
              <a:t>: </a:t>
            </a:r>
            <a:r>
              <a:rPr lang="vi-VN" sz="2000">
                <a:solidFill>
                  <a:srgbClr val="0000FF"/>
                </a:solidFill>
                <a:latin typeface="Times New Roman" pitchFamily="18" charset="0"/>
                <a:cs typeface="Times New Roman" pitchFamily="18" charset="0"/>
              </a:rPr>
              <a:t>Khơi dậy khát vọng phát triển đất nước, </a:t>
            </a:r>
            <a:r>
              <a:rPr lang="en-US" sz="2000">
                <a:solidFill>
                  <a:srgbClr val="0000FF"/>
                </a:solidFill>
                <a:latin typeface="Times New Roman" pitchFamily="18" charset="0"/>
                <a:cs typeface="Times New Roman" pitchFamily="18" charset="0"/>
              </a:rPr>
              <a:t>p</a:t>
            </a:r>
            <a:r>
              <a:rPr lang="vi-VN" sz="2000">
                <a:solidFill>
                  <a:srgbClr val="0000FF"/>
                </a:solidFill>
                <a:latin typeface="Times New Roman" pitchFamily="18" charset="0"/>
                <a:cs typeface="Times New Roman" pitchFamily="18" charset="0"/>
              </a:rPr>
              <a:t>hát huy mạnh mẽ giá trị văn hoá, con người Việt Nam và sức mạnh thời đại</a:t>
            </a:r>
            <a:endParaRPr lang="en-US" sz="2000">
              <a:solidFill>
                <a:srgbClr val="0000FF"/>
              </a:solidFill>
              <a:latin typeface="Times New Roman" pitchFamily="18" charset="0"/>
              <a:cs typeface="Times New Roman" pitchFamily="18" charset="0"/>
            </a:endParaRPr>
          </a:p>
          <a:p>
            <a:pPr marL="796812" lvl="1" indent="-339677" algn="just">
              <a:lnSpc>
                <a:spcPct val="100000"/>
              </a:lnSpc>
              <a:spcBef>
                <a:spcPts val="599"/>
              </a:spcBef>
              <a:spcAft>
                <a:spcPts val="599"/>
              </a:spcAft>
              <a:buFont typeface="Wingdings" pitchFamily="2" charset="2"/>
              <a:buChar char="§"/>
            </a:pPr>
            <a:r>
              <a:rPr lang="en-US" sz="2000" u="sng" err="1">
                <a:solidFill>
                  <a:srgbClr val="0000FF"/>
                </a:solidFill>
                <a:latin typeface="Times New Roman" pitchFamily="18" charset="0"/>
                <a:cs typeface="Times New Roman" pitchFamily="18" charset="0"/>
              </a:rPr>
              <a:t>Cách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thức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phương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tiện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chủ</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yếu</a:t>
            </a:r>
            <a:r>
              <a:rPr lang="en-US" sz="2000">
                <a:solidFill>
                  <a:srgbClr val="0000FF"/>
                </a:solidFill>
                <a:latin typeface="Times New Roman" pitchFamily="18" charset="0"/>
                <a:cs typeface="Times New Roman" pitchFamily="18" charset="0"/>
              </a:rPr>
              <a:t>: H</a:t>
            </a:r>
            <a:r>
              <a:rPr lang="vi-VN" sz="2000">
                <a:solidFill>
                  <a:srgbClr val="0000FF"/>
                </a:solidFill>
                <a:latin typeface="Times New Roman" pitchFamily="18" charset="0"/>
                <a:cs typeface="Times New Roman" pitchFamily="18" charset="0"/>
              </a:rPr>
              <a:t>uy động mọi nguồn lực, phát triển nhanh và bền vững trên cơ sở khoa học, công nghệ, đổi mới sáng tạo và chuyển đổi số</a:t>
            </a:r>
            <a:endParaRPr lang="en-US" sz="2000">
              <a:solidFill>
                <a:srgbClr val="0000FF"/>
              </a:solidFill>
              <a:latin typeface="Times New Roman" pitchFamily="18" charset="0"/>
              <a:cs typeface="Times New Roman" pitchFamily="18" charset="0"/>
            </a:endParaRPr>
          </a:p>
          <a:p>
            <a:pPr marL="796812" lvl="1" indent="-339677" algn="just">
              <a:lnSpc>
                <a:spcPct val="100000"/>
              </a:lnSpc>
              <a:spcBef>
                <a:spcPts val="599"/>
              </a:spcBef>
              <a:spcAft>
                <a:spcPts val="599"/>
              </a:spcAft>
              <a:buFont typeface="Wingdings" pitchFamily="2" charset="2"/>
              <a:buChar char="§"/>
            </a:pPr>
            <a:r>
              <a:rPr lang="en-US" sz="2000" u="sng" err="1">
                <a:solidFill>
                  <a:srgbClr val="0000FF"/>
                </a:solidFill>
                <a:latin typeface="Times New Roman" pitchFamily="18" charset="0"/>
                <a:cs typeface="Times New Roman" pitchFamily="18" charset="0"/>
              </a:rPr>
              <a:t>Mục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tiêu</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phấn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đấu</a:t>
            </a:r>
            <a:r>
              <a:rPr lang="en-US" sz="2000">
                <a:solidFill>
                  <a:srgbClr val="0000FF"/>
                </a:solidFill>
                <a:latin typeface="Times New Roman" pitchFamily="18" charset="0"/>
                <a:cs typeface="Times New Roman" pitchFamily="18" charset="0"/>
              </a:rPr>
              <a:t>: P</a:t>
            </a:r>
            <a:r>
              <a:rPr lang="vi-VN" sz="2000">
                <a:solidFill>
                  <a:srgbClr val="0000FF"/>
                </a:solidFill>
                <a:latin typeface="Times New Roman" pitchFamily="18" charset="0"/>
                <a:cs typeface="Times New Roman" pitchFamily="18" charset="0"/>
              </a:rPr>
              <a:t>hấn đấu đến năm 2030 là nước đang phát triển có công nghiệp hiện đại, thu nhập trung bình cao và đến năm 2045 trở thành nước phát triển, thu nhập cao</a:t>
            </a:r>
            <a:endParaRPr lang="en-US" sz="2000">
              <a:solidFill>
                <a:srgbClr val="0000FF"/>
              </a:solidFill>
              <a:latin typeface="Times New Roman" pitchFamily="18" charset="0"/>
              <a:cs typeface="Times New Roman" pitchFamily="18" charset="0"/>
            </a:endParaRPr>
          </a:p>
          <a:p>
            <a:pPr marL="0" indent="0" algn="just">
              <a:lnSpc>
                <a:spcPct val="100000"/>
              </a:lnSpc>
              <a:spcBef>
                <a:spcPts val="499"/>
              </a:spcBef>
              <a:spcAft>
                <a:spcPts val="499"/>
              </a:spcAft>
              <a:buNone/>
            </a:pPr>
            <a:endParaRPr lang="en-US" sz="2400">
              <a:solidFill>
                <a:srgbClr val="0000FF"/>
              </a:solidFill>
              <a:latin typeface="Times New Roman" pitchFamily="18" charset="0"/>
              <a:cs typeface="Times New Roman" pitchFamily="18" charset="0"/>
            </a:endParaRPr>
          </a:p>
          <a:p>
            <a:pPr marL="0" indent="0" algn="just">
              <a:lnSpc>
                <a:spcPct val="100000"/>
              </a:lnSpc>
              <a:spcBef>
                <a:spcPts val="499"/>
              </a:spcBef>
              <a:spcAft>
                <a:spcPts val="499"/>
              </a:spcAft>
              <a:buNone/>
            </a:pPr>
            <a:endParaRPr lang="vi-VN" sz="2400">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endParaRPr lang="en-US" sz="2800">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endParaRPr lang="vi-VN" sz="2800">
              <a:solidFill>
                <a:srgbClr val="0000FF"/>
              </a:solidFill>
              <a:latin typeface="Times New Roman" pitchFamily="18" charset="0"/>
              <a:cs typeface="Times New Roman" pitchFamily="18" charset="0"/>
            </a:endParaRPr>
          </a:p>
          <a:p>
            <a:pPr marL="0" indent="0" algn="just">
              <a:lnSpc>
                <a:spcPct val="100000"/>
              </a:lnSpc>
              <a:spcBef>
                <a:spcPts val="499"/>
              </a:spcBef>
              <a:spcAft>
                <a:spcPts val="499"/>
              </a:spcAft>
              <a:buNone/>
            </a:pPr>
            <a:endParaRPr lang="vi-VN" sz="2400">
              <a:solidFill>
                <a:srgbClr val="0000FF"/>
              </a:solidFill>
              <a:latin typeface="Times New Roman" pitchFamily="18" charset="0"/>
              <a:cs typeface="Times New Roman" pitchFamily="18" charset="0"/>
            </a:endParaRPr>
          </a:p>
          <a:p>
            <a:pPr marL="637005" lvl="1" indent="-344439" algn="just">
              <a:lnSpc>
                <a:spcPct val="100000"/>
              </a:lnSpc>
              <a:spcBef>
                <a:spcPts val="499"/>
              </a:spcBef>
              <a:spcAft>
                <a:spcPts val="499"/>
              </a:spcAft>
              <a:buFont typeface="Wingdings" pitchFamily="2" charset="2"/>
              <a:buChar char="ü"/>
            </a:pPr>
            <a:endParaRPr lang="en-US" sz="2800">
              <a:solidFill>
                <a:srgbClr val="0000FF"/>
              </a:solidFill>
              <a:latin typeface="Times New Roman" pitchFamily="18" charset="0"/>
              <a:cs typeface="Times New Roman" pitchFamily="18" charset="0"/>
            </a:endParaRPr>
          </a:p>
          <a:p>
            <a:pPr marL="0" indent="0" algn="just">
              <a:lnSpc>
                <a:spcPct val="100000"/>
              </a:lnSpc>
              <a:spcBef>
                <a:spcPts val="499"/>
              </a:spcBef>
              <a:spcAft>
                <a:spcPts val="499"/>
              </a:spcAft>
              <a:buNone/>
              <a:tabLst>
                <a:tab pos="285710" algn="l"/>
              </a:tabLst>
            </a:pPr>
            <a:endParaRPr lang="en-US" sz="28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Về</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chủ</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đề</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Chiến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lược</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81789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67566" y="985983"/>
            <a:ext cx="10483703" cy="4882058"/>
          </a:xfrm>
        </p:spPr>
        <p:txBody>
          <a:bodyPr>
            <a:noAutofit/>
          </a:bodyPr>
          <a:lstStyle/>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Hoà bình, hợp tác, liên kết và phát triển vẫn là xu thế lớn nhưng </a:t>
            </a:r>
            <a:r>
              <a:rPr lang="vi-VN" u="sng">
                <a:solidFill>
                  <a:srgbClr val="0000FF"/>
                </a:solidFill>
                <a:latin typeface="Times New Roman" pitchFamily="18" charset="0"/>
                <a:cs typeface="Times New Roman" pitchFamily="18" charset="0"/>
              </a:rPr>
              <a:t>cạnh tranh chiến lược</a:t>
            </a:r>
            <a:r>
              <a:rPr lang="vi-VN">
                <a:solidFill>
                  <a:srgbClr val="0000FF"/>
                </a:solidFill>
                <a:latin typeface="Times New Roman" pitchFamily="18" charset="0"/>
                <a:cs typeface="Times New Roman" pitchFamily="18" charset="0"/>
              </a:rPr>
              <a:t> giữa các nước lớn rất phức tạp</a:t>
            </a:r>
          </a:p>
          <a:p>
            <a:pPr marL="690465" lvl="1" indent="-285710" algn="just">
              <a:lnSpc>
                <a:spcPct val="100000"/>
              </a:lnSpc>
              <a:spcBef>
                <a:spcPts val="599"/>
              </a:spcBef>
              <a:spcAft>
                <a:spcPts val="599"/>
              </a:spcAft>
              <a:buFont typeface="Wingdings" pitchFamily="2" charset="2"/>
              <a:buChar char="§"/>
            </a:pPr>
            <a:r>
              <a:rPr lang="vi-VN" i="1" u="sng">
                <a:solidFill>
                  <a:srgbClr val="0000FF"/>
                </a:solidFill>
                <a:latin typeface="Times New Roman" pitchFamily="18" charset="0"/>
                <a:cs typeface="Times New Roman" pitchFamily="18" charset="0"/>
              </a:rPr>
              <a:t>Sự điều chỉnh chính sách, quan hệ đối ngoại</a:t>
            </a:r>
            <a:r>
              <a:rPr lang="vi-VN" i="1">
                <a:solidFill>
                  <a:srgbClr val="0000FF"/>
                </a:solidFill>
                <a:latin typeface="Times New Roman" pitchFamily="18" charset="0"/>
                <a:cs typeface="Times New Roman" pitchFamily="18" charset="0"/>
              </a:rPr>
              <a:t> của các nước lớn trong khu vực</a:t>
            </a: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thế giới</a:t>
            </a:r>
          </a:p>
          <a:p>
            <a:pPr marL="690465" lvl="1" indent="-285710" algn="just">
              <a:lnSpc>
                <a:spcPct val="100000"/>
              </a:lnSpc>
              <a:spcBef>
                <a:spcPts val="599"/>
              </a:spcBef>
              <a:spcAft>
                <a:spcPts val="599"/>
              </a:spcAft>
              <a:buFont typeface="Wingdings" pitchFamily="2" charset="2"/>
              <a:buChar char="§"/>
            </a:pPr>
            <a:r>
              <a:rPr lang="vi-VN" i="1" u="sng">
                <a:solidFill>
                  <a:srgbClr val="0000FF"/>
                </a:solidFill>
                <a:latin typeface="Times New Roman" pitchFamily="18" charset="0"/>
                <a:cs typeface="Times New Roman" pitchFamily="18" charset="0"/>
              </a:rPr>
              <a:t>Đại dịch Covid-19 </a:t>
            </a:r>
            <a:r>
              <a:rPr lang="vi-VN" i="1">
                <a:solidFill>
                  <a:srgbClr val="0000FF"/>
                </a:solidFill>
                <a:latin typeface="Times New Roman" pitchFamily="18" charset="0"/>
                <a:cs typeface="Times New Roman" pitchFamily="18" charset="0"/>
              </a:rPr>
              <a:t>tiếp tục diễn biến phức tạp, </a:t>
            </a:r>
            <a:r>
              <a:rPr lang="en-US" i="1" err="1">
                <a:solidFill>
                  <a:srgbClr val="0000FF"/>
                </a:solidFill>
                <a:latin typeface="Times New Roman" pitchFamily="18" charset="0"/>
                <a:cs typeface="Times New Roman" pitchFamily="18" charset="0"/>
              </a:rPr>
              <a:t>tác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ảnh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hưởng</a:t>
            </a: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có khả năng kéo dài</a:t>
            </a:r>
          </a:p>
          <a:p>
            <a:pPr marL="690465" lvl="1" indent="-285710" algn="just">
              <a:lnSpc>
                <a:spcPct val="100000"/>
              </a:lnSpc>
              <a:spcBef>
                <a:spcPts val="599"/>
              </a:spcBef>
              <a:spcAft>
                <a:spcPts val="599"/>
              </a:spcAft>
              <a:buFont typeface="Wingdings" pitchFamily="2" charset="2"/>
              <a:buChar char="§"/>
            </a:pPr>
            <a:r>
              <a:rPr lang="vi-VN" i="1">
                <a:solidFill>
                  <a:srgbClr val="0000FF"/>
                </a:solidFill>
                <a:latin typeface="Times New Roman" pitchFamily="18" charset="0"/>
                <a:cs typeface="Times New Roman" pitchFamily="18" charset="0"/>
              </a:rPr>
              <a:t>Tăng trưởng kinh tế thế giới và thương mại, đầu tư quốc tế có xu hướng giảm; </a:t>
            </a:r>
            <a:r>
              <a:rPr lang="vi-VN" i="1" u="sng">
                <a:solidFill>
                  <a:srgbClr val="0000FF"/>
                </a:solidFill>
                <a:latin typeface="Times New Roman" pitchFamily="18" charset="0"/>
                <a:cs typeface="Times New Roman" pitchFamily="18" charset="0"/>
              </a:rPr>
              <a:t>nợ công </a:t>
            </a:r>
            <a:r>
              <a:rPr lang="en-US" i="1" u="sng">
                <a:solidFill>
                  <a:srgbClr val="0000FF"/>
                </a:solidFill>
                <a:latin typeface="Times New Roman" pitchFamily="18" charset="0"/>
                <a:cs typeface="Times New Roman" pitchFamily="18" charset="0"/>
              </a:rPr>
              <a:t>và </a:t>
            </a:r>
            <a:r>
              <a:rPr lang="vi-VN" i="1" u="sng">
                <a:solidFill>
                  <a:srgbClr val="0000FF"/>
                </a:solidFill>
                <a:latin typeface="Times New Roman" pitchFamily="18" charset="0"/>
                <a:cs typeface="Times New Roman" pitchFamily="18" charset="0"/>
              </a:rPr>
              <a:t>rủi ro </a:t>
            </a:r>
            <a:r>
              <a:rPr lang="vi-VN" i="1">
                <a:solidFill>
                  <a:srgbClr val="0000FF"/>
                </a:solidFill>
                <a:latin typeface="Times New Roman" pitchFamily="18" charset="0"/>
                <a:cs typeface="Times New Roman" pitchFamily="18" charset="0"/>
              </a:rPr>
              <a:t>trên thị trường tài chính, tiền tệ quốc tế gia tăng</a:t>
            </a:r>
          </a:p>
          <a:p>
            <a:pPr marL="344439" indent="-344439" algn="just">
              <a:lnSpc>
                <a:spcPct val="100000"/>
              </a:lnSpc>
              <a:spcBef>
                <a:spcPts val="599"/>
              </a:spcBef>
              <a:spcAft>
                <a:spcPts val="599"/>
              </a:spcAft>
              <a:buFont typeface="Wingdings" panose="05000000000000000000" pitchFamily="2" charset="2"/>
              <a:buChar char="v"/>
            </a:pPr>
            <a:r>
              <a:rPr lang="vi-VN" u="sng">
                <a:solidFill>
                  <a:srgbClr val="0000FF"/>
                </a:solidFill>
                <a:latin typeface="Times New Roman" pitchFamily="18" charset="0"/>
                <a:cs typeface="Times New Roman" pitchFamily="18" charset="0"/>
              </a:rPr>
              <a:t>Khoa học, công nghệ, đổi mới sáng tạo và Cách mạng công nghiệp lần thứ tư</a:t>
            </a:r>
            <a:r>
              <a:rPr lang="vi-VN">
                <a:solidFill>
                  <a:srgbClr val="0000FF"/>
                </a:solidFill>
                <a:latin typeface="Times New Roman" pitchFamily="18" charset="0"/>
                <a:cs typeface="Times New Roman" pitchFamily="18" charset="0"/>
              </a:rPr>
              <a:t> đang diễn biến rất nhanh, đột phá, tác động sâu rộng và đa chiều trên phạm vi toàn cầu</a:t>
            </a: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Những vấn đề </a:t>
            </a:r>
            <a:r>
              <a:rPr lang="vi-VN" u="sng">
                <a:solidFill>
                  <a:srgbClr val="0000FF"/>
                </a:solidFill>
                <a:latin typeface="Times New Roman" pitchFamily="18" charset="0"/>
                <a:cs typeface="Times New Roman" pitchFamily="18" charset="0"/>
              </a:rPr>
              <a:t>an ninh phi truyền thống</a:t>
            </a:r>
            <a:r>
              <a:rPr lang="vi-VN">
                <a:solidFill>
                  <a:srgbClr val="0000FF"/>
                </a:solidFill>
                <a:latin typeface="Times New Roman" pitchFamily="18" charset="0"/>
                <a:cs typeface="Times New Roman" pitchFamily="18" charset="0"/>
              </a:rPr>
              <a:t> ngày càng đa dạng, phức tạp, tác động mạnh mẽ, đặt ra nhiều thách thức </a:t>
            </a:r>
            <a:r>
              <a:rPr lang="en-US" err="1">
                <a:solidFill>
                  <a:srgbClr val="0000FF"/>
                </a:solidFill>
                <a:latin typeface="Times New Roman" pitchFamily="18" charset="0"/>
                <a:cs typeface="Times New Roman" pitchFamily="18" charset="0"/>
              </a:rPr>
              <a:t>rất</a:t>
            </a: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lớn </a:t>
            </a:r>
            <a:r>
              <a:rPr lang="en-US" i="1">
                <a:solidFill>
                  <a:srgbClr val="0000FF"/>
                </a:solidFill>
                <a:latin typeface="Times New Roman" pitchFamily="18" charset="0"/>
                <a:cs typeface="Times New Roman" pitchFamily="18" charset="0"/>
              </a:rPr>
              <a:t>(</a:t>
            </a:r>
            <a:r>
              <a:rPr lang="en-US" i="1" err="1">
                <a:solidFill>
                  <a:srgbClr val="0000FF"/>
                </a:solidFill>
                <a:latin typeface="Times New Roman" pitchFamily="18" charset="0"/>
                <a:cs typeface="Times New Roman" pitchFamily="18" charset="0"/>
              </a:rPr>
              <a:t>thiên</a:t>
            </a:r>
            <a:r>
              <a:rPr lang="en-US" i="1">
                <a:solidFill>
                  <a:srgbClr val="0000FF"/>
                </a:solidFill>
                <a:latin typeface="Times New Roman" pitchFamily="18" charset="0"/>
                <a:cs typeface="Times New Roman" pitchFamily="18" charset="0"/>
              </a:rPr>
              <a:t> tai, </a:t>
            </a:r>
            <a:r>
              <a:rPr lang="en-US" i="1" err="1">
                <a:solidFill>
                  <a:srgbClr val="0000FF"/>
                </a:solidFill>
                <a:latin typeface="Times New Roman" pitchFamily="18" charset="0"/>
                <a:cs typeface="Times New Roman" pitchFamily="18" charset="0"/>
              </a:rPr>
              <a:t>dịch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bệnh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biến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đổi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khí</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hậu</a:t>
            </a:r>
            <a:r>
              <a:rPr lang="en-US" i="1">
                <a:solidFill>
                  <a:srgbClr val="0000FF"/>
                </a:solidFill>
                <a:latin typeface="Times New Roman" pitchFamily="18" charset="0"/>
                <a:cs typeface="Times New Roman" pitchFamily="18" charset="0"/>
              </a:rPr>
              <a:t>, an </a:t>
            </a:r>
            <a:r>
              <a:rPr lang="en-US" i="1" err="1">
                <a:solidFill>
                  <a:srgbClr val="0000FF"/>
                </a:solidFill>
                <a:latin typeface="Times New Roman" pitchFamily="18" charset="0"/>
                <a:cs typeface="Times New Roman" pitchFamily="18" charset="0"/>
              </a:rPr>
              <a:t>ninh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mạng</a:t>
            </a:r>
            <a:r>
              <a:rPr lang="en-US" i="1">
                <a:solidFill>
                  <a:srgbClr val="0000FF"/>
                </a:solidFill>
                <a:latin typeface="Times New Roman" pitchFamily="18" charset="0"/>
                <a:cs typeface="Times New Roman" pitchFamily="18" charset="0"/>
              </a:rPr>
              <a:t>…)</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u="sng">
                <a:solidFill>
                  <a:srgbClr val="0000FF"/>
                </a:solidFill>
                <a:latin typeface="Times New Roman" pitchFamily="18" charset="0"/>
                <a:cs typeface="Times New Roman" pitchFamily="18" charset="0"/>
              </a:rPr>
              <a:t>Tình hình </a:t>
            </a:r>
            <a:r>
              <a:rPr lang="en-US" u="sng" err="1">
                <a:solidFill>
                  <a:srgbClr val="0000FF"/>
                </a:solidFill>
                <a:latin typeface="Times New Roman" pitchFamily="18" charset="0"/>
                <a:cs typeface="Times New Roman" pitchFamily="18" charset="0"/>
              </a:rPr>
              <a:t>khu</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vực</a:t>
            </a:r>
            <a:r>
              <a:rPr lang="en-US" u="sng">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diễn biến ngày càng phức tạp, khó lường</a:t>
            </a:r>
            <a:r>
              <a:rPr lang="vi-VN">
                <a:solidFill>
                  <a:srgbClr val="0000FF"/>
                </a:solidFill>
                <a:latin typeface="Times New Roman" pitchFamily="18" charset="0"/>
                <a:cs typeface="Times New Roman" pitchFamily="18" charset="0"/>
              </a:rPr>
              <a:t>,</a:t>
            </a: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đe doạ nghiêm trọng đến hoà bình, ổn định của khu vực</a:t>
            </a: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Bối cảnh quốc tế </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375047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626440" y="1134839"/>
            <a:ext cx="10922000" cy="4882058"/>
          </a:xfrm>
        </p:spPr>
        <p:txBody>
          <a:bodyPr>
            <a:noAutofit/>
          </a:bodyPr>
          <a:lstStyle/>
          <a:p>
            <a:pPr marL="344439" indent="-344439" algn="just">
              <a:lnSpc>
                <a:spcPct val="100000"/>
              </a:lnSpc>
              <a:spcBef>
                <a:spcPts val="599"/>
              </a:spcBef>
              <a:spcAft>
                <a:spcPts val="599"/>
              </a:spcAft>
              <a:buFont typeface="Wingdings" panose="05000000000000000000" pitchFamily="2" charset="2"/>
              <a:buChar char="v"/>
            </a:pPr>
            <a:r>
              <a:rPr lang="vi-VN" b="1" i="1">
                <a:solidFill>
                  <a:srgbClr val="0000FF"/>
                </a:solidFill>
                <a:latin typeface="Times New Roman" pitchFamily="18" charset="0"/>
                <a:cs typeface="Times New Roman" pitchFamily="18" charset="0"/>
              </a:rPr>
              <a:t>Sau 35 năm đổi mới, đất nước ta đã đạt được những thành tựu to lớn, có ý nghĩa lịch sử</a:t>
            </a:r>
            <a:endParaRPr lang="en-US" b="1" i="1">
              <a:solidFill>
                <a:srgbClr val="0000FF"/>
              </a:solidFill>
              <a:latin typeface="Times New Roman" pitchFamily="18" charset="0"/>
              <a:cs typeface="Times New Roman" pitchFamily="18" charset="0"/>
            </a:endParaRP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Thế và lực của nước ta đã lớn mạnh hơn nhiều; quy mô, tiềm lực, sức cạnh tranh của nền kinh tế được nâng lên</a:t>
            </a:r>
            <a:endParaRPr lang="en-US">
              <a:solidFill>
                <a:srgbClr val="0000FF"/>
              </a:solidFill>
              <a:latin typeface="Times New Roman" pitchFamily="18" charset="0"/>
              <a:cs typeface="Times New Roman" pitchFamily="18" charset="0"/>
            </a:endParaRPr>
          </a:p>
          <a:p>
            <a:pPr marL="636498" lvl="1" indent="-231741" algn="just">
              <a:lnSpc>
                <a:spcPct val="100000"/>
              </a:lnSpc>
              <a:spcBef>
                <a:spcPts val="599"/>
              </a:spcBef>
              <a:spcAft>
                <a:spcPts val="599"/>
              </a:spcAft>
              <a:buFont typeface="Wingdings" pitchFamily="2" charset="2"/>
              <a:buChar char="§"/>
            </a:pP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ngành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có</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nhiều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kinh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nghiệm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quý</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trong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tiễn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lãnh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chỉ</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điều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hành</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b="1" i="1">
                <a:solidFill>
                  <a:srgbClr val="0000FF"/>
                </a:solidFill>
                <a:latin typeface="Times New Roman" pitchFamily="18" charset="0"/>
                <a:cs typeface="Times New Roman" pitchFamily="18" charset="0"/>
              </a:rPr>
              <a:t>Tuy nhiên, nền kinh tế vẫn còn những tồn tại, hạn chế và tiềm ẩn nhiều rủi ro</a:t>
            </a: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Trình độ khoa học, công nghệ, năng suất, chất lượng, hiệu quả và sức cạnh tranh còn thấp</a:t>
            </a: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Tăng trưởng GDP có xu hướng chững lại, nguy cơ rơi vào bẫy thu nhập trung bình và tụt hậu</a:t>
            </a:r>
            <a:endParaRPr lang="en-US">
              <a:solidFill>
                <a:srgbClr val="0000FF"/>
              </a:solidFill>
              <a:latin typeface="Times New Roman" pitchFamily="18" charset="0"/>
              <a:cs typeface="Times New Roman" pitchFamily="18" charset="0"/>
            </a:endParaRP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Thách thức về khai thác, sử dụng hiệu quả, bền vững tài nguyên, đất đai và nguồn nước</a:t>
            </a: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Biến đổi khí hậu diễn biến ngày càng nhanh, khốc liệt, khó lường</a:t>
            </a: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Nhiệm vụ bảo vệ độc lập, chủ quyền, bảo đảm an ninh quốc gia gặp nhiều khó khăn, thách thức</a:t>
            </a:r>
          </a:p>
          <a:p>
            <a:pPr marL="344439" indent="-344439" algn="just">
              <a:lnSpc>
                <a:spcPct val="100000"/>
              </a:lnSpc>
              <a:spcBef>
                <a:spcPts val="599"/>
              </a:spcBef>
              <a:spcAft>
                <a:spcPts val="599"/>
              </a:spcAft>
              <a:buFont typeface="Wingdings" panose="05000000000000000000" pitchFamily="2" charset="2"/>
              <a:buChar char="v"/>
            </a:pPr>
            <a:r>
              <a:rPr lang="vi-VN" b="1" i="1">
                <a:solidFill>
                  <a:srgbClr val="0000FF"/>
                </a:solidFill>
                <a:latin typeface="Times New Roman" pitchFamily="18" charset="0"/>
                <a:cs typeface="Times New Roman" pitchFamily="18" charset="0"/>
              </a:rPr>
              <a:t>Đại dịch Covid-19 có thể sẽ</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tiếp</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tục</a:t>
            </a:r>
            <a:r>
              <a:rPr lang="vi-VN" b="1" i="1">
                <a:solidFill>
                  <a:srgbClr val="0000FF"/>
                </a:solidFill>
                <a:latin typeface="Times New Roman" pitchFamily="18" charset="0"/>
                <a:cs typeface="Times New Roman" pitchFamily="18" charset="0"/>
              </a:rPr>
              <a:t> ảnh hưởng tiêu cực, kéo dài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trong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thời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kỳ</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đầu</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của</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Chiến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lược</a:t>
            </a:r>
            <a:endParaRPr lang="vi-VN" b="1" i="1">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11421" y="199932"/>
            <a:ext cx="9071818" cy="774381"/>
          </a:xfrm>
        </p:spPr>
        <p:txBody>
          <a:bodyPr>
            <a:normAutofit/>
          </a:bodyPr>
          <a:lstStyle/>
          <a:p>
            <a:pPr algn="ctr"/>
            <a:r>
              <a:rPr lang="vi-VN" sz="3600" b="1">
                <a:solidFill>
                  <a:srgbClr val="FF00FF"/>
                </a:solidFill>
                <a:latin typeface="Times New Roman" pitchFamily="18" charset="0"/>
                <a:cs typeface="Times New Roman" panose="02020603050405020304" pitchFamily="18" charset="0"/>
              </a:rPr>
              <a:t>Tình hình đất nước</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8702861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29342" y="985983"/>
            <a:ext cx="10483702" cy="4882058"/>
          </a:xfrm>
        </p:spPr>
        <p:txBody>
          <a:bodyPr>
            <a:noAutofit/>
          </a:bodyPr>
          <a:lstStyle/>
          <a:p>
            <a:pPr marL="344439" indent="-344439" algn="just">
              <a:lnSpc>
                <a:spcPct val="100000"/>
              </a:lnSpc>
              <a:spcBef>
                <a:spcPts val="599"/>
              </a:spcBef>
              <a:buFont typeface="Wingdings" panose="05000000000000000000" pitchFamily="2" charset="2"/>
              <a:buChar char="v"/>
            </a:pPr>
            <a:r>
              <a:rPr lang="vi-VN" i="1">
                <a:solidFill>
                  <a:srgbClr val="0000FF"/>
                </a:solidFill>
                <a:latin typeface="Times New Roman" pitchFamily="18" charset="0"/>
                <a:cs typeface="Times New Roman" pitchFamily="18" charset="0"/>
              </a:rPr>
              <a:t>Trong bối cảnh mới đầy khó khăn, thách thức, phải đổi mới tư duy phát triển, thay đổi cách làm</a:t>
            </a:r>
            <a:endParaRPr lang="en-US" i="1">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en-US">
                <a:solidFill>
                  <a:srgbClr val="0000FF"/>
                </a:solidFill>
                <a:latin typeface="Times New Roman" pitchFamily="18" charset="0"/>
                <a:cs typeface="Times New Roman" pitchFamily="18" charset="0"/>
              </a:rPr>
              <a:t>Đ</a:t>
            </a:r>
            <a:r>
              <a:rPr lang="vi-VN">
                <a:solidFill>
                  <a:srgbClr val="0000FF"/>
                </a:solidFill>
                <a:latin typeface="Times New Roman" pitchFamily="18" charset="0"/>
                <a:cs typeface="Times New Roman" pitchFamily="18" charset="0"/>
              </a:rPr>
              <a:t>ẩy mạnh </a:t>
            </a:r>
            <a:r>
              <a:rPr lang="vi-VN" u="sng">
                <a:solidFill>
                  <a:srgbClr val="0000FF"/>
                </a:solidFill>
                <a:latin typeface="Times New Roman" pitchFamily="18" charset="0"/>
                <a:cs typeface="Times New Roman" pitchFamily="18" charset="0"/>
              </a:rPr>
              <a:t>cải cách thể chế, ứng dụng tiến bộ khoa học, công nghệ và đổi mới sáng tạo</a:t>
            </a:r>
          </a:p>
          <a:p>
            <a:pPr marL="636498" lvl="1" indent="-231741" algn="just">
              <a:lnSpc>
                <a:spcPct val="100000"/>
              </a:lnSpc>
              <a:spcBef>
                <a:spcPts val="599"/>
              </a:spcBef>
              <a:buFont typeface="Wingdings" pitchFamily="2" charset="2"/>
              <a:buChar char="§"/>
            </a:pPr>
            <a:r>
              <a:rPr lang="vi-VN">
                <a:solidFill>
                  <a:srgbClr val="0000FF"/>
                </a:solidFill>
                <a:latin typeface="Times New Roman" pitchFamily="18" charset="0"/>
                <a:cs typeface="Times New Roman" pitchFamily="18" charset="0"/>
              </a:rPr>
              <a:t>Thực hiện quyết liệt </a:t>
            </a:r>
            <a:r>
              <a:rPr lang="vi-VN" u="sng">
                <a:solidFill>
                  <a:srgbClr val="0000FF"/>
                </a:solidFill>
                <a:latin typeface="Times New Roman" pitchFamily="18" charset="0"/>
                <a:cs typeface="Times New Roman" pitchFamily="18" charset="0"/>
              </a:rPr>
              <a:t>chuyển đổi số, xây dựng nền kinh tế số, xã hội số</a:t>
            </a:r>
            <a:r>
              <a:rPr lang="vi-VN">
                <a:solidFill>
                  <a:srgbClr val="0000FF"/>
                </a:solidFill>
                <a:latin typeface="Times New Roman" pitchFamily="18" charset="0"/>
                <a:cs typeface="Times New Roman" pitchFamily="18" charset="0"/>
              </a:rPr>
              <a: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thúc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đẩy</a:t>
            </a:r>
            <a:r>
              <a:rPr lang="en-US">
                <a:solidFill>
                  <a:srgbClr val="0000FF"/>
                </a:solidFill>
                <a:latin typeface="Times New Roman" pitchFamily="18" charset="0"/>
                <a:cs typeface="Times New Roman" pitchFamily="18" charset="0"/>
              </a:rPr>
              <a:t> p</a:t>
            </a:r>
            <a:r>
              <a:rPr lang="vi-VN">
                <a:solidFill>
                  <a:srgbClr val="0000FF"/>
                </a:solidFill>
                <a:latin typeface="Times New Roman" pitchFamily="18" charset="0"/>
                <a:cs typeface="Times New Roman" pitchFamily="18" charset="0"/>
              </a:rPr>
              <a:t>hát triển kết cấu hạ tầng quy mô lớn, đẩy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mạnh</a:t>
            </a:r>
            <a:r>
              <a:rPr lang="vi-VN">
                <a:solidFill>
                  <a:srgbClr val="0000FF"/>
                </a:solidFill>
                <a:latin typeface="Times New Roman" pitchFamily="18" charset="0"/>
                <a:cs typeface="Times New Roman" pitchFamily="18" charset="0"/>
              </a:rPr>
              <a:t> tiêu dùng nội địa, giải quyết việc làm</a:t>
            </a:r>
          </a:p>
          <a:p>
            <a:pPr marL="636498" lvl="1" indent="-231741" algn="just">
              <a:lnSpc>
                <a:spcPct val="100000"/>
              </a:lnSpc>
              <a:spcBef>
                <a:spcPts val="599"/>
              </a:spcBef>
              <a:buFont typeface="Wingdings" pitchFamily="2" charset="2"/>
              <a:buChar char="§"/>
            </a:pPr>
            <a:r>
              <a:rPr lang="vi-VN">
                <a:solidFill>
                  <a:srgbClr val="0000FF"/>
                </a:solidFill>
                <a:latin typeface="Times New Roman" pitchFamily="18" charset="0"/>
                <a:cs typeface="Times New Roman" pitchFamily="18" charset="0"/>
              </a:rPr>
              <a:t>Phát huy mạnh mẽ vai trò của các doanh nghiệp thuộc mọi loại hình sở hữu, thúc đẩy hình thành các chuỗi liên kết, chuỗi giá trị trong nước, </a:t>
            </a:r>
            <a:r>
              <a:rPr lang="vi-VN" u="sng">
                <a:solidFill>
                  <a:srgbClr val="0000FF"/>
                </a:solidFill>
                <a:latin typeface="Times New Roman" pitchFamily="18" charset="0"/>
                <a:cs typeface="Times New Roman" pitchFamily="18" charset="0"/>
              </a:rPr>
              <a:t>phát triển mạnh thị trường nội địa</a:t>
            </a:r>
          </a:p>
          <a:p>
            <a:pPr marL="636498" lvl="1" indent="-231741" algn="just">
              <a:lnSpc>
                <a:spcPct val="100000"/>
              </a:lnSpc>
              <a:spcBef>
                <a:spcPts val="599"/>
              </a:spcBef>
              <a:buFont typeface="Wingdings" pitchFamily="2" charset="2"/>
              <a:buChar char="§"/>
            </a:pPr>
            <a:r>
              <a:rPr lang="vi-VN">
                <a:solidFill>
                  <a:srgbClr val="0000FF"/>
                </a:solidFill>
                <a:latin typeface="Times New Roman" pitchFamily="18" charset="0"/>
                <a:cs typeface="Times New Roman" pitchFamily="18" charset="0"/>
              </a:rPr>
              <a:t>Từng bước hình thành </a:t>
            </a:r>
            <a:r>
              <a:rPr lang="vi-VN" u="sng">
                <a:solidFill>
                  <a:srgbClr val="0000FF"/>
                </a:solidFill>
                <a:latin typeface="Times New Roman" pitchFamily="18" charset="0"/>
                <a:cs typeface="Times New Roman" pitchFamily="18" charset="0"/>
              </a:rPr>
              <a:t>năng lực sản xuất quốc gia mới</a:t>
            </a:r>
            <a:r>
              <a:rPr lang="vi-VN">
                <a:solidFill>
                  <a:srgbClr val="0000FF"/>
                </a:solidFill>
                <a:latin typeface="Times New Roman" pitchFamily="18" charset="0"/>
                <a:cs typeface="Times New Roman" pitchFamily="18" charset="0"/>
              </a:rPr>
              <a:t> có tính tự chủ và khả năng chống chịu hiệu quả trước các cú sốc từ bên ngoài</a:t>
            </a:r>
            <a:endParaRPr lang="en-US">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en-US" u="sng" err="1">
                <a:solidFill>
                  <a:srgbClr val="0000FF"/>
                </a:solidFill>
                <a:latin typeface="Times New Roman" pitchFamily="18" charset="0"/>
                <a:cs typeface="Times New Roman" pitchFamily="18" charset="0"/>
              </a:rPr>
              <a:t>Tập</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trung</a:t>
            </a:r>
            <a:r>
              <a:rPr lang="en-US" u="sng">
                <a:solidFill>
                  <a:srgbClr val="0000FF"/>
                </a:solidFill>
                <a:latin typeface="Times New Roman" pitchFamily="18" charset="0"/>
                <a:cs typeface="Times New Roman" pitchFamily="18" charset="0"/>
              </a:rPr>
              <a:t> k</a:t>
            </a:r>
            <a:r>
              <a:rPr lang="vi-VN" u="sng">
                <a:solidFill>
                  <a:srgbClr val="0000FF"/>
                </a:solidFill>
                <a:latin typeface="Times New Roman" pitchFamily="18" charset="0"/>
                <a:cs typeface="Times New Roman" pitchFamily="18" charset="0"/>
              </a:rPr>
              <a:t>hắc phục </a:t>
            </a:r>
            <a:r>
              <a:rPr lang="en-US" u="sng" err="1">
                <a:solidFill>
                  <a:srgbClr val="0000FF"/>
                </a:solidFill>
                <a:latin typeface="Times New Roman" pitchFamily="18" charset="0"/>
                <a:cs typeface="Times New Roman" pitchFamily="18" charset="0"/>
              </a:rPr>
              <a:t>hiệu</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quả</a:t>
            </a:r>
            <a:r>
              <a:rPr lang="en-US" u="sng">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tác động của </a:t>
            </a:r>
            <a:r>
              <a:rPr lang="en-US" u="sng" err="1">
                <a:solidFill>
                  <a:srgbClr val="0000FF"/>
                </a:solidFill>
                <a:latin typeface="Times New Roman" pitchFamily="18" charset="0"/>
                <a:cs typeface="Times New Roman" pitchFamily="18" charset="0"/>
              </a:rPr>
              <a:t>đại</a:t>
            </a:r>
            <a:r>
              <a:rPr lang="en-US" u="sng">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dịch Covid-19</a:t>
            </a:r>
            <a:r>
              <a:rPr lang="vi-VN">
                <a:solidFill>
                  <a:srgbClr val="0000FF"/>
                </a:solidFill>
                <a:latin typeface="Times New Roman" pitchFamily="18" charset="0"/>
                <a:cs typeface="Times New Roman" pitchFamily="18" charset="0"/>
              </a:rPr>
              <a:t>, nhanh chóng phục hồi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KTXH</a:t>
            </a:r>
            <a:r>
              <a:rPr lang="vi-VN">
                <a:solidFill>
                  <a:srgbClr val="0000FF"/>
                </a:solidFill>
                <a:latin typeface="Times New Roman" pitchFamily="18" charset="0"/>
                <a:cs typeface="Times New Roman" pitchFamily="18" charset="0"/>
              </a:rPr>
              <a:t>; xây dựng các mô hình phát triển mới, tận dụng tốt các cơ hội </a:t>
            </a:r>
            <a:r>
              <a:rPr lang="en-US">
                <a:solidFill>
                  <a:srgbClr val="0000FF"/>
                </a:solidFill>
                <a:latin typeface="Times New Roman" pitchFamily="18" charset="0"/>
                <a:cs typeface="Times New Roman" pitchFamily="18" charset="0"/>
              </a:rPr>
              <a:t>v</a:t>
            </a:r>
            <a:r>
              <a:rPr lang="vi-VN">
                <a:solidFill>
                  <a:srgbClr val="0000FF"/>
                </a:solidFill>
                <a:latin typeface="Times New Roman" pitchFamily="18" charset="0"/>
                <a:cs typeface="Times New Roman" pitchFamily="18" charset="0"/>
              </a:rPr>
              <a:t>à xu hướng chuyển dịch đầu tư khu vực, toàn cầu</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i="1">
                <a:solidFill>
                  <a:srgbClr val="0000FF"/>
                </a:solidFill>
                <a:latin typeface="Times New Roman" pitchFamily="18" charset="0"/>
                <a:cs typeface="Times New Roman" pitchFamily="18" charset="0"/>
              </a:rPr>
              <a:t>Với niềm tin và khát vọng vươn lên mạnh mẽ của toàn dân tộc, Việt Nam cần </a:t>
            </a:r>
            <a:r>
              <a:rPr lang="vi-VN" i="1" u="sng">
                <a:solidFill>
                  <a:srgbClr val="0000FF"/>
                </a:solidFill>
                <a:latin typeface="Times New Roman" pitchFamily="18" charset="0"/>
                <a:cs typeface="Times New Roman" pitchFamily="18" charset="0"/>
              </a:rPr>
              <a:t>nhanh chóng bứt phá, rút ngắn khoảng cách phát triển</a:t>
            </a:r>
            <a:r>
              <a:rPr lang="vi-VN" i="1">
                <a:solidFill>
                  <a:srgbClr val="0000FF"/>
                </a:solidFill>
                <a:latin typeface="Times New Roman" pitchFamily="18" charset="0"/>
                <a:cs typeface="Times New Roman" pitchFamily="18" charset="0"/>
              </a:rPr>
              <a:t> với khu vực và thế giới, nỗ lực phấn đấu hướng tới mục tiêu sớm trở thành nước thu nhập trung bình cao</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499"/>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Yêu cầu đặt ra</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7210210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606060" y="1201883"/>
            <a:ext cx="10781414" cy="4882058"/>
          </a:xfrm>
        </p:spPr>
        <p:txBody>
          <a:bodyPr>
            <a:noAutofit/>
          </a:bodyPr>
          <a:lstStyle/>
          <a:p>
            <a:pPr algn="just">
              <a:lnSpc>
                <a:spcPct val="100000"/>
              </a:lnSpc>
              <a:spcBef>
                <a:spcPts val="599"/>
              </a:spcBef>
              <a:spcAft>
                <a:spcPts val="599"/>
              </a:spcAft>
              <a:buFont typeface="Wingdings" pitchFamily="2" charset="2"/>
              <a:buChar char="v"/>
            </a:pPr>
            <a:r>
              <a:rPr lang="en-US" b="1" i="1">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Quan</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điểm</a:t>
            </a:r>
            <a:r>
              <a:rPr lang="en-US" b="1" i="1" u="sng">
                <a:solidFill>
                  <a:srgbClr val="0000FF"/>
                </a:solidFill>
                <a:latin typeface="Times New Roman" pitchFamily="18" charset="0"/>
                <a:cs typeface="Times New Roman" pitchFamily="18" charset="0"/>
              </a:rPr>
              <a:t> 1</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Phát</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triển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nhanh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và</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bền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vững</a:t>
            </a:r>
            <a:endParaRPr lang="en-US" b="1" i="1">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vi-VN" sz="1700">
                <a:solidFill>
                  <a:srgbClr val="0000FF"/>
                </a:solidFill>
                <a:latin typeface="Times New Roman" pitchFamily="18" charset="0"/>
                <a:cs typeface="Times New Roman" pitchFamily="18" charset="0"/>
              </a:rPr>
              <a:t>Phát triển nhanh và bền vững dựa chủ yếu vào </a:t>
            </a:r>
            <a:r>
              <a:rPr lang="vi-VN" sz="1700" u="sng">
                <a:solidFill>
                  <a:srgbClr val="0000FF"/>
                </a:solidFill>
                <a:latin typeface="Times New Roman" pitchFamily="18" charset="0"/>
                <a:cs typeface="Times New Roman" pitchFamily="18" charset="0"/>
              </a:rPr>
              <a:t>khoa học công nghệ, đổi mới sáng tạo và chuyển đổi số</a:t>
            </a:r>
            <a:endParaRPr lang="en-US" sz="1700" u="sng">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en-US" sz="1700" u="sng" err="1">
                <a:solidFill>
                  <a:srgbClr val="0000FF"/>
                </a:solidFill>
                <a:latin typeface="Times New Roman" pitchFamily="18" charset="0"/>
                <a:cs typeface="Times New Roman" pitchFamily="18" charset="0"/>
              </a:rPr>
              <a:t>Phải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đổi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mới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tư</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duy</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và</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hành</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động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chủ</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động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nắm</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bắt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cơ</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hội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để</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cơ</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cấu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lại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nền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kinh</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phát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triển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kinh</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số</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xã</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hội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số</a:t>
            </a:r>
            <a:r>
              <a:rPr lang="en-US" sz="1700">
                <a:solidFill>
                  <a:srgbClr val="0000FF"/>
                </a:solidFill>
                <a:latin typeface="Times New Roman" pitchFamily="18" charset="0"/>
                <a:cs typeface="Times New Roman" pitchFamily="18" charset="0"/>
              </a:rPr>
              <a:t> </a:t>
            </a:r>
          </a:p>
          <a:p>
            <a:pPr marL="690464" lvl="1" indent="-285710" algn="just">
              <a:lnSpc>
                <a:spcPct val="100000"/>
              </a:lnSpc>
              <a:spcBef>
                <a:spcPts val="599"/>
              </a:spcBef>
              <a:spcAft>
                <a:spcPts val="599"/>
              </a:spcAft>
              <a:buFont typeface="Wingdings" pitchFamily="2" charset="2"/>
              <a:buChar char="ü"/>
            </a:pPr>
            <a:r>
              <a:rPr lang="en-US" sz="1700" err="1">
                <a:solidFill>
                  <a:srgbClr val="0000FF"/>
                </a:solidFill>
                <a:latin typeface="Times New Roman" pitchFamily="18" charset="0"/>
                <a:cs typeface="Times New Roman" pitchFamily="18" charset="0"/>
              </a:rPr>
              <a:t>Phát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huy</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tối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đa</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lợi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của</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các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vùng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miền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phát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triển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hài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hoà</a:t>
            </a:r>
            <a:r>
              <a:rPr lang="en-US" sz="1700">
                <a:solidFill>
                  <a:srgbClr val="0000FF"/>
                </a:solidFill>
                <a:latin typeface="Times New Roman" pitchFamily="18" charset="0"/>
                <a:cs typeface="Times New Roman" pitchFamily="18" charset="0"/>
              </a:rPr>
              <a:t> </a:t>
            </a:r>
            <a:r>
              <a:rPr lang="en-US" sz="1700" u="sng">
                <a:solidFill>
                  <a:srgbClr val="0000FF"/>
                </a:solidFill>
                <a:latin typeface="Times New Roman" pitchFamily="18" charset="0"/>
                <a:cs typeface="Times New Roman" pitchFamily="18" charset="0"/>
              </a:rPr>
              <a:t>03 </a:t>
            </a:r>
            <a:r>
              <a:rPr lang="en-US" sz="1700" u="sng" err="1">
                <a:solidFill>
                  <a:srgbClr val="0000FF"/>
                </a:solidFill>
                <a:latin typeface="Times New Roman" pitchFamily="18" charset="0"/>
                <a:cs typeface="Times New Roman" pitchFamily="18" charset="0"/>
              </a:rPr>
              <a:t>trụ</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cột</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kinh</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tế</a:t>
            </a:r>
            <a:r>
              <a:rPr lang="en-US" sz="1700" u="sng">
                <a:solidFill>
                  <a:srgbClr val="0000FF"/>
                </a:solidFill>
                <a:latin typeface="Times New Roman" pitchFamily="18" charset="0"/>
                <a:cs typeface="Times New Roman" pitchFamily="18" charset="0"/>
              </a:rPr>
              <a:t> - </a:t>
            </a:r>
            <a:r>
              <a:rPr lang="en-US" sz="1700" u="sng" err="1">
                <a:solidFill>
                  <a:srgbClr val="0000FF"/>
                </a:solidFill>
                <a:latin typeface="Times New Roman" pitchFamily="18" charset="0"/>
                <a:cs typeface="Times New Roman" pitchFamily="18" charset="0"/>
              </a:rPr>
              <a:t>xã</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hội</a:t>
            </a:r>
            <a:r>
              <a:rPr lang="en-US" sz="1700" u="sng">
                <a:solidFill>
                  <a:srgbClr val="0000FF"/>
                </a:solidFill>
                <a:latin typeface="Times New Roman" pitchFamily="18" charset="0"/>
                <a:cs typeface="Times New Roman" pitchFamily="18" charset="0"/>
              </a:rPr>
              <a:t> - </a:t>
            </a:r>
            <a:r>
              <a:rPr lang="en-US" sz="1700" u="sng" err="1">
                <a:solidFill>
                  <a:srgbClr val="0000FF"/>
                </a:solidFill>
                <a:latin typeface="Times New Roman" pitchFamily="18" charset="0"/>
                <a:cs typeface="Times New Roman" pitchFamily="18" charset="0"/>
              </a:rPr>
              <a:t>môi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trường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tạo</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điều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kiện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thuận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lợi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cho</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người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có</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công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người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nghèo</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người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yếu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đồng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bào</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dân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tộc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thiểu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số</a:t>
            </a:r>
            <a:r>
              <a:rPr lang="en-US" sz="1700">
                <a:solidFill>
                  <a:srgbClr val="0000FF"/>
                </a:solidFill>
                <a:latin typeface="Times New Roman" pitchFamily="18" charset="0"/>
                <a:cs typeface="Times New Roman" pitchFamily="18" charset="0"/>
              </a:rPr>
              <a:t>…</a:t>
            </a:r>
          </a:p>
          <a:p>
            <a:pPr algn="just">
              <a:lnSpc>
                <a:spcPct val="100000"/>
              </a:lnSpc>
              <a:spcBef>
                <a:spcPts val="599"/>
              </a:spcBef>
              <a:spcAft>
                <a:spcPts val="599"/>
              </a:spcAft>
              <a:buFont typeface="Wingdings" pitchFamily="2" charset="2"/>
              <a:buChar char="v"/>
            </a:pPr>
            <a:r>
              <a:rPr lang="en-US" b="1" i="1">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Quan</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điểm</a:t>
            </a:r>
            <a:r>
              <a:rPr lang="en-US" b="1" i="1" u="sng">
                <a:solidFill>
                  <a:srgbClr val="0000FF"/>
                </a:solidFill>
                <a:latin typeface="Times New Roman" pitchFamily="18" charset="0"/>
                <a:cs typeface="Times New Roman" pitchFamily="18" charset="0"/>
              </a:rPr>
              <a:t> </a:t>
            </a:r>
            <a:r>
              <a:rPr lang="vi-VN" b="1" i="1" u="sng">
                <a:solidFill>
                  <a:srgbClr val="0000FF"/>
                </a:solidFill>
                <a:latin typeface="Times New Roman" pitchFamily="18" charset="0"/>
                <a:cs typeface="Times New Roman" pitchFamily="18" charset="0"/>
              </a:rPr>
              <a:t>2</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Hoàn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thiện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thể</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kinh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thị</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trường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định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hướng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XHCN</a:t>
            </a:r>
            <a:endParaRPr lang="en-US" b="1" i="1">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vi-VN" sz="1700" spc="-20">
                <a:solidFill>
                  <a:srgbClr val="0000FF"/>
                </a:solidFill>
                <a:latin typeface="Times New Roman" pitchFamily="18" charset="0"/>
                <a:cs typeface="Times New Roman" pitchFamily="18" charset="0"/>
              </a:rPr>
              <a:t>Lấy </a:t>
            </a:r>
            <a:r>
              <a:rPr lang="vi-VN" sz="1700" u="sng" spc="-20">
                <a:solidFill>
                  <a:srgbClr val="0000FF"/>
                </a:solidFill>
                <a:latin typeface="Times New Roman" pitchFamily="18" charset="0"/>
                <a:cs typeface="Times New Roman" pitchFamily="18" charset="0"/>
              </a:rPr>
              <a:t>cải cách, nâng cao chất lượng thể chế</a:t>
            </a:r>
            <a:r>
              <a:rPr lang="vi-VN" sz="1700" spc="-20">
                <a:solidFill>
                  <a:srgbClr val="0000FF"/>
                </a:solidFill>
                <a:latin typeface="Times New Roman" pitchFamily="18" charset="0"/>
                <a:cs typeface="Times New Roman" pitchFamily="18" charset="0"/>
              </a:rPr>
              <a:t> kinh tế thị trường định hướng </a:t>
            </a:r>
            <a:r>
              <a:rPr lang="en-US" sz="1700" spc="-20" err="1">
                <a:solidFill>
                  <a:srgbClr val="0000FF"/>
                </a:solidFill>
                <a:latin typeface="Times New Roman" pitchFamily="18" charset="0"/>
                <a:cs typeface="Times New Roman" pitchFamily="18" charset="0"/>
              </a:rPr>
              <a:t>XHCN</a:t>
            </a:r>
            <a:r>
              <a:rPr lang="vi-VN" sz="1700" spc="-20">
                <a:solidFill>
                  <a:srgbClr val="0000FF"/>
                </a:solidFill>
                <a:latin typeface="Times New Roman" pitchFamily="18" charset="0"/>
                <a:cs typeface="Times New Roman" pitchFamily="18" charset="0"/>
              </a:rPr>
              <a:t> đầy đủ, đồng bộ, hiện đại, hội nhập và thực thi pháp luật hiệu lực, hiệu quả là điều kiện tiên quyết để thúc đẩy phát triển đất nước</a:t>
            </a:r>
            <a:endParaRPr lang="en-US" sz="1700" spc="-20">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en-US" sz="1700" err="1">
                <a:solidFill>
                  <a:srgbClr val="0000FF"/>
                </a:solidFill>
                <a:latin typeface="Times New Roman" pitchFamily="18" charset="0"/>
                <a:cs typeface="Times New Roman" pitchFamily="18" charset="0"/>
              </a:rPr>
              <a:t>Thị</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trường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đóng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vai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trò</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chủ</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yếu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trong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huy</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động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phân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bổ</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và</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sử</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dụng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các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nguồn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lực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nhất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là</a:t>
            </a:r>
            <a:r>
              <a:rPr lang="en-US" sz="1700">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đất</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đa</a:t>
            </a:r>
            <a:r>
              <a:rPr lang="en-US" sz="1700" err="1">
                <a:solidFill>
                  <a:srgbClr val="0000FF"/>
                </a:solidFill>
                <a:latin typeface="Times New Roman" pitchFamily="18" charset="0"/>
                <a:cs typeface="Times New Roman" pitchFamily="18" charset="0"/>
              </a:rPr>
              <a:t>i</a:t>
            </a:r>
            <a:r>
              <a:rPr lang="en-US" sz="1700">
                <a:solidFill>
                  <a:srgbClr val="0000FF"/>
                </a:solidFill>
                <a:latin typeface="Times New Roman" pitchFamily="18" charset="0"/>
                <a:cs typeface="Times New Roman" pitchFamily="18" charset="0"/>
              </a:rPr>
              <a:t> </a:t>
            </a:r>
          </a:p>
          <a:p>
            <a:pPr marL="690464" lvl="1" indent="-285710" algn="just">
              <a:lnSpc>
                <a:spcPct val="100000"/>
              </a:lnSpc>
              <a:spcBef>
                <a:spcPts val="599"/>
              </a:spcBef>
              <a:spcAft>
                <a:spcPts val="599"/>
              </a:spcAft>
              <a:buFont typeface="Wingdings" pitchFamily="2" charset="2"/>
              <a:buChar char="ü"/>
            </a:pPr>
            <a:r>
              <a:rPr lang="en-US" sz="1700" err="1">
                <a:solidFill>
                  <a:srgbClr val="0000FF"/>
                </a:solidFill>
                <a:latin typeface="Times New Roman" pitchFamily="18" charset="0"/>
                <a:cs typeface="Times New Roman" pitchFamily="18" charset="0"/>
              </a:rPr>
              <a:t>Hệ</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thống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pháp</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luật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phải</a:t>
            </a:r>
            <a:r>
              <a:rPr lang="en-US" sz="1700">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thúc</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đẩy</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đổi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mới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sáng</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tạo</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chuyển</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đổi</a:t>
            </a:r>
            <a:r>
              <a:rPr lang="en-US" sz="1700" u="sng">
                <a:solidFill>
                  <a:srgbClr val="0000FF"/>
                </a:solidFill>
                <a:latin typeface="Times New Roman" pitchFamily="18" charset="0"/>
                <a:cs typeface="Times New Roman" pitchFamily="18" charset="0"/>
              </a:rPr>
              <a:t> số,</a:t>
            </a:r>
            <a:r>
              <a:rPr lang="en-US" sz="1700">
                <a:solidFill>
                  <a:srgbClr val="0000FF"/>
                </a:solidFill>
                <a:latin typeface="Times New Roman" pitchFamily="18" charset="0"/>
                <a:cs typeface="Times New Roman" pitchFamily="18" charset="0"/>
              </a:rPr>
              <a:t> phát </a:t>
            </a:r>
            <a:r>
              <a:rPr lang="en-US" sz="1700" err="1">
                <a:solidFill>
                  <a:srgbClr val="0000FF"/>
                </a:solidFill>
                <a:latin typeface="Times New Roman" pitchFamily="18" charset="0"/>
                <a:cs typeface="Times New Roman" pitchFamily="18" charset="0"/>
              </a:rPr>
              <a:t>triển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các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sản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phẩm</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dịch</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vụ</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mô</a:t>
            </a:r>
            <a:r>
              <a:rPr lang="en-US" sz="1700">
                <a:solidFill>
                  <a:srgbClr val="0000FF"/>
                </a:solidFill>
                <a:latin typeface="Times New Roman" pitchFamily="18" charset="0"/>
                <a:cs typeface="Times New Roman" pitchFamily="18" charset="0"/>
              </a:rPr>
              <a:t> hình </a:t>
            </a:r>
            <a:r>
              <a:rPr lang="en-US" sz="1700" err="1">
                <a:solidFill>
                  <a:srgbClr val="0000FF"/>
                </a:solidFill>
                <a:latin typeface="Times New Roman" pitchFamily="18" charset="0"/>
                <a:cs typeface="Times New Roman" pitchFamily="18" charset="0"/>
              </a:rPr>
              <a:t>mới</a:t>
            </a:r>
            <a:r>
              <a:rPr lang="en-US" sz="1700">
                <a:solidFill>
                  <a:srgbClr val="0000FF"/>
                </a:solidFill>
                <a:latin typeface="Times New Roman" pitchFamily="18" charset="0"/>
                <a:cs typeface="Times New Roman" pitchFamily="18" charset="0"/>
              </a:rPr>
              <a:t>…</a:t>
            </a:r>
            <a:endParaRPr lang="vi-VN" sz="1700">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en-US" sz="1700" u="sng" spc="-20" err="1">
                <a:solidFill>
                  <a:srgbClr val="0000FF"/>
                </a:solidFill>
                <a:latin typeface="Times New Roman" pitchFamily="18" charset="0"/>
                <a:cs typeface="Times New Roman" pitchFamily="18" charset="0"/>
              </a:rPr>
              <a:t>Coi</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trọng</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quản</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lý</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phát</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triển</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xã</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hội</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mở</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rộng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dân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chủ</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gắn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với</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giữ</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vững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kỷ</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luật</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kỷ</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cương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phát</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triển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nhanh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hài</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hoà</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các</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khu</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vực</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kinh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tế</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loại</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hình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doanh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nghiệp</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phát</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triển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kinh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tế</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tư</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nhân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thực</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sự</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là</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một</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động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lực</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quan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trọng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của</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nền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kinh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tế</a:t>
            </a:r>
            <a:endParaRPr lang="en-US" sz="1700" spc="-20">
              <a:solidFill>
                <a:srgbClr val="0000FF"/>
              </a:solidFill>
              <a:latin typeface="Times New Roman" pitchFamily="18" charset="0"/>
              <a:cs typeface="Times New Roman" pitchFamily="18" charset="0"/>
            </a:endParaRPr>
          </a:p>
          <a:p>
            <a:pPr marL="457135" indent="-457135" algn="just">
              <a:lnSpc>
                <a:spcPct val="100000"/>
              </a:lnSpc>
              <a:spcBef>
                <a:spcPts val="300"/>
              </a:spcBef>
              <a:spcAft>
                <a:spcPts val="300"/>
              </a:spcAft>
              <a:buNone/>
            </a:pPr>
            <a:endParaRPr lang="vi-VN" sz="24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32687" y="266712"/>
            <a:ext cx="9071818" cy="774381"/>
          </a:xfrm>
        </p:spPr>
        <p:txBody>
          <a:bodyPr>
            <a:normAutofit/>
          </a:bodyPr>
          <a:lstStyle/>
          <a:p>
            <a:pPr algn="ctr"/>
            <a:r>
              <a:rPr lang="en-US" sz="3600" b="1">
                <a:solidFill>
                  <a:srgbClr val="FF00FF"/>
                </a:solidFill>
                <a:latin typeface="Times New Roman" panose="02020603050405020304" pitchFamily="18" charset="0"/>
                <a:cs typeface="Times New Roman" panose="02020603050405020304" pitchFamily="18" charset="0"/>
              </a:rPr>
              <a:t>05 q</a:t>
            </a:r>
            <a:r>
              <a:rPr lang="vi-VN" sz="3600" b="1">
                <a:solidFill>
                  <a:srgbClr val="FF00FF"/>
                </a:solidFill>
                <a:latin typeface="Times New Roman" panose="02020603050405020304" pitchFamily="18" charset="0"/>
                <a:cs typeface="Times New Roman" panose="02020603050405020304" pitchFamily="18" charset="0"/>
              </a:rPr>
              <a:t>uan điểm phát triển</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46384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9032F-1C6D-4BF8-85B3-921332B2BB56}"/>
              </a:ext>
            </a:extLst>
          </p:cNvPr>
          <p:cNvSpPr>
            <a:spLocks noGrp="1"/>
          </p:cNvSpPr>
          <p:nvPr>
            <p:ph type="title"/>
          </p:nvPr>
        </p:nvSpPr>
        <p:spPr>
          <a:xfrm>
            <a:off x="1106519" y="616689"/>
            <a:ext cx="10058401" cy="797442"/>
          </a:xfrm>
        </p:spPr>
        <p:txBody>
          <a:bodyPr>
            <a:normAutofit/>
          </a:bodyPr>
          <a:lstStyle/>
          <a:p>
            <a:pPr algn="ctr"/>
            <a:r>
              <a:rPr lang="en-US" sz="3200" b="1" err="1">
                <a:solidFill>
                  <a:srgbClr val="FF00FF"/>
                </a:solidFill>
                <a:latin typeface="Times New Roman" pitchFamily="18" charset="0"/>
                <a:cs typeface="Times New Roman" pitchFamily="18" charset="0"/>
              </a:rPr>
              <a:t>NỘI</a:t>
            </a:r>
            <a:r>
              <a:rPr lang="en-US" sz="3200" b="1">
                <a:solidFill>
                  <a:srgbClr val="FF00FF"/>
                </a:solidFill>
                <a:latin typeface="Times New Roman" pitchFamily="18" charset="0"/>
                <a:cs typeface="Times New Roman" pitchFamily="18" charset="0"/>
              </a:rPr>
              <a:t> DUNG </a:t>
            </a:r>
            <a:r>
              <a:rPr lang="en-US" sz="3200" b="1" err="1">
                <a:solidFill>
                  <a:srgbClr val="FF00FF"/>
                </a:solidFill>
                <a:latin typeface="Times New Roman" pitchFamily="18" charset="0"/>
                <a:cs typeface="Times New Roman" pitchFamily="18" charset="0"/>
              </a:rPr>
              <a:t>CHÍNH</a:t>
            </a:r>
            <a:endParaRPr lang="en-US" sz="3200" b="1">
              <a:solidFill>
                <a:srgbClr val="FF00FF"/>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B5082129-4458-4347-9234-C8254211DE29}"/>
              </a:ext>
            </a:extLst>
          </p:cNvPr>
          <p:cNvSpPr>
            <a:spLocks noGrp="1"/>
          </p:cNvSpPr>
          <p:nvPr>
            <p:ph idx="1"/>
          </p:nvPr>
        </p:nvSpPr>
        <p:spPr>
          <a:xfrm>
            <a:off x="914401" y="1845734"/>
            <a:ext cx="10419906" cy="4023360"/>
          </a:xfrm>
        </p:spPr>
        <p:txBody>
          <a:bodyPr>
            <a:noAutofit/>
          </a:bodyPr>
          <a:lstStyle/>
          <a:p>
            <a:pPr marL="342851" indent="-342851" algn="just">
              <a:lnSpc>
                <a:spcPct val="150000"/>
              </a:lnSpc>
              <a:buFont typeface="Wingdings" panose="05000000000000000000" pitchFamily="2" charset="2"/>
              <a:buChar char="v"/>
            </a:pPr>
            <a:r>
              <a:rPr lang="vi-VN" sz="2400" b="1" i="1" spc="-20">
                <a:solidFill>
                  <a:srgbClr val="0000FF"/>
                </a:solidFill>
                <a:latin typeface="Times New Roman" panose="02020603050405020304" pitchFamily="18" charset="0"/>
                <a:cs typeface="Times New Roman" panose="02020603050405020304" pitchFamily="18" charset="0"/>
              </a:rPr>
              <a:t>Phần thứ nhất</a:t>
            </a:r>
            <a:r>
              <a:rPr lang="en-US" sz="2400" b="1" i="1" spc="-20">
                <a:solidFill>
                  <a:srgbClr val="0000FF"/>
                </a:solidFill>
                <a:latin typeface="Times New Roman" panose="02020603050405020304" pitchFamily="18" charset="0"/>
                <a:cs typeface="Times New Roman" panose="02020603050405020304" pitchFamily="18" charset="0"/>
              </a:rPr>
              <a:t>:</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Đánh</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giá</a:t>
            </a:r>
            <a:r>
              <a:rPr lang="en-US" sz="2400" spc="-20">
                <a:solidFill>
                  <a:srgbClr val="0000FF"/>
                </a:solidFill>
                <a:latin typeface="Times New Roman" panose="02020603050405020304" pitchFamily="18" charset="0"/>
                <a:cs typeface="Times New Roman" panose="02020603050405020304" pitchFamily="18" charset="0"/>
              </a:rPr>
              <a:t> t</a:t>
            </a:r>
            <a:r>
              <a:rPr lang="vi-VN" sz="2400" spc="-20">
                <a:solidFill>
                  <a:srgbClr val="0000FF"/>
                </a:solidFill>
                <a:latin typeface="Times New Roman" panose="02020603050405020304" pitchFamily="18" charset="0"/>
                <a:cs typeface="Times New Roman" panose="02020603050405020304" pitchFamily="18" charset="0"/>
              </a:rPr>
              <a:t>ình hình thực hiện Chiến lược </a:t>
            </a:r>
            <a:r>
              <a:rPr lang="en-US" sz="2400" spc="-20" err="1">
                <a:solidFill>
                  <a:srgbClr val="0000FF"/>
                </a:solidFill>
                <a:latin typeface="Times New Roman" panose="02020603050405020304" pitchFamily="18" charset="0"/>
                <a:cs typeface="Times New Roman" panose="02020603050405020304" pitchFamily="18" charset="0"/>
              </a:rPr>
              <a:t>phát</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triển</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KTXH</a:t>
            </a:r>
            <a:r>
              <a:rPr lang="en-US" sz="2400"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10 năm 2011-2020 và Phương hướng, nhiệm vụ</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phát</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triển</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KTXH</a:t>
            </a:r>
            <a:r>
              <a:rPr lang="en-US" sz="2400"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5 năm 2016-2020</a:t>
            </a:r>
            <a:endParaRPr lang="en-US" sz="2400" spc="-20">
              <a:solidFill>
                <a:srgbClr val="0000FF"/>
              </a:solidFill>
              <a:latin typeface="Times New Roman" panose="02020603050405020304" pitchFamily="18" charset="0"/>
              <a:cs typeface="Times New Roman" panose="02020603050405020304" pitchFamily="18" charset="0"/>
            </a:endParaRPr>
          </a:p>
          <a:p>
            <a:pPr marL="342851" indent="-342851" algn="just">
              <a:lnSpc>
                <a:spcPct val="150000"/>
              </a:lnSpc>
              <a:buFont typeface="Wingdings" panose="05000000000000000000" pitchFamily="2" charset="2"/>
              <a:buChar char="v"/>
            </a:pPr>
            <a:r>
              <a:rPr lang="vi-VN" sz="2400" b="1" i="1" spc="-20">
                <a:solidFill>
                  <a:srgbClr val="0000FF"/>
                </a:solidFill>
                <a:latin typeface="Times New Roman" panose="02020603050405020304" pitchFamily="18" charset="0"/>
                <a:cs typeface="Times New Roman" panose="02020603050405020304" pitchFamily="18" charset="0"/>
              </a:rPr>
              <a:t>Phần thứ hai</a:t>
            </a:r>
            <a:r>
              <a:rPr lang="en-US" sz="2400" b="1" i="1" spc="-20">
                <a:solidFill>
                  <a:srgbClr val="0000FF"/>
                </a:solidFill>
                <a:latin typeface="Times New Roman" panose="02020603050405020304" pitchFamily="18" charset="0"/>
                <a:cs typeface="Times New Roman" panose="02020603050405020304" pitchFamily="18" charset="0"/>
              </a:rPr>
              <a:t>:</a:t>
            </a:r>
            <a:r>
              <a:rPr lang="en-US" sz="2400" i="1"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Những nội dung trọng tâm của Chiến lược</a:t>
            </a:r>
            <a:r>
              <a:rPr lang="en-US" sz="2400"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phát triển</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KTXH</a:t>
            </a:r>
            <a:r>
              <a:rPr lang="vi-VN" sz="2400" spc="-20">
                <a:solidFill>
                  <a:srgbClr val="0000FF"/>
                </a:solidFill>
                <a:latin typeface="Times New Roman" panose="02020603050405020304" pitchFamily="18" charset="0"/>
                <a:cs typeface="Times New Roman" panose="02020603050405020304" pitchFamily="18" charset="0"/>
              </a:rPr>
              <a:t> 10 năm 2021-2030 và Phương hướng, nhiệm vụ </a:t>
            </a:r>
            <a:r>
              <a:rPr lang="en-US" sz="2400" spc="-20" err="1">
                <a:solidFill>
                  <a:srgbClr val="0000FF"/>
                </a:solidFill>
                <a:latin typeface="Times New Roman" panose="02020603050405020304" pitchFamily="18" charset="0"/>
                <a:cs typeface="Times New Roman" panose="02020603050405020304" pitchFamily="18" charset="0"/>
              </a:rPr>
              <a:t>phát</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triển</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KTXH</a:t>
            </a:r>
            <a:r>
              <a:rPr lang="en-US" sz="2400"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5 năm 2021-2025</a:t>
            </a:r>
            <a:endParaRPr lang="en-US" sz="2400" spc="-20">
              <a:solidFill>
                <a:srgbClr val="0000FF"/>
              </a:solidFill>
              <a:latin typeface="Times New Roman" panose="02020603050405020304" pitchFamily="18" charset="0"/>
              <a:cs typeface="Times New Roman" panose="02020603050405020304" pitchFamily="18" charset="0"/>
            </a:endParaRPr>
          </a:p>
          <a:p>
            <a:pPr marL="342851" indent="-342851" algn="just">
              <a:lnSpc>
                <a:spcPct val="150000"/>
              </a:lnSpc>
              <a:buFont typeface="Wingdings" panose="05000000000000000000" pitchFamily="2" charset="2"/>
              <a:buChar char="v"/>
            </a:pPr>
            <a:r>
              <a:rPr lang="en-US" sz="2400" b="1" i="1" err="1">
                <a:solidFill>
                  <a:srgbClr val="0000FF"/>
                </a:solidFill>
                <a:latin typeface="Times New Roman" panose="02020603050405020304" pitchFamily="18" charset="0"/>
                <a:cs typeface="Times New Roman" panose="02020603050405020304" pitchFamily="18" charset="0"/>
              </a:rPr>
              <a:t>Phần</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thứ</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ba</a:t>
            </a:r>
            <a:r>
              <a:rPr lang="en-US" sz="2400" b="1" i="1">
                <a:solidFill>
                  <a:srgbClr val="0000FF"/>
                </a:solidFill>
                <a:latin typeface="Times New Roman" panose="02020603050405020304" pitchFamily="18" charset="0"/>
                <a:cs typeface="Times New Roman" panose="02020603050405020304" pitchFamily="18" charset="0"/>
              </a:rPr>
              <a:t>:</a:t>
            </a:r>
            <a:r>
              <a:rPr lang="en-US" sz="2400" b="1">
                <a:solidFill>
                  <a:srgbClr val="0000FF"/>
                </a:solidFill>
                <a:latin typeface="Times New Roman" panose="02020603050405020304" pitchFamily="18" charset="0"/>
                <a:cs typeface="Times New Roman" panose="02020603050405020304" pitchFamily="18" charset="0"/>
              </a:rPr>
              <a:t> </a:t>
            </a:r>
            <a:r>
              <a:rPr lang="en-US" sz="2400" err="1">
                <a:solidFill>
                  <a:srgbClr val="0000FF"/>
                </a:solidFill>
                <a:latin typeface="Times New Roman" panose="02020603050405020304" pitchFamily="18" charset="0"/>
                <a:cs typeface="Times New Roman" panose="02020603050405020304" pitchFamily="18" charset="0"/>
              </a:rPr>
              <a:t>Tổ</a:t>
            </a:r>
            <a:r>
              <a:rPr lang="en-US" sz="2400">
                <a:solidFill>
                  <a:srgbClr val="0000FF"/>
                </a:solidFill>
                <a:latin typeface="Times New Roman" panose="02020603050405020304" pitchFamily="18" charset="0"/>
                <a:cs typeface="Times New Roman" panose="02020603050405020304" pitchFamily="18" charset="0"/>
              </a:rPr>
              <a:t> </a:t>
            </a:r>
            <a:r>
              <a:rPr lang="en-US" sz="2400" err="1">
                <a:solidFill>
                  <a:srgbClr val="0000FF"/>
                </a:solidFill>
                <a:latin typeface="Times New Roman" panose="02020603050405020304" pitchFamily="18" charset="0"/>
                <a:cs typeface="Times New Roman" panose="02020603050405020304" pitchFamily="18" charset="0"/>
              </a:rPr>
              <a:t>chức</a:t>
            </a:r>
            <a:r>
              <a:rPr lang="en-US" sz="2400">
                <a:solidFill>
                  <a:srgbClr val="0000FF"/>
                </a:solidFill>
                <a:latin typeface="Times New Roman" panose="02020603050405020304" pitchFamily="18" charset="0"/>
                <a:cs typeface="Times New Roman" panose="02020603050405020304" pitchFamily="18" charset="0"/>
              </a:rPr>
              <a:t> </a:t>
            </a:r>
            <a:r>
              <a:rPr lang="en-US" sz="2400" err="1">
                <a:solidFill>
                  <a:srgbClr val="0000FF"/>
                </a:solidFill>
                <a:latin typeface="Times New Roman" panose="02020603050405020304" pitchFamily="18" charset="0"/>
                <a:cs typeface="Times New Roman" panose="02020603050405020304" pitchFamily="18" charset="0"/>
              </a:rPr>
              <a:t>thực</a:t>
            </a:r>
            <a:r>
              <a:rPr lang="en-US" sz="2400">
                <a:solidFill>
                  <a:srgbClr val="0000FF"/>
                </a:solidFill>
                <a:latin typeface="Times New Roman" panose="02020603050405020304" pitchFamily="18" charset="0"/>
                <a:cs typeface="Times New Roman" panose="02020603050405020304" pitchFamily="18" charset="0"/>
              </a:rPr>
              <a:t> hiện</a:t>
            </a:r>
          </a:p>
          <a:p>
            <a:endParaRPr lang="en-US" sz="240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19144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495304" y="935183"/>
            <a:ext cx="11277601" cy="4882058"/>
          </a:xfrm>
        </p:spPr>
        <p:txBody>
          <a:bodyPr>
            <a:noAutofit/>
          </a:bodyPr>
          <a:lstStyle/>
          <a:p>
            <a:pPr marL="287297" indent="-287297" algn="just">
              <a:lnSpc>
                <a:spcPct val="100000"/>
              </a:lnSpc>
              <a:spcBef>
                <a:spcPts val="599"/>
              </a:spcBef>
              <a:spcAft>
                <a:spcPts val="599"/>
              </a:spcAft>
              <a:buFont typeface="Wingdings" pitchFamily="2" charset="2"/>
              <a:buChar char="v"/>
            </a:pPr>
            <a:r>
              <a:rPr lang="en-US" sz="1900" b="1" i="1" u="sng" err="1">
                <a:solidFill>
                  <a:srgbClr val="0000FF"/>
                </a:solidFill>
                <a:latin typeface="Times New Roman" pitchFamily="18" charset="0"/>
                <a:cs typeface="Times New Roman" pitchFamily="18" charset="0"/>
              </a:rPr>
              <a:t>Quan</a:t>
            </a:r>
            <a:r>
              <a:rPr lang="en-US" sz="1900" b="1" i="1" u="sng">
                <a:solidFill>
                  <a:srgbClr val="0000FF"/>
                </a:solidFill>
                <a:latin typeface="Times New Roman" pitchFamily="18" charset="0"/>
                <a:cs typeface="Times New Roman" pitchFamily="18" charset="0"/>
              </a:rPr>
              <a:t> </a:t>
            </a:r>
            <a:r>
              <a:rPr lang="en-US" sz="1900" b="1" i="1" u="sng" err="1">
                <a:solidFill>
                  <a:srgbClr val="0000FF"/>
                </a:solidFill>
                <a:latin typeface="Times New Roman" pitchFamily="18" charset="0"/>
                <a:cs typeface="Times New Roman" pitchFamily="18" charset="0"/>
              </a:rPr>
              <a:t>điểm</a:t>
            </a:r>
            <a:r>
              <a:rPr lang="en-US" sz="1900" b="1" i="1" u="sng">
                <a:solidFill>
                  <a:srgbClr val="0000FF"/>
                </a:solidFill>
                <a:latin typeface="Times New Roman" pitchFamily="18" charset="0"/>
                <a:cs typeface="Times New Roman" pitchFamily="18" charset="0"/>
              </a:rPr>
              <a:t> 3: </a:t>
            </a:r>
            <a:r>
              <a:rPr lang="vi-VN" sz="1900" b="1" i="1">
                <a:solidFill>
                  <a:srgbClr val="0000FF"/>
                </a:solidFill>
                <a:latin typeface="Times New Roman" pitchFamily="18" charset="0"/>
                <a:cs typeface="Times New Roman" pitchFamily="18" charset="0"/>
              </a:rPr>
              <a:t>Khơi dậy khát vọng phát triển đất nước phồn vinh, hạnh phúc</a:t>
            </a:r>
            <a:r>
              <a:rPr lang="en-US" sz="1900" b="1" i="1">
                <a:solidFill>
                  <a:srgbClr val="0000FF"/>
                </a:solidFill>
                <a:latin typeface="Times New Roman" pitchFamily="18" charset="0"/>
                <a:cs typeface="Times New Roman" pitchFamily="18" charset="0"/>
              </a:rPr>
              <a:t>, </a:t>
            </a:r>
            <a:r>
              <a:rPr lang="vi-VN" sz="1900" b="1" i="1">
                <a:solidFill>
                  <a:srgbClr val="0000FF"/>
                </a:solidFill>
                <a:latin typeface="Times New Roman" pitchFamily="18" charset="0"/>
                <a:cs typeface="Times New Roman" pitchFamily="18" charset="0"/>
              </a:rPr>
              <a:t>ý chí tự cường </a:t>
            </a:r>
            <a:r>
              <a:rPr lang="en-US" sz="1900" b="1" i="1" err="1">
                <a:solidFill>
                  <a:srgbClr val="0000FF"/>
                </a:solidFill>
                <a:latin typeface="Times New Roman" pitchFamily="18" charset="0"/>
                <a:cs typeface="Times New Roman" pitchFamily="18" charset="0"/>
              </a:rPr>
              <a:t>và</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phát</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huy</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sức</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mạnh</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của</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khối</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đại</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đoàn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kết</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toàn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dân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tộc</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để</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xây</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dựng</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và</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bảo</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vệ</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Tổ</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quốc</a:t>
            </a:r>
            <a:endParaRPr lang="en-US" sz="1900" b="1" i="1">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Phát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huy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tối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tố</a:t>
            </a:r>
            <a:r>
              <a:rPr lang="en-US" sz="1900">
                <a:solidFill>
                  <a:srgbClr val="0000FF"/>
                </a:solidFill>
                <a:latin typeface="Times New Roman" pitchFamily="18" charset="0"/>
                <a:cs typeface="Times New Roman" pitchFamily="18" charset="0"/>
              </a:rPr>
              <a:t> con </a:t>
            </a:r>
            <a:r>
              <a:rPr lang="en-US" sz="1900" err="1">
                <a:solidFill>
                  <a:srgbClr val="0000FF"/>
                </a:solidFill>
                <a:latin typeface="Times New Roman" pitchFamily="18" charset="0"/>
                <a:cs typeface="Times New Roman" pitchFamily="18" charset="0"/>
              </a:rPr>
              <a:t>người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lấy</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giá</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trị</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văn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hoá</a:t>
            </a:r>
            <a:r>
              <a:rPr lang="en-US" sz="1900" u="sng">
                <a:solidFill>
                  <a:srgbClr val="0000FF"/>
                </a:solidFill>
                <a:latin typeface="Times New Roman" pitchFamily="18" charset="0"/>
                <a:cs typeface="Times New Roman" pitchFamily="18" charset="0"/>
              </a:rPr>
              <a:t>, con </a:t>
            </a:r>
            <a:r>
              <a:rPr lang="en-US" sz="1900" u="sng" err="1">
                <a:solidFill>
                  <a:srgbClr val="0000FF"/>
                </a:solidFill>
                <a:latin typeface="Times New Roman" pitchFamily="18" charset="0"/>
                <a:cs typeface="Times New Roman" pitchFamily="18" charset="0"/>
              </a:rPr>
              <a:t>người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Việt</a:t>
            </a:r>
            <a:r>
              <a:rPr lang="en-US" sz="1900" u="sng">
                <a:solidFill>
                  <a:srgbClr val="0000FF"/>
                </a:solidFill>
                <a:latin typeface="Times New Roman" pitchFamily="18" charset="0"/>
                <a:cs typeface="Times New Roman" pitchFamily="18" charset="0"/>
              </a:rPr>
              <a:t> Nam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nền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tảng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sức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mạnh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nội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quan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trọng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phát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triển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bền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vững</a:t>
            </a:r>
            <a:r>
              <a:rPr lang="en-US" sz="1900">
                <a:solidFill>
                  <a:srgbClr val="0000FF"/>
                </a:solidFill>
                <a:latin typeface="Times New Roman" pitchFamily="18" charset="0"/>
                <a:cs typeface="Times New Roman" pitchFamily="18" charset="0"/>
              </a:rPr>
              <a:t>. </a:t>
            </a: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Phát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huy</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tinh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thần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cống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hiến</a:t>
            </a:r>
            <a:r>
              <a:rPr lang="en-US" sz="1900">
                <a:solidFill>
                  <a:srgbClr val="0000FF"/>
                </a:solidFill>
                <a:latin typeface="Times New Roman" pitchFamily="18" charset="0"/>
                <a:cs typeface="Times New Roman" pitchFamily="18" charset="0"/>
              </a:rPr>
              <a:t> vì </a:t>
            </a:r>
            <a:r>
              <a:rPr lang="en-US" sz="1900" err="1">
                <a:solidFill>
                  <a:srgbClr val="0000FF"/>
                </a:solidFill>
                <a:latin typeface="Times New Roman" pitchFamily="18" charset="0"/>
                <a:cs typeface="Times New Roman" pitchFamily="18" charset="0"/>
              </a:rPr>
              <a:t>đất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nước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nâng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cao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đời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sống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vật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thần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hạnh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phúc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của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dân</a:t>
            </a:r>
            <a:endParaRPr lang="en-US" sz="1900">
              <a:solidFill>
                <a:srgbClr val="0000FF"/>
              </a:solidFill>
              <a:latin typeface="Times New Roman" pitchFamily="18" charset="0"/>
              <a:cs typeface="Times New Roman" pitchFamily="18" charset="0"/>
            </a:endParaRPr>
          </a:p>
          <a:p>
            <a:pPr marL="287297" lvl="1" indent="-287297" algn="just">
              <a:lnSpc>
                <a:spcPct val="100000"/>
              </a:lnSpc>
              <a:spcBef>
                <a:spcPts val="599"/>
              </a:spcBef>
              <a:spcAft>
                <a:spcPts val="599"/>
              </a:spcAft>
              <a:buSzPct val="100000"/>
              <a:buFont typeface="Wingdings" pitchFamily="2" charset="2"/>
              <a:buChar char="v"/>
            </a:pPr>
            <a:r>
              <a:rPr lang="en-US" sz="2000" b="1" i="1" u="sng" err="1">
                <a:solidFill>
                  <a:srgbClr val="0000FF"/>
                </a:solidFill>
                <a:latin typeface="Times New Roman" pitchFamily="18" charset="0"/>
                <a:cs typeface="Times New Roman" pitchFamily="18" charset="0"/>
              </a:rPr>
              <a:t>Quan</a:t>
            </a:r>
            <a:r>
              <a:rPr lang="en-US" sz="2000" b="1" i="1" u="sng">
                <a:solidFill>
                  <a:srgbClr val="0000FF"/>
                </a:solidFill>
                <a:latin typeface="Times New Roman" pitchFamily="18" charset="0"/>
                <a:cs typeface="Times New Roman" pitchFamily="18" charset="0"/>
              </a:rPr>
              <a:t> </a:t>
            </a:r>
            <a:r>
              <a:rPr lang="en-US" sz="2000" b="1" i="1" u="sng" err="1">
                <a:solidFill>
                  <a:srgbClr val="0000FF"/>
                </a:solidFill>
                <a:latin typeface="Times New Roman" pitchFamily="18" charset="0"/>
                <a:cs typeface="Times New Roman" pitchFamily="18" charset="0"/>
              </a:rPr>
              <a:t>điểm</a:t>
            </a:r>
            <a:r>
              <a:rPr lang="en-US" sz="2000" b="1" i="1" u="sng">
                <a:solidFill>
                  <a:srgbClr val="0000FF"/>
                </a:solidFill>
                <a:latin typeface="Times New Roman" pitchFamily="18" charset="0"/>
                <a:cs typeface="Times New Roman" pitchFamily="18" charset="0"/>
              </a:rPr>
              <a:t> 4:</a:t>
            </a:r>
            <a:r>
              <a:rPr lang="en-US" sz="2000" b="1">
                <a:solidFill>
                  <a:srgbClr val="0000FF"/>
                </a:solidFill>
                <a:latin typeface="Times New Roman" pitchFamily="18" charset="0"/>
                <a:cs typeface="Times New Roman" pitchFamily="18" charset="0"/>
              </a:rPr>
              <a:t> </a:t>
            </a:r>
            <a:r>
              <a:rPr lang="vi-VN" sz="2000" b="1" i="1">
                <a:solidFill>
                  <a:srgbClr val="0000FF"/>
                </a:solidFill>
                <a:latin typeface="Times New Roman" pitchFamily="18" charset="0"/>
                <a:cs typeface="Times New Roman" pitchFamily="18" charset="0"/>
              </a:rPr>
              <a:t>Xây dựng nền kinh tế tự chủ </a:t>
            </a:r>
            <a:endParaRPr lang="en-US" sz="2000" b="1" i="1">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Xây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nền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tế</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tự</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chủ</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dựa</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trên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cơ</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sở</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làm</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chủ</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công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nghệ</a:t>
            </a:r>
            <a:r>
              <a:rPr lang="en-US" sz="1900" u="sng">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chủ</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tích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hội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nhập</a:t>
            </a:r>
            <a:endParaRPr lang="en-US" sz="1900">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Phát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huy</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nội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lực</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là</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yếu</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tố</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quyết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định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gắn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ngoại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sức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mạnh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thời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đại</a:t>
            </a:r>
            <a:endParaRPr lang="vi-VN" sz="1900">
              <a:solidFill>
                <a:srgbClr val="0000FF"/>
              </a:solidFill>
              <a:latin typeface="Times New Roman" pitchFamily="18" charset="0"/>
              <a:cs typeface="Times New Roman" pitchFamily="18" charset="0"/>
            </a:endParaRPr>
          </a:p>
          <a:p>
            <a:pPr marL="287297" lvl="1" indent="-287297" algn="just">
              <a:lnSpc>
                <a:spcPct val="100000"/>
              </a:lnSpc>
              <a:spcBef>
                <a:spcPts val="599"/>
              </a:spcBef>
              <a:spcAft>
                <a:spcPts val="599"/>
              </a:spcAft>
              <a:buSzPct val="100000"/>
              <a:buFont typeface="Wingdings" pitchFamily="2" charset="2"/>
              <a:buChar char="v"/>
            </a:pPr>
            <a:r>
              <a:rPr lang="en-US" sz="2000" b="1" i="1" u="sng" err="1">
                <a:solidFill>
                  <a:srgbClr val="0000FF"/>
                </a:solidFill>
                <a:latin typeface="Times New Roman" pitchFamily="18" charset="0"/>
                <a:cs typeface="Times New Roman" pitchFamily="18" charset="0"/>
              </a:rPr>
              <a:t>Quan</a:t>
            </a:r>
            <a:r>
              <a:rPr lang="en-US" sz="2000" b="1" i="1" u="sng">
                <a:solidFill>
                  <a:srgbClr val="0000FF"/>
                </a:solidFill>
                <a:latin typeface="Times New Roman" pitchFamily="18" charset="0"/>
                <a:cs typeface="Times New Roman" pitchFamily="18" charset="0"/>
              </a:rPr>
              <a:t> </a:t>
            </a:r>
            <a:r>
              <a:rPr lang="en-US" sz="2000" b="1" i="1" u="sng" err="1">
                <a:solidFill>
                  <a:srgbClr val="0000FF"/>
                </a:solidFill>
                <a:latin typeface="Times New Roman" pitchFamily="18" charset="0"/>
                <a:cs typeface="Times New Roman" pitchFamily="18" charset="0"/>
              </a:rPr>
              <a:t>điểm</a:t>
            </a:r>
            <a:r>
              <a:rPr lang="en-US" sz="2000" b="1" i="1" u="sng">
                <a:solidFill>
                  <a:srgbClr val="0000FF"/>
                </a:solidFill>
                <a:latin typeface="Times New Roman" pitchFamily="18" charset="0"/>
                <a:cs typeface="Times New Roman" pitchFamily="18" charset="0"/>
              </a:rPr>
              <a:t> </a:t>
            </a:r>
            <a:r>
              <a:rPr lang="vi-VN" sz="2000" b="1" i="1" u="sng">
                <a:solidFill>
                  <a:srgbClr val="0000FF"/>
                </a:solidFill>
                <a:latin typeface="Times New Roman" pitchFamily="18" charset="0"/>
                <a:cs typeface="Times New Roman" pitchFamily="18" charset="0"/>
              </a:rPr>
              <a:t>5</a:t>
            </a:r>
            <a:r>
              <a:rPr lang="en-US" sz="2000" b="1" i="1" u="sng">
                <a:solidFill>
                  <a:srgbClr val="0000FF"/>
                </a:solidFill>
                <a:latin typeface="Times New Roman" pitchFamily="18" charset="0"/>
                <a:cs typeface="Times New Roman" pitchFamily="18" charset="0"/>
              </a:rPr>
              <a:t>:</a:t>
            </a:r>
            <a:r>
              <a:rPr lang="vi-VN" sz="2000" b="1" u="sng">
                <a:solidFill>
                  <a:srgbClr val="0000FF"/>
                </a:solidFill>
                <a:latin typeface="Times New Roman" pitchFamily="18" charset="0"/>
                <a:cs typeface="Times New Roman" pitchFamily="18" charset="0"/>
              </a:rPr>
              <a:t> </a:t>
            </a:r>
            <a:r>
              <a:rPr lang="vi-VN" sz="2000" b="1" i="1">
                <a:solidFill>
                  <a:srgbClr val="0000FF"/>
                </a:solidFill>
                <a:latin typeface="Times New Roman" pitchFamily="18" charset="0"/>
                <a:cs typeface="Times New Roman" pitchFamily="18" charset="0"/>
              </a:rPr>
              <a:t>Chủ động, kiên quyết, kiên trì đấu tranh bảo vệ vững chắc độc lập, chủ quyền, thống nhất và toàn vẹn lãnh thổ quốc gia</a:t>
            </a:r>
            <a:endParaRPr lang="en-US" sz="2000">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Gắn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kết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chặt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chẽ</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hài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hoà</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giữa</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phát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triển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kinh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tế</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văn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hoá</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xã</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hội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môi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trường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với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quốc</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phòng</a:t>
            </a:r>
            <a:r>
              <a:rPr lang="en-US" sz="1900" u="sng">
                <a:solidFill>
                  <a:srgbClr val="0000FF"/>
                </a:solidFill>
                <a:latin typeface="Times New Roman" pitchFamily="18" charset="0"/>
                <a:cs typeface="Times New Roman" pitchFamily="18" charset="0"/>
              </a:rPr>
              <a:t>, an </a:t>
            </a:r>
            <a:r>
              <a:rPr lang="en-US" sz="1900" u="sng" err="1">
                <a:solidFill>
                  <a:srgbClr val="0000FF"/>
                </a:solidFill>
                <a:latin typeface="Times New Roman" pitchFamily="18" charset="0"/>
                <a:cs typeface="Times New Roman" pitchFamily="18" charset="0"/>
              </a:rPr>
              <a:t>ninh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đối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ngoại</a:t>
            </a:r>
            <a:endParaRPr lang="en-US" sz="1900" u="sng">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u="sng" err="1">
                <a:solidFill>
                  <a:srgbClr val="0000FF"/>
                </a:solidFill>
                <a:latin typeface="Times New Roman" pitchFamily="18" charset="0"/>
                <a:cs typeface="Times New Roman" pitchFamily="18" charset="0"/>
              </a:rPr>
              <a:t>Xây</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dựng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xã</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hội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trật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tự</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kỷ</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cương</a:t>
            </a:r>
            <a:r>
              <a:rPr lang="en-US" sz="1900" u="sng">
                <a:solidFill>
                  <a:srgbClr val="0000FF"/>
                </a:solidFill>
                <a:latin typeface="Times New Roman" pitchFamily="18" charset="0"/>
                <a:cs typeface="Times New Roman" pitchFamily="18" charset="0"/>
              </a:rPr>
              <a:t>, an </a:t>
            </a:r>
            <a:r>
              <a:rPr lang="en-US" sz="1900" u="sng" err="1">
                <a:solidFill>
                  <a:srgbClr val="0000FF"/>
                </a:solidFill>
                <a:latin typeface="Times New Roman" pitchFamily="18" charset="0"/>
                <a:cs typeface="Times New Roman" pitchFamily="18" charset="0"/>
              </a:rPr>
              <a:t>toàn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bảo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đảm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cuộc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sống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yên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hạnh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phúc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của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dân</a:t>
            </a:r>
            <a:endParaRPr lang="en-US" sz="1900">
              <a:solidFill>
                <a:srgbClr val="0000FF"/>
              </a:solidFill>
              <a:latin typeface="Times New Roman" pitchFamily="18" charset="0"/>
              <a:cs typeface="Times New Roman" pitchFamily="18" charset="0"/>
            </a:endParaRPr>
          </a:p>
          <a:p>
            <a:pPr marL="457135" indent="-457135" algn="just">
              <a:lnSpc>
                <a:spcPct val="100000"/>
              </a:lnSpc>
              <a:spcBef>
                <a:spcPts val="300"/>
              </a:spcBef>
              <a:spcAft>
                <a:spcPts val="300"/>
              </a:spcAft>
              <a:buNone/>
            </a:pPr>
            <a:endParaRPr lang="vi-VN" sz="24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rmAutofit/>
          </a:bodyPr>
          <a:lstStyle/>
          <a:p>
            <a:pPr algn="ctr"/>
            <a:r>
              <a:rPr lang="en-US" sz="3600" b="1">
                <a:solidFill>
                  <a:srgbClr val="FF00FF"/>
                </a:solidFill>
                <a:latin typeface="Times New Roman" panose="02020603050405020304" pitchFamily="18" charset="0"/>
                <a:cs typeface="Times New Roman" panose="02020603050405020304" pitchFamily="18" charset="0"/>
              </a:rPr>
              <a:t>05 q</a:t>
            </a:r>
            <a:r>
              <a:rPr lang="vi-VN" sz="3600" b="1">
                <a:solidFill>
                  <a:srgbClr val="FF00FF"/>
                </a:solidFill>
                <a:latin typeface="Times New Roman" panose="02020603050405020304" pitchFamily="18" charset="0"/>
                <a:cs typeface="Times New Roman" panose="02020603050405020304" pitchFamily="18" charset="0"/>
              </a:rPr>
              <a:t>uan điểm phát triển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tiếp</a:t>
            </a:r>
            <a:r>
              <a:rPr lang="en-US" sz="3600" b="1">
                <a:solidFill>
                  <a:srgbClr val="FF00FF"/>
                </a:solidFill>
                <a:latin typeface="Times New Roman" panose="02020603050405020304" pitchFamily="18" charset="0"/>
                <a:cs typeface="Times New Roman" panose="02020603050405020304" pitchFamily="18" charset="0"/>
              </a:rPr>
              <a:t>)</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4251585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584200" y="682364"/>
            <a:ext cx="10795000" cy="4882058"/>
          </a:xfrm>
        </p:spPr>
        <p:txBody>
          <a:bodyPr>
            <a:noAutofit/>
          </a:bodyPr>
          <a:lstStyle/>
          <a:p>
            <a:pPr algn="just">
              <a:lnSpc>
                <a:spcPct val="100000"/>
              </a:lnSpc>
              <a:spcBef>
                <a:spcPts val="300"/>
              </a:spcBef>
              <a:spcAft>
                <a:spcPts val="499"/>
              </a:spcAft>
              <a:buFont typeface="Wingdings" pitchFamily="2" charset="2"/>
              <a:buChar char="v"/>
            </a:pPr>
            <a:r>
              <a:rPr lang="vi-VN" sz="2400" b="1" i="1">
                <a:solidFill>
                  <a:srgbClr val="0000FF"/>
                </a:solidFill>
                <a:latin typeface="Times New Roman" panose="02020603050405020304" pitchFamily="18" charset="0"/>
                <a:cs typeface="Times New Roman" panose="02020603050405020304" pitchFamily="18" charset="0"/>
              </a:rPr>
              <a:t>Mục tiêu tổng quát</a:t>
            </a:r>
            <a:endParaRPr lang="en-US" sz="2400" b="1" i="1">
              <a:solidFill>
                <a:srgbClr val="0000FF"/>
              </a:solidFill>
              <a:latin typeface="Times New Roman" panose="02020603050405020304" pitchFamily="18" charset="0"/>
              <a:cs typeface="Times New Roman" panose="02020603050405020304" pitchFamily="18" charset="0"/>
            </a:endParaRPr>
          </a:p>
          <a:p>
            <a:pPr marL="636498" lvl="1" indent="-231741" algn="just">
              <a:lnSpc>
                <a:spcPct val="100000"/>
              </a:lnSpc>
              <a:spcBef>
                <a:spcPts val="300"/>
              </a:spcBef>
              <a:spcAft>
                <a:spcPts val="499"/>
              </a:spcAft>
              <a:buFont typeface="Wingdings" pitchFamily="2" charset="2"/>
              <a:buChar char="§"/>
            </a:pPr>
            <a:r>
              <a:rPr lang="vi-VN" u="sng">
                <a:solidFill>
                  <a:srgbClr val="0000FF"/>
                </a:solidFill>
                <a:latin typeface="Times New Roman" pitchFamily="18" charset="0"/>
                <a:cs typeface="Times New Roman" pitchFamily="18" charset="0"/>
              </a:rPr>
              <a:t>Đến năm 2025</a:t>
            </a:r>
            <a:r>
              <a:rPr lang="en-US" u="sng">
                <a:solidFill>
                  <a:srgbClr val="0000FF"/>
                </a:solidFill>
                <a:latin typeface="Times New Roman" pitchFamily="18" charset="0"/>
                <a:cs typeface="Times New Roman" pitchFamily="18" charset="0"/>
              </a:rPr>
              <a:t> </a:t>
            </a:r>
            <a:r>
              <a:rPr lang="en-US">
                <a:solidFill>
                  <a:srgbClr val="0000FF"/>
                </a:solidFill>
                <a:latin typeface="Times New Roman" pitchFamily="18" charset="0"/>
                <a:cs typeface="Times New Roman" pitchFamily="18" charset="0"/>
              </a:rPr>
              <a:t>(</a:t>
            </a:r>
            <a:r>
              <a:rPr lang="en-US" i="1">
                <a:solidFill>
                  <a:srgbClr val="0000FF"/>
                </a:solidFill>
                <a:latin typeface="Times New Roman" pitchFamily="18" charset="0"/>
                <a:cs typeface="Times New Roman" pitchFamily="18" charset="0"/>
              </a:rPr>
              <a:t>kỷ niệm 50 năm giải phóng hoàn toàn miền Nam, thống nhất đất nước</a:t>
            </a:r>
            <a:r>
              <a:rPr lang="en-US">
                <a:solidFill>
                  <a:srgbClr val="0000FF"/>
                </a:solidFill>
                <a:latin typeface="Times New Roman" pitchFamily="18" charset="0"/>
                <a:cs typeface="Times New Roman" pitchFamily="18" charset="0"/>
              </a:rPr>
              <a:t>),</a:t>
            </a:r>
            <a:r>
              <a:rPr lang="vi-VN">
                <a:solidFill>
                  <a:srgbClr val="0000FF"/>
                </a:solidFill>
                <a:latin typeface="Times New Roman" pitchFamily="18" charset="0"/>
                <a:cs typeface="Times New Roman" pitchFamily="18" charset="0"/>
              </a:rPr>
              <a:t> </a:t>
            </a:r>
            <a:r>
              <a:rPr lang="vi-VN" b="1">
                <a:solidFill>
                  <a:srgbClr val="0000FF"/>
                </a:solidFill>
                <a:latin typeface="Times New Roman" pitchFamily="18" charset="0"/>
                <a:cs typeface="Times New Roman" pitchFamily="18" charset="0"/>
              </a:rPr>
              <a:t>là nước đang phát triển có công nghiệp theo hướng hiện đại, vượt qua mức thu nhập trung bình thấp</a:t>
            </a:r>
          </a:p>
          <a:p>
            <a:pPr marL="636498" lvl="1" indent="-231741" algn="just">
              <a:lnSpc>
                <a:spcPct val="100000"/>
              </a:lnSpc>
              <a:spcBef>
                <a:spcPts val="300"/>
              </a:spcBef>
              <a:spcAft>
                <a:spcPts val="499"/>
              </a:spcAft>
              <a:buFont typeface="Wingdings" pitchFamily="2" charset="2"/>
              <a:buChar char="§"/>
            </a:pPr>
            <a:r>
              <a:rPr lang="vi-VN" u="sng">
                <a:solidFill>
                  <a:srgbClr val="0000FF"/>
                </a:solidFill>
                <a:latin typeface="Times New Roman" pitchFamily="18" charset="0"/>
                <a:cs typeface="Times New Roman" pitchFamily="18" charset="0"/>
              </a:rPr>
              <a:t>Phấn đấu đến năm 2030</a:t>
            </a:r>
            <a:r>
              <a:rPr lang="en-US" i="1">
                <a:solidFill>
                  <a:srgbClr val="0000FF"/>
                </a:solidFill>
                <a:latin typeface="Times New Roman" pitchFamily="18" charset="0"/>
                <a:cs typeface="Times New Roman" pitchFamily="18" charset="0"/>
              </a:rPr>
              <a:t> (kỷ niệm 100 năm thành lập Đảng),</a:t>
            </a:r>
            <a:r>
              <a:rPr lang="vi-VN">
                <a:solidFill>
                  <a:srgbClr val="0000FF"/>
                </a:solidFill>
                <a:latin typeface="Times New Roman" pitchFamily="18" charset="0"/>
                <a:cs typeface="Times New Roman" pitchFamily="18" charset="0"/>
              </a:rPr>
              <a:t> </a:t>
            </a:r>
            <a:r>
              <a:rPr lang="vi-VN" b="1">
                <a:solidFill>
                  <a:srgbClr val="0000FF"/>
                </a:solidFill>
                <a:latin typeface="Times New Roman" pitchFamily="18" charset="0"/>
                <a:cs typeface="Times New Roman" pitchFamily="18" charset="0"/>
              </a:rPr>
              <a:t>là nước đang phát triển có công nghiệp hiện đại, thu nhập trung bình cao</a:t>
            </a:r>
            <a:r>
              <a:rPr lang="vi-VN">
                <a:solidFill>
                  <a:srgbClr val="0000FF"/>
                </a:solidFill>
                <a:latin typeface="Times New Roman" pitchFamily="18" charset="0"/>
                <a:cs typeface="Times New Roman" pitchFamily="18" charset="0"/>
              </a:rPr>
              <a:t> </a:t>
            </a:r>
          </a:p>
          <a:p>
            <a:pPr marL="636498" lvl="1" indent="-231741" algn="just">
              <a:lnSpc>
                <a:spcPct val="100000"/>
              </a:lnSpc>
              <a:spcBef>
                <a:spcPts val="300"/>
              </a:spcBef>
              <a:spcAft>
                <a:spcPts val="499"/>
              </a:spcAft>
              <a:buFont typeface="Wingdings" pitchFamily="2" charset="2"/>
              <a:buChar char="§"/>
            </a:pPr>
            <a:r>
              <a:rPr lang="vi-VN" u="sng" spc="-20">
                <a:solidFill>
                  <a:srgbClr val="0000FF"/>
                </a:solidFill>
                <a:latin typeface="Times New Roman" pitchFamily="18" charset="0"/>
                <a:cs typeface="Times New Roman" pitchFamily="18" charset="0"/>
              </a:rPr>
              <a:t>Phấn đấu đến năm 2045</a:t>
            </a:r>
            <a:r>
              <a:rPr lang="en-US" u="sng" spc="-20">
                <a:solidFill>
                  <a:srgbClr val="0000FF"/>
                </a:solidFill>
                <a:latin typeface="Times New Roman" pitchFamily="18" charset="0"/>
                <a:cs typeface="Times New Roman" pitchFamily="18" charset="0"/>
              </a:rPr>
              <a:t> </a:t>
            </a:r>
            <a:r>
              <a:rPr lang="en-US" i="1" spc="-20">
                <a:solidFill>
                  <a:srgbClr val="0000FF"/>
                </a:solidFill>
                <a:latin typeface="Times New Roman" pitchFamily="18" charset="0"/>
                <a:cs typeface="Times New Roman" pitchFamily="18" charset="0"/>
              </a:rPr>
              <a:t>(kỷ niệm 100 năm thành lập Nước),</a:t>
            </a:r>
            <a:r>
              <a:rPr lang="vi-VN" spc="-20">
                <a:solidFill>
                  <a:srgbClr val="0000FF"/>
                </a:solidFill>
                <a:latin typeface="Times New Roman" pitchFamily="18" charset="0"/>
                <a:cs typeface="Times New Roman" pitchFamily="18" charset="0"/>
              </a:rPr>
              <a:t> </a:t>
            </a:r>
            <a:r>
              <a:rPr lang="vi-VN" b="1" spc="-20">
                <a:solidFill>
                  <a:srgbClr val="0000FF"/>
                </a:solidFill>
                <a:latin typeface="Times New Roman" pitchFamily="18" charset="0"/>
                <a:cs typeface="Times New Roman" pitchFamily="18" charset="0"/>
              </a:rPr>
              <a:t>trở thành nước phát triển, thu nhập cao</a:t>
            </a:r>
          </a:p>
          <a:p>
            <a:pPr algn="just">
              <a:lnSpc>
                <a:spcPct val="100000"/>
              </a:lnSpc>
              <a:spcBef>
                <a:spcPts val="300"/>
              </a:spcBef>
              <a:spcAft>
                <a:spcPts val="499"/>
              </a:spcAft>
              <a:buFont typeface="Wingdings" pitchFamily="2" charset="2"/>
              <a:buChar char="v"/>
            </a:pPr>
            <a:r>
              <a:rPr lang="en-US" sz="2400" b="1" i="1" err="1">
                <a:solidFill>
                  <a:srgbClr val="0000FF"/>
                </a:solidFill>
                <a:latin typeface="Times New Roman" panose="02020603050405020304" pitchFamily="18" charset="0"/>
                <a:cs typeface="Times New Roman" panose="02020603050405020304" pitchFamily="18" charset="0"/>
              </a:rPr>
              <a:t>Căn</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cứ</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khoa</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học</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và</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thực</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tiễn</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xác</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định</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mục</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tiêu</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nêu</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trên</a:t>
            </a:r>
            <a:r>
              <a:rPr lang="en-US" sz="2400" b="1" i="1">
                <a:solidFill>
                  <a:srgbClr val="0000FF"/>
                </a:solidFill>
                <a:latin typeface="Times New Roman" panose="02020603050405020304" pitchFamily="18" charset="0"/>
                <a:cs typeface="Times New Roman" panose="02020603050405020304" pitchFamily="18" charset="0"/>
              </a:rPr>
              <a:t>?</a:t>
            </a:r>
            <a:endParaRPr lang="vi-VN" sz="2400" b="1" i="1">
              <a:solidFill>
                <a:srgbClr val="0000FF"/>
              </a:solidFill>
              <a:latin typeface="Times New Roman" panose="02020603050405020304" pitchFamily="18" charset="0"/>
              <a:cs typeface="Times New Roman" panose="02020603050405020304" pitchFamily="18" charset="0"/>
            </a:endParaRPr>
          </a:p>
          <a:p>
            <a:pPr marL="744432" lvl="1" indent="-339677" algn="just">
              <a:lnSpc>
                <a:spcPct val="100000"/>
              </a:lnSpc>
              <a:spcBef>
                <a:spcPts val="300"/>
              </a:spcBef>
              <a:spcAft>
                <a:spcPts val="499"/>
              </a:spcAft>
              <a:buFont typeface="Wingdings" pitchFamily="2" charset="2"/>
              <a:buChar char="ü"/>
            </a:pPr>
            <a:r>
              <a:rPr lang="en-US" err="1">
                <a:solidFill>
                  <a:srgbClr val="0000FF"/>
                </a:solidFill>
                <a:latin typeface="Times New Roman" pitchFamily="18" charset="0"/>
                <a:cs typeface="Times New Roman" pitchFamily="18" charset="0"/>
              </a:rPr>
              <a:t>Xuất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từ</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thực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tế</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khách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quan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và</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yêu</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cầu</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tất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yếu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đối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với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sự</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nghiệp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nghiệp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hóa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hóa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triển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nước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hẹp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khoảng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triển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chống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hậu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vượt</a:t>
            </a:r>
            <a:r>
              <a:rPr lang="en-US">
                <a:solidFill>
                  <a:srgbClr val="0000FF"/>
                </a:solidFill>
                <a:latin typeface="Times New Roman" pitchFamily="18" charset="0"/>
                <a:cs typeface="Times New Roman" pitchFamily="18" charset="0"/>
              </a:rPr>
              <a:t> qua </a:t>
            </a:r>
            <a:r>
              <a:rPr lang="en-US" err="1">
                <a:solidFill>
                  <a:srgbClr val="0000FF"/>
                </a:solidFill>
                <a:latin typeface="Times New Roman" pitchFamily="18" charset="0"/>
                <a:cs typeface="Times New Roman" pitchFamily="18" charset="0"/>
              </a:rPr>
              <a:t>bẫy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nhập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trung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bình</a:t>
            </a:r>
            <a:endParaRPr lang="en-US">
              <a:solidFill>
                <a:srgbClr val="0000FF"/>
              </a:solidFill>
              <a:latin typeface="Times New Roman" pitchFamily="18" charset="0"/>
              <a:cs typeface="Times New Roman" pitchFamily="18" charset="0"/>
            </a:endParaRPr>
          </a:p>
          <a:p>
            <a:pPr marL="744432" lvl="1" indent="-339677" algn="just">
              <a:lnSpc>
                <a:spcPct val="100000"/>
              </a:lnSpc>
              <a:spcBef>
                <a:spcPts val="300"/>
              </a:spcBef>
              <a:spcAft>
                <a:spcPts val="499"/>
              </a:spcAft>
              <a:buFont typeface="Wingdings" pitchFamily="2" charset="2"/>
              <a:buChar char="ü"/>
            </a:pPr>
            <a:r>
              <a:rPr lang="en-US" err="1">
                <a:solidFill>
                  <a:srgbClr val="0000FF"/>
                </a:solidFill>
                <a:latin typeface="Times New Roman" pitchFamily="18" charset="0"/>
                <a:cs typeface="Times New Roman" pitchFamily="18" charset="0"/>
              </a:rPr>
              <a:t>Xuất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từ</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tiềm</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lực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lợi</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thế</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và</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tiềm</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năng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rất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lớn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của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nước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lĩnh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vực</a:t>
            </a:r>
            <a:r>
              <a:rPr lang="en-US">
                <a:solidFill>
                  <a:srgbClr val="0000FF"/>
                </a:solidFill>
                <a:latin typeface="Times New Roman" pitchFamily="18" charset="0"/>
                <a:cs typeface="Times New Roman" pitchFamily="18" charset="0"/>
              </a:rPr>
              <a:t> </a:t>
            </a:r>
            <a:r>
              <a:rPr lang="en-US" i="1">
                <a:solidFill>
                  <a:srgbClr val="0000FF"/>
                </a:solidFill>
                <a:latin typeface="Times New Roman" pitchFamily="18" charset="0"/>
                <a:cs typeface="Times New Roman" pitchFamily="18" charset="0"/>
              </a:rPr>
              <a:t>(</a:t>
            </a:r>
            <a:r>
              <a:rPr lang="en-US" i="1" err="1">
                <a:solidFill>
                  <a:srgbClr val="0000FF"/>
                </a:solidFill>
                <a:latin typeface="Times New Roman" pitchFamily="18" charset="0"/>
                <a:cs typeface="Times New Roman" pitchFamily="18" charset="0"/>
              </a:rPr>
              <a:t>địa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tế</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địa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trị</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tài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nguyên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nguồn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lượng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tình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hình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trị</a:t>
            </a:r>
            <a:r>
              <a:rPr lang="en-US" i="1">
                <a:solidFill>
                  <a:srgbClr val="0000FF"/>
                </a:solidFill>
                <a:latin typeface="Times New Roman" pitchFamily="18" charset="0"/>
                <a:cs typeface="Times New Roman" pitchFamily="18" charset="0"/>
              </a:rPr>
              <a:t> - </a:t>
            </a:r>
            <a:r>
              <a:rPr lang="en-US" i="1" err="1">
                <a:solidFill>
                  <a:srgbClr val="0000FF"/>
                </a:solidFill>
                <a:latin typeface="Times New Roman" pitchFamily="18" charset="0"/>
                <a:cs typeface="Times New Roman" pitchFamily="18" charset="0"/>
              </a:rPr>
              <a:t>xã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hội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ổn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định</a:t>
            </a:r>
            <a:r>
              <a:rPr lang="en-US" i="1">
                <a:solidFill>
                  <a:srgbClr val="0000FF"/>
                </a:solidFill>
                <a:latin typeface="Times New Roman" pitchFamily="18" charset="0"/>
                <a:cs typeface="Times New Roman" pitchFamily="18" charset="0"/>
              </a:rPr>
              <a:t>…)</a:t>
            </a:r>
          </a:p>
          <a:p>
            <a:pPr marL="744432" lvl="1" indent="-339677" algn="just">
              <a:lnSpc>
                <a:spcPct val="100000"/>
              </a:lnSpc>
              <a:spcBef>
                <a:spcPts val="300"/>
              </a:spcBef>
              <a:spcAft>
                <a:spcPts val="499"/>
              </a:spcAft>
              <a:buFont typeface="Wingdings" pitchFamily="2" charset="2"/>
              <a:buChar char="ü"/>
            </a:pPr>
            <a:r>
              <a:rPr lang="en-US" u="sng" spc="-20" err="1">
                <a:solidFill>
                  <a:srgbClr val="0000FF"/>
                </a:solidFill>
                <a:latin typeface="Times New Roman" pitchFamily="18" charset="0"/>
                <a:cs typeface="Times New Roman" pitchFamily="18" charset="0"/>
              </a:rPr>
              <a:t>Yếu</a:t>
            </a:r>
            <a:r>
              <a:rPr lang="en-US" u="sng" spc="-20">
                <a:solidFill>
                  <a:srgbClr val="0000FF"/>
                </a:solidFill>
                <a:latin typeface="Times New Roman" pitchFamily="18" charset="0"/>
                <a:cs typeface="Times New Roman" pitchFamily="18" charset="0"/>
              </a:rPr>
              <a:t> </a:t>
            </a:r>
            <a:r>
              <a:rPr lang="en-US" u="sng" spc="-20" err="1">
                <a:solidFill>
                  <a:srgbClr val="0000FF"/>
                </a:solidFill>
                <a:latin typeface="Times New Roman" pitchFamily="18" charset="0"/>
                <a:cs typeface="Times New Roman" pitchFamily="18" charset="0"/>
              </a:rPr>
              <a:t>tố</a:t>
            </a:r>
            <a:r>
              <a:rPr lang="en-US" u="sng" spc="-20">
                <a:solidFill>
                  <a:srgbClr val="0000FF"/>
                </a:solidFill>
                <a:latin typeface="Times New Roman" pitchFamily="18" charset="0"/>
                <a:cs typeface="Times New Roman" pitchFamily="18" charset="0"/>
              </a:rPr>
              <a:t> </a:t>
            </a:r>
            <a:r>
              <a:rPr lang="en-US" u="sng" spc="-20" err="1">
                <a:solidFill>
                  <a:srgbClr val="0000FF"/>
                </a:solidFill>
                <a:latin typeface="Times New Roman" pitchFamily="18" charset="0"/>
                <a:cs typeface="Times New Roman" pitchFamily="18" charset="0"/>
              </a:rPr>
              <a:t>chủ</a:t>
            </a:r>
            <a:r>
              <a:rPr lang="en-US" u="sng" spc="-20">
                <a:solidFill>
                  <a:srgbClr val="0000FF"/>
                </a:solidFill>
                <a:latin typeface="Times New Roman" pitchFamily="18" charset="0"/>
                <a:cs typeface="Times New Roman" pitchFamily="18" charset="0"/>
              </a:rPr>
              <a:t> </a:t>
            </a:r>
            <a:r>
              <a:rPr lang="en-US" u="sng" spc="-20" err="1">
                <a:solidFill>
                  <a:srgbClr val="0000FF"/>
                </a:solidFill>
                <a:latin typeface="Times New Roman" pitchFamily="18" charset="0"/>
                <a:cs typeface="Times New Roman" pitchFamily="18" charset="0"/>
              </a:rPr>
              <a:t>quan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tinh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thần</a:t>
            </a:r>
            <a:r>
              <a:rPr lang="en-US" spc="-20">
                <a:solidFill>
                  <a:srgbClr val="0000FF"/>
                </a:solidFill>
                <a:latin typeface="Times New Roman" pitchFamily="18" charset="0"/>
                <a:cs typeface="Times New Roman" pitchFamily="18" charset="0"/>
              </a:rPr>
              <a:t>, ý </a:t>
            </a:r>
            <a:r>
              <a:rPr lang="en-US" spc="-20" err="1">
                <a:solidFill>
                  <a:srgbClr val="0000FF"/>
                </a:solidFill>
                <a:latin typeface="Times New Roman" pitchFamily="18" charset="0"/>
                <a:cs typeface="Times New Roman" pitchFamily="18" charset="0"/>
              </a:rPr>
              <a:t>chí</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quyết</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tâm</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khát</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vọng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vươn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lên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sự</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đoàn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kết</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đồng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thuận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của</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cả</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hệ</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thống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chính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trị</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các</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cấp</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các</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ngành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cộng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đồng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doanh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nghiệp</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và</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nhân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dân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cả</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nước</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dưới</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sự</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lãnh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đạo</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của</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Đảng</a:t>
            </a:r>
            <a:endParaRPr lang="en-US" spc="-20">
              <a:solidFill>
                <a:srgbClr val="0000FF"/>
              </a:solidFill>
              <a:latin typeface="Times New Roman" pitchFamily="18" charset="0"/>
              <a:cs typeface="Times New Roman" pitchFamily="18" charset="0"/>
            </a:endParaRPr>
          </a:p>
          <a:p>
            <a:pPr marL="0" indent="0" algn="just">
              <a:lnSpc>
                <a:spcPct val="100000"/>
              </a:lnSpc>
              <a:spcBef>
                <a:spcPts val="300"/>
              </a:spcBef>
              <a:spcAft>
                <a:spcPts val="499"/>
              </a:spcAft>
              <a:buNone/>
            </a:pP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Thực</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hiện</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mục</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tiêu</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này</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cũng</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chính</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là</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h</a:t>
            </a:r>
            <a:r>
              <a:rPr lang="en-US" i="1" spc="-20" err="1">
                <a:solidFill>
                  <a:srgbClr val="0000FF"/>
                </a:solidFill>
                <a:latin typeface="Times New Roman" pitchFamily="18" charset="0"/>
                <a:cs typeface="Times New Roman" pitchFamily="18" charset="0"/>
              </a:rPr>
              <a:t>iện</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thực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hóa</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ước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nguyện</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của</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Bác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Hồ</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kính</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yêu</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đưa</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a:t>
            </a:r>
            <a:r>
              <a:rPr lang="en-US" i="1" spc="-20">
                <a:solidFill>
                  <a:srgbClr val="0000FF"/>
                </a:solidFill>
                <a:latin typeface="Times New Roman" pitchFamily="18" charset="0"/>
                <a:cs typeface="Times New Roman" pitchFamily="18" charset="0"/>
              </a:rPr>
              <a:t>ân </a:t>
            </a:r>
            <a:r>
              <a:rPr lang="en-US" i="1" spc="-20" err="1">
                <a:solidFill>
                  <a:srgbClr val="0000FF"/>
                </a:solidFill>
                <a:latin typeface="Times New Roman" pitchFamily="18" charset="0"/>
                <a:cs typeface="Times New Roman" pitchFamily="18" charset="0"/>
              </a:rPr>
              <a:t>tộc</a:t>
            </a:r>
            <a:r>
              <a:rPr lang="en-US" i="1" spc="-20">
                <a:solidFill>
                  <a:srgbClr val="0000FF"/>
                </a:solidFill>
                <a:latin typeface="Times New Roman" pitchFamily="18" charset="0"/>
                <a:cs typeface="Times New Roman" pitchFamily="18" charset="0"/>
              </a:rPr>
              <a:t> ta “</a:t>
            </a:r>
            <a:r>
              <a:rPr lang="en-US" b="1" i="1" u="sng" spc="-20" err="1">
                <a:solidFill>
                  <a:srgbClr val="0000FF"/>
                </a:solidFill>
                <a:latin typeface="Times New Roman" pitchFamily="18" charset="0"/>
                <a:cs typeface="Times New Roman" pitchFamily="18" charset="0"/>
              </a:rPr>
              <a:t>sánh</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vai</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với</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các</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cường</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quốc</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năm</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châu</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mang</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lại</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cuộc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sống</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hạnh</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phúc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ấm</a:t>
            </a:r>
            <a:r>
              <a:rPr lang="en-US" i="1" spc="-20">
                <a:solidFill>
                  <a:srgbClr val="0000FF"/>
                </a:solidFill>
                <a:latin typeface="Times New Roman" pitchFamily="18" charset="0"/>
                <a:cs typeface="Times New Roman" pitchFamily="18" charset="0"/>
              </a:rPr>
              <a:t> no </a:t>
            </a:r>
            <a:r>
              <a:rPr lang="en-US" i="1" spc="-20" err="1">
                <a:solidFill>
                  <a:srgbClr val="0000FF"/>
                </a:solidFill>
                <a:latin typeface="Times New Roman" pitchFamily="18" charset="0"/>
                <a:cs typeface="Times New Roman" pitchFamily="18" charset="0"/>
              </a:rPr>
              <a:t>cho</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nhân</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dân</a:t>
            </a:r>
            <a:endParaRPr lang="vi-VN" spc="-2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48454" y="183067"/>
            <a:ext cx="9071818" cy="699443"/>
          </a:xfrm>
        </p:spPr>
        <p:txBody>
          <a:bodyPr>
            <a:normAutofit/>
          </a:bodyPr>
          <a:lstStyle/>
          <a:p>
            <a:pPr algn="ctr"/>
            <a:r>
              <a:rPr lang="vi-VN" sz="3600" b="1">
                <a:solidFill>
                  <a:srgbClr val="FF00FF"/>
                </a:solidFill>
                <a:latin typeface="Times New Roman" pitchFamily="18" charset="0"/>
                <a:cs typeface="Times New Roman" panose="02020603050405020304" pitchFamily="18" charset="0"/>
              </a:rPr>
              <a:t>Mục tiêu </a:t>
            </a:r>
            <a:r>
              <a:rPr lang="en-US" sz="3600" b="1" err="1">
                <a:solidFill>
                  <a:srgbClr val="FF00FF"/>
                </a:solidFill>
                <a:latin typeface="Times New Roman" pitchFamily="18" charset="0"/>
                <a:cs typeface="Times New Roman" panose="02020603050405020304" pitchFamily="18" charset="0"/>
              </a:rPr>
              <a:t>tổng</a:t>
            </a:r>
            <a:r>
              <a:rPr lang="en-US" sz="3600" b="1">
                <a:solidFill>
                  <a:srgbClr val="FF00FF"/>
                </a:solidFill>
                <a:latin typeface="Times New Roman" pitchFamily="18" charset="0"/>
                <a:cs typeface="Times New Roman" panose="02020603050405020304" pitchFamily="18" charset="0"/>
              </a:rPr>
              <a:t> </a:t>
            </a:r>
            <a:r>
              <a:rPr lang="en-US" sz="3600" b="1" err="1">
                <a:solidFill>
                  <a:srgbClr val="FF00FF"/>
                </a:solidFill>
                <a:latin typeface="Times New Roman" pitchFamily="18" charset="0"/>
                <a:cs typeface="Times New Roman" panose="02020603050405020304" pitchFamily="18" charset="0"/>
              </a:rPr>
              <a:t>quát</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768460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7CD7-08EA-41AB-AEF3-473918002845}"/>
              </a:ext>
            </a:extLst>
          </p:cNvPr>
          <p:cNvSpPr>
            <a:spLocks noGrp="1"/>
          </p:cNvSpPr>
          <p:nvPr>
            <p:ph type="title"/>
          </p:nvPr>
        </p:nvSpPr>
        <p:spPr>
          <a:xfrm>
            <a:off x="1097281" y="236495"/>
            <a:ext cx="9875520" cy="819807"/>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Các chỉ tiêu chủ yếu</a:t>
            </a:r>
            <a:endParaRPr lang="en-US" sz="3600" b="1">
              <a:solidFill>
                <a:srgbClr val="FF00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196C5E2-5952-4915-9C50-127522A6712F}"/>
              </a:ext>
            </a:extLst>
          </p:cNvPr>
          <p:cNvSpPr>
            <a:spLocks noGrp="1"/>
          </p:cNvSpPr>
          <p:nvPr>
            <p:ph idx="1"/>
          </p:nvPr>
        </p:nvSpPr>
        <p:spPr/>
        <p:txBody>
          <a:bodyPr anchor="ctr">
            <a:noAutofit/>
          </a:bodyPr>
          <a:lstStyle/>
          <a:p>
            <a:pPr marL="344439" indent="-344439" algn="just">
              <a:lnSpc>
                <a:spcPct val="100000"/>
              </a:lnSpc>
              <a:buFont typeface="Wingdings" panose="05000000000000000000" pitchFamily="2" charset="2"/>
              <a:buChar char="v"/>
            </a:pPr>
            <a:endParaRPr lang="vi-VN" sz="2400">
              <a:solidFill>
                <a:schemeClr val="tx1"/>
              </a:solidFill>
              <a:latin typeface="+mj-lt"/>
            </a:endParaRPr>
          </a:p>
        </p:txBody>
      </p:sp>
      <p:graphicFrame>
        <p:nvGraphicFramePr>
          <p:cNvPr id="4" name="Table 3">
            <a:extLst>
              <a:ext uri="{FF2B5EF4-FFF2-40B4-BE49-F238E27FC236}">
                <a16:creationId xmlns:a16="http://schemas.microsoft.com/office/drawing/2014/main" id="{B5234CA0-B6AF-42B0-BEBE-9E1331B722BA}"/>
              </a:ext>
            </a:extLst>
          </p:cNvPr>
          <p:cNvGraphicFramePr>
            <a:graphicFrameLocks noGrp="1"/>
          </p:cNvGraphicFramePr>
          <p:nvPr>
            <p:extLst>
              <p:ext uri="{D42A27DB-BD31-4B8C-83A1-F6EECF244321}">
                <p14:modId xmlns:p14="http://schemas.microsoft.com/office/powerpoint/2010/main" val="2445658584"/>
              </p:ext>
            </p:extLst>
          </p:nvPr>
        </p:nvGraphicFramePr>
        <p:xfrm>
          <a:off x="793439" y="1182415"/>
          <a:ext cx="10585761" cy="5081847"/>
        </p:xfrm>
        <a:graphic>
          <a:graphicData uri="http://schemas.openxmlformats.org/drawingml/2006/table">
            <a:tbl>
              <a:tblPr firstRow="1" bandRow="1">
                <a:tableStyleId>{5C22544A-7EE6-4342-B048-85BDC9FD1C3A}</a:tableStyleId>
              </a:tblPr>
              <a:tblGrid>
                <a:gridCol w="714409">
                  <a:extLst>
                    <a:ext uri="{9D8B030D-6E8A-4147-A177-3AD203B41FA5}">
                      <a16:colId xmlns:a16="http://schemas.microsoft.com/office/drawing/2014/main" val="761930362"/>
                    </a:ext>
                  </a:extLst>
                </a:gridCol>
                <a:gridCol w="3782844">
                  <a:extLst>
                    <a:ext uri="{9D8B030D-6E8A-4147-A177-3AD203B41FA5}">
                      <a16:colId xmlns:a16="http://schemas.microsoft.com/office/drawing/2014/main" val="2991638880"/>
                    </a:ext>
                  </a:extLst>
                </a:gridCol>
                <a:gridCol w="1854204">
                  <a:extLst>
                    <a:ext uri="{9D8B030D-6E8A-4147-A177-3AD203B41FA5}">
                      <a16:colId xmlns:a16="http://schemas.microsoft.com/office/drawing/2014/main" val="3994049285"/>
                    </a:ext>
                  </a:extLst>
                </a:gridCol>
                <a:gridCol w="2117152">
                  <a:extLst>
                    <a:ext uri="{9D8B030D-6E8A-4147-A177-3AD203B41FA5}">
                      <a16:colId xmlns:a16="http://schemas.microsoft.com/office/drawing/2014/main" val="2769498412"/>
                    </a:ext>
                  </a:extLst>
                </a:gridCol>
                <a:gridCol w="2117152">
                  <a:extLst>
                    <a:ext uri="{9D8B030D-6E8A-4147-A177-3AD203B41FA5}">
                      <a16:colId xmlns:a16="http://schemas.microsoft.com/office/drawing/2014/main" val="3884691860"/>
                    </a:ext>
                  </a:extLst>
                </a:gridCol>
              </a:tblGrid>
              <a:tr h="847739">
                <a:tc>
                  <a:txBody>
                    <a:bodyPr/>
                    <a:lstStyle/>
                    <a:p>
                      <a:pPr algn="ctr">
                        <a:lnSpc>
                          <a:spcPct val="115000"/>
                        </a:lnSpc>
                        <a:spcBef>
                          <a:spcPts val="1200"/>
                        </a:spcBef>
                        <a:spcAft>
                          <a:spcPts val="1200"/>
                        </a:spcAft>
                      </a:pPr>
                      <a:r>
                        <a:rPr lang="en-US" sz="1800" b="1" spc="-10">
                          <a:effectLst/>
                          <a:latin typeface="Times New Roman" panose="02020603050405020304" pitchFamily="18" charset="0"/>
                          <a:ea typeface="Calibri" panose="020F0502020204030204" pitchFamily="34" charset="0"/>
                          <a:cs typeface="Times New Roman" panose="02020603050405020304" pitchFamily="18" charset="0"/>
                        </a:rPr>
                        <a:t>TT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Một số chỉ tiêu chủ yếu</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err="1">
                          <a:solidFill>
                            <a:schemeClr val="lt1"/>
                          </a:solidFill>
                          <a:effectLst/>
                          <a:latin typeface="Times New Roman" panose="02020603050405020304" pitchFamily="18" charset="0"/>
                          <a:ea typeface="+mn-ea"/>
                          <a:cs typeface="Times New Roman" panose="02020603050405020304" pitchFamily="18" charset="0"/>
                        </a:rPr>
                        <a:t>Đơn</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vị</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Mục tiêu</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5 năm</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2021-2025</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Mục tiêu</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10 năm</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2021-2030</a:t>
                      </a:r>
                      <a:endParaRPr lang="en-US" sz="180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440360060"/>
                  </a:ext>
                </a:extLst>
              </a:tr>
              <a:tr h="488984">
                <a:tc>
                  <a:txBody>
                    <a:bodyPr/>
                    <a:lstStyle/>
                    <a:p>
                      <a:pPr algn="ctr"/>
                      <a:r>
                        <a:rPr lang="en-US" sz="1800" b="1">
                          <a:latin typeface="Times New Roman" panose="02020603050405020304" pitchFamily="18" charset="0"/>
                          <a:cs typeface="Times New Roman" panose="02020603050405020304" pitchFamily="18" charset="0"/>
                        </a:rPr>
                        <a:t>A</a:t>
                      </a:r>
                    </a:p>
                  </a:txBody>
                  <a:tcPr/>
                </a:tc>
                <a:tc gridSpan="4">
                  <a:txBody>
                    <a:bodyPr/>
                    <a:lstStyle/>
                    <a:p>
                      <a:pPr algn="ctr"/>
                      <a:r>
                        <a:rPr lang="en-US" sz="1800" b="1" err="1">
                          <a:latin typeface="Times New Roman" panose="02020603050405020304" pitchFamily="18" charset="0"/>
                          <a:cs typeface="Times New Roman" panose="02020603050405020304" pitchFamily="18" charset="0"/>
                        </a:rPr>
                        <a:t>Về</a:t>
                      </a:r>
                      <a:r>
                        <a:rPr lang="en-US" sz="1800" b="1" baseline="0">
                          <a:latin typeface="Times New Roman" panose="02020603050405020304" pitchFamily="18" charset="0"/>
                          <a:cs typeface="Times New Roman" panose="02020603050405020304" pitchFamily="18" charset="0"/>
                        </a:rPr>
                        <a:t> </a:t>
                      </a:r>
                      <a:r>
                        <a:rPr lang="en-US" sz="1800" b="1" baseline="0" err="1">
                          <a:latin typeface="Times New Roman" panose="02020603050405020304" pitchFamily="18" charset="0"/>
                          <a:cs typeface="Times New Roman" panose="02020603050405020304" pitchFamily="18" charset="0"/>
                        </a:rPr>
                        <a:t>kinh</a:t>
                      </a:r>
                      <a:r>
                        <a:rPr lang="en-US" sz="1800" b="1" baseline="0">
                          <a:latin typeface="Times New Roman" panose="02020603050405020304" pitchFamily="18" charset="0"/>
                          <a:cs typeface="Times New Roman" panose="02020603050405020304" pitchFamily="18" charset="0"/>
                        </a:rPr>
                        <a:t> </a:t>
                      </a:r>
                      <a:r>
                        <a:rPr lang="en-US" sz="1800" b="1" baseline="0" err="1">
                          <a:latin typeface="Times New Roman" panose="02020603050405020304" pitchFamily="18" charset="0"/>
                          <a:cs typeface="Times New Roman" panose="02020603050405020304" pitchFamily="18" charset="0"/>
                        </a:rPr>
                        <a:t>tế</a:t>
                      </a:r>
                      <a:endParaRPr lang="en-US" sz="1800" b="1">
                        <a:latin typeface="Times New Roman" panose="02020603050405020304" pitchFamily="18" charset="0"/>
                        <a:cs typeface="Times New Roman" panose="02020603050405020304"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03226849"/>
                  </a:ext>
                </a:extLst>
              </a:tr>
              <a:tr h="585000">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Tốc</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GDP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quân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%/năm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6,5-7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26844444"/>
                  </a:ext>
                </a:extLst>
              </a:tr>
              <a:tr h="452127">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GDP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spc="-10" baseline="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baseline="0" err="1">
                          <a:effectLst/>
                          <a:latin typeface="Times New Roman" panose="02020603050405020304" pitchFamily="18" charset="0"/>
                          <a:ea typeface="Calibri" panose="020F0502020204030204" pitchFamily="34" charset="0"/>
                          <a:cs typeface="Times New Roman" panose="02020603050405020304" pitchFamily="18" charset="0"/>
                        </a:rPr>
                        <a:t>quân</a:t>
                      </a:r>
                      <a:r>
                        <a:rPr lang="en-US" sz="1800" spc="-10" baseline="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baseline="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spc="-10" baseline="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baseline="0" err="1">
                          <a:effectLst/>
                          <a:latin typeface="Times New Roman" panose="02020603050405020304" pitchFamily="18" charset="0"/>
                          <a:ea typeface="Calibri" panose="020F0502020204030204" pitchFamily="34" charset="0"/>
                          <a:cs typeface="Times New Roman" panose="02020603050405020304" pitchFamily="18" charset="0"/>
                        </a:rPr>
                        <a:t>người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USD</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4.700-5.000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7.500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5028514"/>
                  </a:ext>
                </a:extLst>
              </a:tr>
              <a:tr h="585000">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tạo</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GDP</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488984">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Tỷ trọng kinh tế số</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GDP</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73070121"/>
                  </a:ext>
                </a:extLst>
              </a:tr>
              <a:tr h="397352">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đô</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hóa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Trên 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53879721"/>
                  </a:ext>
                </a:extLst>
              </a:tr>
              <a:tr h="585000">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Đóng góp của TFP vào tăng trưởng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72168725"/>
                  </a:ext>
                </a:extLst>
              </a:tr>
              <a:tr h="585000">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Tốc</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suất</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hội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năm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Trên 6,5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6,5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31459106"/>
                  </a:ext>
                </a:extLst>
              </a:tr>
            </a:tbl>
          </a:graphicData>
        </a:graphic>
      </p:graphicFrame>
    </p:spTree>
    <p:extLst>
      <p:ext uri="{BB962C8B-B14F-4D97-AF65-F5344CB8AC3E}">
        <p14:creationId xmlns:p14="http://schemas.microsoft.com/office/powerpoint/2010/main" val="19427141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B7CD7-08EA-41AB-AEF3-473918002845}"/>
              </a:ext>
            </a:extLst>
          </p:cNvPr>
          <p:cNvSpPr>
            <a:spLocks noGrp="1"/>
          </p:cNvSpPr>
          <p:nvPr>
            <p:ph type="title"/>
          </p:nvPr>
        </p:nvSpPr>
        <p:spPr>
          <a:xfrm>
            <a:off x="1097283" y="25727"/>
            <a:ext cx="10058401" cy="1450757"/>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Các chỉ tiêu chủ yếu</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tiếp</a:t>
            </a:r>
            <a:r>
              <a:rPr lang="en-US" sz="3600" b="1">
                <a:solidFill>
                  <a:srgbClr val="FF00FF"/>
                </a:solidFill>
                <a:latin typeface="Times New Roman" panose="02020603050405020304" pitchFamily="18" charset="0"/>
                <a:cs typeface="Times New Roman" panose="02020603050405020304" pitchFamily="18" charset="0"/>
              </a:rPr>
              <a:t>)</a:t>
            </a:r>
            <a:endParaRPr lang="en-US" sz="3600"/>
          </a:p>
        </p:txBody>
      </p:sp>
      <p:sp>
        <p:nvSpPr>
          <p:cNvPr id="3" name="Content Placeholder 2">
            <a:extLst>
              <a:ext uri="{FF2B5EF4-FFF2-40B4-BE49-F238E27FC236}">
                <a16:creationId xmlns:a16="http://schemas.microsoft.com/office/drawing/2014/main" id="{A196C5E2-5952-4915-9C50-127522A6712F}"/>
              </a:ext>
            </a:extLst>
          </p:cNvPr>
          <p:cNvSpPr>
            <a:spLocks noGrp="1"/>
          </p:cNvSpPr>
          <p:nvPr>
            <p:ph idx="1"/>
          </p:nvPr>
        </p:nvSpPr>
        <p:spPr/>
        <p:txBody>
          <a:bodyPr anchor="ctr">
            <a:noAutofit/>
          </a:bodyPr>
          <a:lstStyle/>
          <a:p>
            <a:pPr marL="344439" indent="-344439" algn="just">
              <a:lnSpc>
                <a:spcPct val="100000"/>
              </a:lnSpc>
              <a:buFont typeface="Wingdings" panose="05000000000000000000" pitchFamily="2" charset="2"/>
              <a:buChar char="v"/>
            </a:pPr>
            <a:endParaRPr lang="vi-VN" sz="2400">
              <a:solidFill>
                <a:schemeClr val="tx1"/>
              </a:solidFill>
              <a:latin typeface="+mj-lt"/>
            </a:endParaRPr>
          </a:p>
        </p:txBody>
      </p:sp>
      <p:graphicFrame>
        <p:nvGraphicFramePr>
          <p:cNvPr id="5" name="Table 4">
            <a:extLst>
              <a:ext uri="{FF2B5EF4-FFF2-40B4-BE49-F238E27FC236}">
                <a16:creationId xmlns:a16="http://schemas.microsoft.com/office/drawing/2014/main" id="{54E08248-FF5B-4B98-9C02-5EB377B021A8}"/>
              </a:ext>
            </a:extLst>
          </p:cNvPr>
          <p:cNvGraphicFramePr>
            <a:graphicFrameLocks noGrp="1"/>
          </p:cNvGraphicFramePr>
          <p:nvPr>
            <p:extLst>
              <p:ext uri="{D42A27DB-BD31-4B8C-83A1-F6EECF244321}">
                <p14:modId xmlns:p14="http://schemas.microsoft.com/office/powerpoint/2010/main" val="1299524253"/>
              </p:ext>
            </p:extLst>
          </p:nvPr>
        </p:nvGraphicFramePr>
        <p:xfrm>
          <a:off x="943304" y="1641231"/>
          <a:ext cx="10666086" cy="4530999"/>
        </p:xfrm>
        <a:graphic>
          <a:graphicData uri="http://schemas.openxmlformats.org/drawingml/2006/table">
            <a:tbl>
              <a:tblPr firstRow="1" bandRow="1">
                <a:tableStyleId>{5C22544A-7EE6-4342-B048-85BDC9FD1C3A}</a:tableStyleId>
              </a:tblPr>
              <a:tblGrid>
                <a:gridCol w="719830">
                  <a:extLst>
                    <a:ext uri="{9D8B030D-6E8A-4147-A177-3AD203B41FA5}">
                      <a16:colId xmlns:a16="http://schemas.microsoft.com/office/drawing/2014/main" val="761930362"/>
                    </a:ext>
                  </a:extLst>
                </a:gridCol>
                <a:gridCol w="5019026">
                  <a:extLst>
                    <a:ext uri="{9D8B030D-6E8A-4147-A177-3AD203B41FA5}">
                      <a16:colId xmlns:a16="http://schemas.microsoft.com/office/drawing/2014/main" val="2991638880"/>
                    </a:ext>
                  </a:extLst>
                </a:gridCol>
                <a:gridCol w="1535723">
                  <a:extLst>
                    <a:ext uri="{9D8B030D-6E8A-4147-A177-3AD203B41FA5}">
                      <a16:colId xmlns:a16="http://schemas.microsoft.com/office/drawing/2014/main" val="1280929322"/>
                    </a:ext>
                  </a:extLst>
                </a:gridCol>
                <a:gridCol w="1606062">
                  <a:extLst>
                    <a:ext uri="{9D8B030D-6E8A-4147-A177-3AD203B41FA5}">
                      <a16:colId xmlns:a16="http://schemas.microsoft.com/office/drawing/2014/main" val="2200078196"/>
                    </a:ext>
                  </a:extLst>
                </a:gridCol>
                <a:gridCol w="1785445">
                  <a:extLst>
                    <a:ext uri="{9D8B030D-6E8A-4147-A177-3AD203B41FA5}">
                      <a16:colId xmlns:a16="http://schemas.microsoft.com/office/drawing/2014/main" val="1673357271"/>
                    </a:ext>
                  </a:extLst>
                </a:gridCol>
              </a:tblGrid>
              <a:tr h="915259">
                <a:tc>
                  <a:txBody>
                    <a:bodyPr/>
                    <a:lstStyle/>
                    <a:p>
                      <a:pPr algn="ctr">
                        <a:lnSpc>
                          <a:spcPct val="115000"/>
                        </a:lnSpc>
                        <a:spcBef>
                          <a:spcPts val="1200"/>
                        </a:spcBef>
                        <a:spcAft>
                          <a:spcPts val="1200"/>
                        </a:spcAft>
                      </a:pPr>
                      <a:r>
                        <a:rPr lang="en-US" sz="1800" b="1" spc="-10" err="1">
                          <a:effectLst/>
                          <a:latin typeface="Times New Roman" panose="02020603050405020304" pitchFamily="18" charset="0"/>
                          <a:ea typeface="Calibri" panose="020F0502020204030204" pitchFamily="34" charset="0"/>
                          <a:cs typeface="Times New Roman" panose="02020603050405020304" pitchFamily="18" charset="0"/>
                        </a:rPr>
                        <a:t>TT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800" b="1" kern="1200" err="1">
                          <a:solidFill>
                            <a:schemeClr val="lt1"/>
                          </a:solidFill>
                          <a:effectLst/>
                          <a:latin typeface="Times New Roman" panose="02020603050405020304" pitchFamily="18" charset="0"/>
                          <a:ea typeface="+mn-ea"/>
                          <a:cs typeface="Times New Roman" panose="02020603050405020304" pitchFamily="18" charset="0"/>
                        </a:rPr>
                        <a:t>Một</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số</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chỉ</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tiêu</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chủ</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yếu</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Đơn vị</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Mục tiêu</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5 năm</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2021-2025</a:t>
                      </a:r>
                      <a:endParaRPr lang="en-US" sz="1800">
                        <a:latin typeface="Times New Roman" panose="02020603050405020304" pitchFamily="18" charset="0"/>
                        <a:cs typeface="Times New Roman" panose="02020603050405020304" pitchFamily="18" charset="0"/>
                      </a:endParaRPr>
                    </a:p>
                  </a:txBody>
                  <a:tcP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Mục tiêu</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10 năm</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2021-2030</a:t>
                      </a:r>
                      <a:endParaRPr lang="en-US" sz="18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40360060"/>
                  </a:ext>
                </a:extLst>
              </a:tr>
              <a:tr h="581707">
                <a:tc>
                  <a:txBody>
                    <a:bodyPr/>
                    <a:lstStyle/>
                    <a:p>
                      <a:pPr algn="ctr"/>
                      <a:r>
                        <a:rPr lang="en-US" sz="1800" b="1">
                          <a:latin typeface="Times New Roman" panose="02020603050405020304" pitchFamily="18" charset="0"/>
                          <a:cs typeface="Times New Roman" panose="02020603050405020304" pitchFamily="18" charset="0"/>
                        </a:rPr>
                        <a:t>B</a:t>
                      </a:r>
                    </a:p>
                  </a:txBody>
                  <a:tcPr/>
                </a:tc>
                <a:tc gridSpan="4">
                  <a:txBody>
                    <a:bodyPr/>
                    <a:lstStyle/>
                    <a:p>
                      <a:pPr algn="ctr"/>
                      <a:r>
                        <a:rPr lang="en-US" sz="1800" b="1">
                          <a:latin typeface="Times New Roman" panose="02020603050405020304" pitchFamily="18" charset="0"/>
                          <a:cs typeface="Times New Roman" panose="02020603050405020304" pitchFamily="18" charset="0"/>
                        </a:rPr>
                        <a:t>Về</a:t>
                      </a:r>
                      <a:r>
                        <a:rPr lang="en-US" sz="1800" b="1" baseline="0">
                          <a:latin typeface="Times New Roman" panose="02020603050405020304" pitchFamily="18" charset="0"/>
                          <a:cs typeface="Times New Roman" panose="02020603050405020304" pitchFamily="18" charset="0"/>
                        </a:rPr>
                        <a:t> xã hội và môi trường</a:t>
                      </a:r>
                      <a:endParaRPr lang="en-US" sz="1800" b="1">
                        <a:latin typeface="Times New Roman" panose="02020603050405020304" pitchFamily="18" charset="0"/>
                        <a:cs typeface="Times New Roman" panose="02020603050405020304" pitchFamily="18" charset="0"/>
                      </a:endParaRPr>
                    </a:p>
                  </a:txBody>
                  <a:tcPr/>
                </a:tc>
                <a:tc hMerge="1">
                  <a:txBody>
                    <a:bodyPr/>
                    <a:lstStyle/>
                    <a:p>
                      <a:endParaRPr lang="en-US"/>
                    </a:p>
                  </a:txBody>
                  <a:tcPr/>
                </a:tc>
                <a:tc hMerge="1">
                  <a:txBody>
                    <a:bodyPr/>
                    <a:lstStyle/>
                    <a:p>
                      <a:endParaRPr lang="en-US"/>
                    </a:p>
                  </a:txBody>
                  <a:tcPr/>
                </a:tc>
                <a:tc hMerge="1">
                  <a:txBody>
                    <a:bodyPr/>
                    <a:lstStyle/>
                    <a:p>
                      <a:pPr algn="ctr"/>
                      <a:endParaRPr lang="en-US" sz="1800" b="1">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03226849"/>
                  </a:ext>
                </a:extLst>
              </a:tr>
              <a:tr h="568195">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Tuổi thọ bình quân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Tuổi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74,5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26844444"/>
                  </a:ext>
                </a:extLst>
              </a:tr>
              <a:tr h="631594">
                <a:tc>
                  <a:txBody>
                    <a:bodyPr/>
                    <a:lstStyle/>
                    <a:p>
                      <a:endParaRPr lang="en-US" sz="1800">
                        <a:latin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i="1" spc="-10">
                          <a:effectLst/>
                          <a:latin typeface="Times New Roman" panose="02020603050405020304" pitchFamily="18" charset="0"/>
                          <a:ea typeface="Calibri" panose="020F0502020204030204" pitchFamily="34" charset="0"/>
                          <a:cs typeface="Times New Roman" panose="02020603050405020304" pitchFamily="18" charset="0"/>
                        </a:rPr>
                        <a:t>Trong đó: Thời gian sống khỏe mạnh đạt tối thiểu</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i="1" spc="-10">
                          <a:effectLst/>
                          <a:latin typeface="Times New Roman" panose="02020603050405020304" pitchFamily="18" charset="0"/>
                          <a:ea typeface="Calibri" panose="020F0502020204030204" pitchFamily="34" charset="0"/>
                          <a:cs typeface="Times New Roman" panose="02020603050405020304" pitchFamily="18" charset="0"/>
                        </a:rPr>
                        <a:t>năm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i="1" spc="-10">
                          <a:effectLst/>
                          <a:latin typeface="Times New Roman" panose="02020603050405020304" pitchFamily="18" charset="0"/>
                          <a:ea typeface="Calibri" panose="020F0502020204030204" pitchFamily="34" charset="0"/>
                          <a:cs typeface="Times New Roman" panose="02020603050405020304" pitchFamily="18" charset="0"/>
                        </a:rPr>
                        <a:t>67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i="1" spc="-10">
                          <a:effectLst/>
                          <a:latin typeface="Times New Roman" panose="02020603050405020304" pitchFamily="18" charset="0"/>
                          <a:ea typeface="Calibri" panose="020F0502020204030204" pitchFamily="34" charset="0"/>
                          <a:cs typeface="Times New Roman" panose="02020603050405020304" pitchFamily="18" charset="0"/>
                        </a:rPr>
                        <a:t>68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37235498"/>
                  </a:ext>
                </a:extLst>
              </a:tr>
              <a:tr h="631594">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Tỷ lệ lao động qua đào tạo có bằng cấp, chứng chỉ</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28-30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35-40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5028514"/>
                  </a:ext>
                </a:extLst>
              </a:tr>
              <a:tr h="634455">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Tỷ trọng lao động nông nghiệp trong tổng lao động xã hội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Dưới 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73070121"/>
                  </a:ext>
                </a:extLst>
              </a:tr>
              <a:tr h="568195">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che</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rừng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53879721"/>
                  </a:ext>
                </a:extLst>
              </a:tr>
            </a:tbl>
          </a:graphicData>
        </a:graphic>
      </p:graphicFrame>
    </p:spTree>
    <p:extLst>
      <p:ext uri="{BB962C8B-B14F-4D97-AF65-F5344CB8AC3E}">
        <p14:creationId xmlns:p14="http://schemas.microsoft.com/office/powerpoint/2010/main" val="25972957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784744" y="997206"/>
            <a:ext cx="10526234" cy="4812896"/>
          </a:xfrm>
        </p:spPr>
        <p:txBody>
          <a:bodyPr>
            <a:noAutofit/>
          </a:bodyPr>
          <a:lstStyle/>
          <a:p>
            <a:pPr algn="just">
              <a:lnSpc>
                <a:spcPct val="100000"/>
              </a:lnSpc>
              <a:spcBef>
                <a:spcPts val="599"/>
              </a:spcBef>
              <a:spcAft>
                <a:spcPts val="499"/>
              </a:spcAft>
              <a:buFont typeface="Wingdings" pitchFamily="2" charset="2"/>
              <a:buChar char="v"/>
            </a:pPr>
            <a:r>
              <a:rPr lang="en-US" sz="2400" b="1">
                <a:solidFill>
                  <a:srgbClr val="0000FF"/>
                </a:solidFill>
                <a:latin typeface="Times New Roman" panose="02020603050405020304" pitchFamily="18" charset="0"/>
                <a:cs typeface="Times New Roman" panose="02020603050405020304" pitchFamily="18" charset="0"/>
              </a:rPr>
              <a:t> Việc </a:t>
            </a:r>
            <a:r>
              <a:rPr lang="en-US" sz="2400" b="1" err="1">
                <a:solidFill>
                  <a:srgbClr val="0000FF"/>
                </a:solidFill>
                <a:latin typeface="Times New Roman" panose="02020603050405020304" pitchFamily="18" charset="0"/>
                <a:cs typeface="Times New Roman" panose="02020603050405020304" pitchFamily="18" charset="0"/>
              </a:rPr>
              <a:t>xác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định</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đột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phá</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chiến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lược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là</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đặc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biệt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quan</a:t>
            </a:r>
            <a:r>
              <a:rPr lang="en-US" sz="2400" b="1">
                <a:solidFill>
                  <a:srgbClr val="0000FF"/>
                </a:solidFill>
                <a:latin typeface="Times New Roman" panose="02020603050405020304" pitchFamily="18" charset="0"/>
                <a:cs typeface="Times New Roman" panose="02020603050405020304" pitchFamily="18" charset="0"/>
              </a:rPr>
              <a:t> trọng</a:t>
            </a:r>
          </a:p>
          <a:p>
            <a:pPr marL="457135" lvl="1" indent="-257138" algn="just">
              <a:lnSpc>
                <a:spcPct val="100000"/>
              </a:lnSpc>
              <a:spcBef>
                <a:spcPts val="599"/>
              </a:spcBef>
              <a:spcAft>
                <a:spcPts val="499"/>
              </a:spcAft>
              <a:buFont typeface="Wingdings" pitchFamily="2" charset="2"/>
              <a:buChar char="ü"/>
            </a:pPr>
            <a:r>
              <a:rPr lang="en-US" sz="2300">
                <a:solidFill>
                  <a:srgbClr val="0000FF"/>
                </a:solidFill>
                <a:latin typeface="Times New Roman" panose="02020603050405020304" pitchFamily="18" charset="0"/>
                <a:cs typeface="Times New Roman" panose="02020603050405020304" pitchFamily="18" charset="0"/>
              </a:rPr>
              <a:t>Đây là những </a:t>
            </a:r>
            <a:r>
              <a:rPr lang="en-US" sz="2300" u="sng">
                <a:solidFill>
                  <a:srgbClr val="0000FF"/>
                </a:solidFill>
                <a:latin typeface="Times New Roman" panose="02020603050405020304" pitchFamily="18" charset="0"/>
                <a:cs typeface="Times New Roman" panose="02020603050405020304" pitchFamily="18" charset="0"/>
              </a:rPr>
              <a:t>yếu tố nền tảng mang tính đột phá</a:t>
            </a:r>
            <a:r>
              <a:rPr lang="en-US" sz="2300">
                <a:solidFill>
                  <a:srgbClr val="0000FF"/>
                </a:solidFill>
                <a:latin typeface="Times New Roman" panose="02020603050405020304" pitchFamily="18" charset="0"/>
                <a:cs typeface="Times New Roman" panose="02020603050405020304" pitchFamily="18" charset="0"/>
              </a:rPr>
              <a:t> cho phát triển đất nước</a:t>
            </a:r>
          </a:p>
          <a:p>
            <a:pPr marL="457135" lvl="1" indent="-257138" algn="just">
              <a:lnSpc>
                <a:spcPct val="100000"/>
              </a:lnSpc>
              <a:spcBef>
                <a:spcPts val="599"/>
              </a:spcBef>
              <a:spcAft>
                <a:spcPts val="499"/>
              </a:spcAft>
              <a:buFont typeface="Wingdings" pitchFamily="2" charset="2"/>
              <a:buChar char="ü"/>
            </a:pPr>
            <a:r>
              <a:rPr lang="en-US" sz="2300">
                <a:solidFill>
                  <a:srgbClr val="0000FF"/>
                </a:solidFill>
                <a:latin typeface="Times New Roman" panose="02020603050405020304" pitchFamily="18" charset="0"/>
                <a:cs typeface="Times New Roman" panose="02020603050405020304" pitchFamily="18" charset="0"/>
              </a:rPr>
              <a:t>Yêu </a:t>
            </a:r>
            <a:r>
              <a:rPr lang="en-US" sz="2300" err="1">
                <a:solidFill>
                  <a:srgbClr val="0000FF"/>
                </a:solidFill>
                <a:latin typeface="Times New Roman" panose="02020603050405020304" pitchFamily="18" charset="0"/>
                <a:cs typeface="Times New Roman" panose="02020603050405020304" pitchFamily="18" charset="0"/>
              </a:rPr>
              <a:t>cầu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đặt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ra</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là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vừa</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bảo</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đảm</a:t>
            </a:r>
            <a:r>
              <a:rPr lang="en-US" sz="2300">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tính</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kế</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thừa</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vừa</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bổ</a:t>
            </a:r>
            <a:r>
              <a:rPr lang="en-US" sz="2300" u="sng">
                <a:solidFill>
                  <a:srgbClr val="0000FF"/>
                </a:solidFill>
                <a:latin typeface="Times New Roman" panose="02020603050405020304" pitchFamily="18" charset="0"/>
                <a:cs typeface="Times New Roman" panose="02020603050405020304" pitchFamily="18" charset="0"/>
              </a:rPr>
              <a:t> sung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những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vấn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đề</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quan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trọng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nhất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để</a:t>
            </a:r>
            <a:r>
              <a:rPr lang="en-US" sz="2300">
                <a:solidFill>
                  <a:srgbClr val="0000FF"/>
                </a:solidFill>
                <a:latin typeface="Times New Roman" panose="02020603050405020304" pitchFamily="18" charset="0"/>
                <a:cs typeface="Times New Roman" panose="02020603050405020304" pitchFamily="18" charset="0"/>
              </a:rPr>
              <a:t> đáp ứng yêu cầu tạo đột </a:t>
            </a:r>
            <a:r>
              <a:rPr lang="en-US" sz="2300" err="1">
                <a:solidFill>
                  <a:srgbClr val="0000FF"/>
                </a:solidFill>
                <a:latin typeface="Times New Roman" panose="02020603050405020304" pitchFamily="18" charset="0"/>
                <a:cs typeface="Times New Roman" panose="02020603050405020304" pitchFamily="18" charset="0"/>
              </a:rPr>
              <a:t>phá</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thúc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đẩy</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phát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triển</a:t>
            </a:r>
            <a:r>
              <a:rPr lang="en-US" sz="2300">
                <a:solidFill>
                  <a:srgbClr val="0000FF"/>
                </a:solidFill>
                <a:latin typeface="Times New Roman" panose="02020603050405020304" pitchFamily="18" charset="0"/>
                <a:cs typeface="Times New Roman" panose="02020603050405020304" pitchFamily="18" charset="0"/>
              </a:rPr>
              <a:t> KTXH trong bối cảnh mới</a:t>
            </a:r>
          </a:p>
          <a:p>
            <a:pPr marL="457135" lvl="1" indent="-257138" algn="just">
              <a:lnSpc>
                <a:spcPct val="100000"/>
              </a:lnSpc>
              <a:spcBef>
                <a:spcPts val="599"/>
              </a:spcBef>
              <a:spcAft>
                <a:spcPts val="499"/>
              </a:spcAft>
              <a:buFont typeface="Wingdings" pitchFamily="2" charset="2"/>
              <a:buChar char="ü"/>
            </a:pPr>
            <a:r>
              <a:rPr lang="en-US" sz="2300">
                <a:solidFill>
                  <a:srgbClr val="0000FF"/>
                </a:solidFill>
                <a:latin typeface="Times New Roman" panose="02020603050405020304" pitchFamily="18" charset="0"/>
                <a:cs typeface="Times New Roman" panose="02020603050405020304" pitchFamily="18" charset="0"/>
              </a:rPr>
              <a:t> Các Tiểu ban của Đại hội XIII đã nghiên </a:t>
            </a:r>
            <a:r>
              <a:rPr lang="en-US" sz="2300" err="1">
                <a:solidFill>
                  <a:srgbClr val="0000FF"/>
                </a:solidFill>
                <a:latin typeface="Times New Roman" panose="02020603050405020304" pitchFamily="18" charset="0"/>
                <a:cs typeface="Times New Roman" panose="02020603050405020304" pitchFamily="18" charset="0"/>
              </a:rPr>
              <a:t>cứu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kỹ</a:t>
            </a:r>
            <a:r>
              <a:rPr lang="en-US" sz="2300">
                <a:solidFill>
                  <a:srgbClr val="0000FF"/>
                </a:solidFill>
                <a:latin typeface="Times New Roman" panose="02020603050405020304" pitchFamily="18" charset="0"/>
                <a:cs typeface="Times New Roman" panose="02020603050405020304" pitchFamily="18" charset="0"/>
              </a:rPr>
              <a:t>, chắt lọc, tiếp </a:t>
            </a:r>
            <a:r>
              <a:rPr lang="en-US" sz="2300" err="1">
                <a:solidFill>
                  <a:srgbClr val="0000FF"/>
                </a:solidFill>
                <a:latin typeface="Times New Roman" panose="02020603050405020304" pitchFamily="18" charset="0"/>
                <a:cs typeface="Times New Roman" panose="02020603050405020304" pitchFamily="18" charset="0"/>
              </a:rPr>
              <a:t>thu</a:t>
            </a:r>
            <a:r>
              <a:rPr lang="en-US" sz="2300">
                <a:solidFill>
                  <a:srgbClr val="0000FF"/>
                </a:solidFill>
                <a:latin typeface="Times New Roman" panose="02020603050405020304" pitchFamily="18" charset="0"/>
                <a:cs typeface="Times New Roman" panose="02020603050405020304" pitchFamily="18" charset="0"/>
              </a:rPr>
              <a:t> ý </a:t>
            </a:r>
            <a:r>
              <a:rPr lang="en-US" sz="2300" err="1">
                <a:solidFill>
                  <a:srgbClr val="0000FF"/>
                </a:solidFill>
                <a:latin typeface="Times New Roman" panose="02020603050405020304" pitchFamily="18" charset="0"/>
                <a:cs typeface="Times New Roman" panose="02020603050405020304" pitchFamily="18" charset="0"/>
              </a:rPr>
              <a:t>kiến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của</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các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cấp</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các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ngành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đội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ngũ</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khoa</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học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quản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lý</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các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tầng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lớp</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nhân</a:t>
            </a:r>
            <a:r>
              <a:rPr lang="en-US" sz="2300">
                <a:solidFill>
                  <a:srgbClr val="0000FF"/>
                </a:solidFill>
                <a:latin typeface="Times New Roman" panose="02020603050405020304" pitchFamily="18" charset="0"/>
                <a:cs typeface="Times New Roman" panose="02020603050405020304" pitchFamily="18" charset="0"/>
              </a:rPr>
              <a:t> dân</a:t>
            </a:r>
          </a:p>
          <a:p>
            <a:pPr algn="just">
              <a:lnSpc>
                <a:spcPct val="100000"/>
              </a:lnSpc>
              <a:spcBef>
                <a:spcPts val="599"/>
              </a:spcBef>
              <a:spcAft>
                <a:spcPts val="499"/>
              </a:spcAft>
              <a:buFont typeface="Wingdings" pitchFamily="2" charset="2"/>
              <a:buChar char="v"/>
            </a:pPr>
            <a:r>
              <a:rPr lang="en-US" sz="2400" b="1" i="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Tinh</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thần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thống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nhất</a:t>
            </a:r>
            <a:r>
              <a:rPr lang="en-US" sz="2400" b="1">
                <a:solidFill>
                  <a:srgbClr val="0000FF"/>
                </a:solidFill>
                <a:latin typeface="Times New Roman" panose="02020603050405020304" pitchFamily="18" charset="0"/>
                <a:cs typeface="Times New Roman" panose="02020603050405020304" pitchFamily="18" charset="0"/>
              </a:rPr>
              <a:t> cao </a:t>
            </a:r>
            <a:r>
              <a:rPr lang="en-US" sz="2400" b="1" err="1">
                <a:solidFill>
                  <a:srgbClr val="0000FF"/>
                </a:solidFill>
                <a:latin typeface="Times New Roman" panose="02020603050405020304" pitchFamily="18" charset="0"/>
                <a:cs typeface="Times New Roman" panose="02020603050405020304" pitchFamily="18" charset="0"/>
              </a:rPr>
              <a:t>về</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đột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phá</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chiến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lược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giữa</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văn</a:t>
            </a:r>
            <a:r>
              <a:rPr lang="en-US" sz="2400" b="1">
                <a:solidFill>
                  <a:srgbClr val="0000FF"/>
                </a:solidFill>
                <a:latin typeface="Times New Roman" panose="02020603050405020304" pitchFamily="18" charset="0"/>
                <a:cs typeface="Times New Roman" panose="02020603050405020304" pitchFamily="18" charset="0"/>
              </a:rPr>
              <a:t> kiện</a:t>
            </a:r>
          </a:p>
          <a:p>
            <a:pPr marL="457135" lvl="1" indent="-257138" algn="just">
              <a:lnSpc>
                <a:spcPct val="100000"/>
              </a:lnSpc>
              <a:spcBef>
                <a:spcPts val="599"/>
              </a:spcBef>
              <a:spcAft>
                <a:spcPts val="499"/>
              </a:spcAft>
              <a:buFont typeface="Wingdings" pitchFamily="2" charset="2"/>
              <a:buChar char="ü"/>
            </a:pPr>
            <a:r>
              <a:rPr lang="en-US" sz="2300" u="sng" err="1">
                <a:solidFill>
                  <a:srgbClr val="0000FF"/>
                </a:solidFill>
                <a:latin typeface="Times New Roman" panose="02020603050405020304" pitchFamily="18" charset="0"/>
                <a:cs typeface="Times New Roman" panose="02020603050405020304" pitchFamily="18" charset="0"/>
              </a:rPr>
              <a:t>Tiếp</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tục</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thực</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hiện</a:t>
            </a:r>
            <a:r>
              <a:rPr lang="en-US" sz="2300" u="sng">
                <a:solidFill>
                  <a:srgbClr val="0000FF"/>
                </a:solidFill>
                <a:latin typeface="Times New Roman" panose="02020603050405020304" pitchFamily="18" charset="0"/>
                <a:cs typeface="Times New Roman" panose="02020603050405020304" pitchFamily="18" charset="0"/>
              </a:rPr>
              <a:t> 3 </a:t>
            </a:r>
            <a:r>
              <a:rPr lang="en-US" sz="2300" u="sng" err="1">
                <a:solidFill>
                  <a:srgbClr val="0000FF"/>
                </a:solidFill>
                <a:latin typeface="Times New Roman" panose="02020603050405020304" pitchFamily="18" charset="0"/>
                <a:cs typeface="Times New Roman" panose="02020603050405020304" pitchFamily="18" charset="0"/>
              </a:rPr>
              <a:t>đột</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phá</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chiến</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lược</a:t>
            </a:r>
            <a:r>
              <a:rPr lang="en-US" sz="2300">
                <a:solidFill>
                  <a:srgbClr val="0000FF"/>
                </a:solidFill>
                <a:latin typeface="Times New Roman" panose="02020603050405020304" pitchFamily="18" charset="0"/>
                <a:cs typeface="Times New Roman" panose="02020603050405020304" pitchFamily="18" charset="0"/>
              </a:rPr>
              <a:t> </a:t>
            </a:r>
            <a:r>
              <a:rPr lang="en-US" sz="2300" i="1">
                <a:solidFill>
                  <a:srgbClr val="0000FF"/>
                </a:solidFill>
                <a:latin typeface="Times New Roman" panose="02020603050405020304" pitchFamily="18" charset="0"/>
                <a:cs typeface="Times New Roman" panose="02020603050405020304" pitchFamily="18" charset="0"/>
              </a:rPr>
              <a:t>(về </a:t>
            </a:r>
            <a:r>
              <a:rPr lang="en-US" sz="2300" i="1" err="1">
                <a:solidFill>
                  <a:srgbClr val="0000FF"/>
                </a:solidFill>
                <a:latin typeface="Times New Roman" panose="02020603050405020304" pitchFamily="18" charset="0"/>
                <a:cs typeface="Times New Roman" panose="02020603050405020304" pitchFamily="18" charset="0"/>
              </a:rPr>
              <a:t>hoàn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thiện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thể</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chế</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kinh</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tế</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thị</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trường</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phát</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triển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nguồn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nhân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lực</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và</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hoàn</a:t>
            </a:r>
            <a:r>
              <a:rPr lang="en-US" sz="2300" i="1">
                <a:solidFill>
                  <a:srgbClr val="0000FF"/>
                </a:solidFill>
                <a:latin typeface="Times New Roman" panose="02020603050405020304" pitchFamily="18" charset="0"/>
                <a:cs typeface="Times New Roman" panose="02020603050405020304" pitchFamily="18" charset="0"/>
              </a:rPr>
              <a:t> thiện hệ </a:t>
            </a:r>
            <a:r>
              <a:rPr lang="en-US" sz="2300" i="1" err="1">
                <a:solidFill>
                  <a:srgbClr val="0000FF"/>
                </a:solidFill>
                <a:latin typeface="Times New Roman" panose="02020603050405020304" pitchFamily="18" charset="0"/>
                <a:cs typeface="Times New Roman" panose="02020603050405020304" pitchFamily="18" charset="0"/>
              </a:rPr>
              <a:t>thống</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kết</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cấu</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hạ</a:t>
            </a:r>
            <a:r>
              <a:rPr lang="en-US" sz="2300" i="1">
                <a:solidFill>
                  <a:srgbClr val="0000FF"/>
                </a:solidFill>
                <a:latin typeface="Times New Roman" panose="02020603050405020304" pitchFamily="18" charset="0"/>
                <a:cs typeface="Times New Roman" panose="02020603050405020304" pitchFamily="18" charset="0"/>
              </a:rPr>
              <a:t> tầng)</a:t>
            </a:r>
            <a:r>
              <a:rPr lang="en-US" sz="2300">
                <a:solidFill>
                  <a:srgbClr val="0000FF"/>
                </a:solidFill>
                <a:latin typeface="Times New Roman" panose="02020603050405020304" pitchFamily="18" charset="0"/>
                <a:cs typeface="Times New Roman" panose="02020603050405020304" pitchFamily="18" charset="0"/>
              </a:rPr>
              <a:t> do </a:t>
            </a:r>
            <a:r>
              <a:rPr lang="en-US" sz="2300" err="1">
                <a:solidFill>
                  <a:srgbClr val="0000FF"/>
                </a:solidFill>
                <a:latin typeface="Times New Roman" panose="02020603050405020304" pitchFamily="18" charset="0"/>
                <a:cs typeface="Times New Roman" panose="02020603050405020304" pitchFamily="18" charset="0"/>
              </a:rPr>
              <a:t>đây</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là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những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vấn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đề</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quan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trọng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cốt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yếu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nhất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vẫn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mang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tính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thời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sự</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sâu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sắc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cần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tập</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trung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thực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hiện</a:t>
            </a:r>
            <a:endParaRPr lang="en-US" sz="2300">
              <a:solidFill>
                <a:srgbClr val="0000FF"/>
              </a:solidFill>
              <a:latin typeface="Times New Roman" panose="02020603050405020304" pitchFamily="18" charset="0"/>
              <a:cs typeface="Times New Roman" panose="02020603050405020304" pitchFamily="18" charset="0"/>
            </a:endParaRPr>
          </a:p>
          <a:p>
            <a:pPr marL="457135" lvl="1" indent="-257138" algn="just">
              <a:lnSpc>
                <a:spcPct val="100000"/>
              </a:lnSpc>
              <a:spcBef>
                <a:spcPts val="599"/>
              </a:spcBef>
              <a:spcAft>
                <a:spcPts val="499"/>
              </a:spcAft>
              <a:buFont typeface="Wingdings" pitchFamily="2" charset="2"/>
              <a:buChar char="ü"/>
            </a:pPr>
            <a:r>
              <a:rPr lang="en-US" sz="2300" err="1">
                <a:solidFill>
                  <a:srgbClr val="0000FF"/>
                </a:solidFill>
                <a:latin typeface="Times New Roman" panose="02020603050405020304" pitchFamily="18" charset="0"/>
                <a:cs typeface="Times New Roman" panose="02020603050405020304" pitchFamily="18" charset="0"/>
              </a:rPr>
              <a:t>Đồng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thời</a:t>
            </a:r>
            <a:r>
              <a:rPr lang="en-US" sz="2300">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bổ</a:t>
            </a:r>
            <a:r>
              <a:rPr lang="en-US" sz="2300" u="sng">
                <a:solidFill>
                  <a:srgbClr val="0000FF"/>
                </a:solidFill>
                <a:latin typeface="Times New Roman" panose="02020603050405020304" pitchFamily="18" charset="0"/>
                <a:cs typeface="Times New Roman" panose="02020603050405020304" pitchFamily="18" charset="0"/>
              </a:rPr>
              <a:t> sung </a:t>
            </a:r>
            <a:r>
              <a:rPr lang="en-US" sz="2300" u="sng" err="1">
                <a:solidFill>
                  <a:srgbClr val="0000FF"/>
                </a:solidFill>
                <a:latin typeface="Times New Roman" panose="02020603050405020304" pitchFamily="18" charset="0"/>
                <a:cs typeface="Times New Roman" panose="02020603050405020304" pitchFamily="18" charset="0"/>
              </a:rPr>
              <a:t>những</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nội</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hàm</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mới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cho</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phù</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hợp</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với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tình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hình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yêu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cầu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phát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triển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đất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nước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trong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bối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cảnh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mới</a:t>
            </a:r>
            <a:endParaRPr lang="en-US" sz="2300">
              <a:solidFill>
                <a:srgbClr val="0000FF"/>
              </a:solidFill>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48454" y="183066"/>
            <a:ext cx="9071818" cy="774381"/>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Các đột phá chiến lược</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6329823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61240" y="1497730"/>
            <a:ext cx="10696354" cy="4382076"/>
          </a:xfrm>
        </p:spPr>
        <p:txBody>
          <a:bodyPr>
            <a:noAutofit/>
          </a:bodyPr>
          <a:lstStyle/>
          <a:p>
            <a:pPr marL="339677" indent="-339677" algn="just">
              <a:lnSpc>
                <a:spcPct val="100000"/>
              </a:lnSpc>
              <a:spcBef>
                <a:spcPts val="599"/>
              </a:spcBef>
              <a:spcAft>
                <a:spcPts val="599"/>
              </a:spcAft>
              <a:buFont typeface="Wingdings" pitchFamily="2" charset="2"/>
              <a:buChar char="v"/>
            </a:pPr>
            <a:r>
              <a:rPr lang="en-US" sz="2800" b="1" i="1" u="sng" err="1">
                <a:solidFill>
                  <a:srgbClr val="0000FF"/>
                </a:solidFill>
                <a:latin typeface="Times New Roman" panose="02020603050405020304" pitchFamily="18" charset="0"/>
                <a:cs typeface="Times New Roman" panose="02020603050405020304" pitchFamily="18" charset="0"/>
              </a:rPr>
              <a:t>Đột</a:t>
            </a:r>
            <a:r>
              <a:rPr lang="en-US" sz="2800" b="1" i="1" u="sng">
                <a:solidFill>
                  <a:srgbClr val="0000FF"/>
                </a:solidFill>
                <a:latin typeface="Times New Roman" panose="02020603050405020304" pitchFamily="18" charset="0"/>
                <a:cs typeface="Times New Roman" panose="02020603050405020304" pitchFamily="18" charset="0"/>
              </a:rPr>
              <a:t> </a:t>
            </a:r>
            <a:r>
              <a:rPr lang="en-US" sz="2800" b="1" i="1" u="sng" err="1">
                <a:solidFill>
                  <a:srgbClr val="0000FF"/>
                </a:solidFill>
                <a:latin typeface="Times New Roman" panose="02020603050405020304" pitchFamily="18" charset="0"/>
                <a:cs typeface="Times New Roman" panose="02020603050405020304" pitchFamily="18" charset="0"/>
              </a:rPr>
              <a:t>phá</a:t>
            </a:r>
            <a:r>
              <a:rPr lang="en-US" sz="2800" b="1" i="1" u="sng">
                <a:solidFill>
                  <a:srgbClr val="0000FF"/>
                </a:solidFill>
                <a:latin typeface="Times New Roman" panose="02020603050405020304" pitchFamily="18" charset="0"/>
                <a:cs typeface="Times New Roman" panose="02020603050405020304" pitchFamily="18" charset="0"/>
              </a:rPr>
              <a:t> </a:t>
            </a:r>
            <a:r>
              <a:rPr lang="en-US" sz="2800" b="1" i="1" u="sng" err="1">
                <a:solidFill>
                  <a:srgbClr val="0000FF"/>
                </a:solidFill>
                <a:latin typeface="Times New Roman" panose="02020603050405020304" pitchFamily="18" charset="0"/>
                <a:cs typeface="Times New Roman" panose="02020603050405020304" pitchFamily="18" charset="0"/>
              </a:rPr>
              <a:t>thứ</a:t>
            </a:r>
            <a:r>
              <a:rPr lang="en-US" sz="2800" b="1" i="1" u="sng">
                <a:solidFill>
                  <a:srgbClr val="0000FF"/>
                </a:solidFill>
                <a:latin typeface="Times New Roman" panose="02020603050405020304" pitchFamily="18" charset="0"/>
                <a:cs typeface="Times New Roman" panose="02020603050405020304" pitchFamily="18" charset="0"/>
              </a:rPr>
              <a:t> </a:t>
            </a:r>
            <a:r>
              <a:rPr lang="en-US" sz="2800" b="1" i="1" u="sng" err="1">
                <a:solidFill>
                  <a:srgbClr val="0000FF"/>
                </a:solidFill>
                <a:latin typeface="Times New Roman" panose="02020603050405020304" pitchFamily="18" charset="0"/>
                <a:cs typeface="Times New Roman" panose="02020603050405020304" pitchFamily="18" charset="0"/>
              </a:rPr>
              <a:t>nhất</a:t>
            </a:r>
            <a:r>
              <a:rPr lang="en-US" sz="2800" b="1" i="1" u="sng">
                <a:solidFill>
                  <a:srgbClr val="0000FF"/>
                </a:solidFill>
                <a:latin typeface="Times New Roman" panose="02020603050405020304" pitchFamily="18" charset="0"/>
                <a:cs typeface="Times New Roman" panose="02020603050405020304" pitchFamily="18" charset="0"/>
              </a:rPr>
              <a:t>:</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tiếp</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tục</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hoàn</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thiện</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và</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nâng</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cao</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chất</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lượng</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thể</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chế</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kinh</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tế</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thị</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trường</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định</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hướng</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XHCN</a:t>
            </a:r>
            <a:endParaRPr lang="en-US" sz="2800" b="1" i="1">
              <a:solidFill>
                <a:srgbClr val="0000FF"/>
              </a:solidFill>
              <a:latin typeface="Times New Roman" panose="02020603050405020304" pitchFamily="18" charset="0"/>
              <a:cs typeface="Times New Roman" panose="02020603050405020304" pitchFamily="18" charset="0"/>
            </a:endParaRPr>
          </a:p>
          <a:p>
            <a:pPr marL="796812" lvl="2" indent="-412691" algn="just">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Nhấn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mạnh</a:t>
            </a:r>
            <a:r>
              <a:rPr lang="en-US" sz="2400">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nâng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cao</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chất</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lượng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thể</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chế</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bảo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đảm</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đầy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đủ</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đồng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bộ</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hiện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đại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hội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nhập</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trọng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tâm</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là</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thị</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trường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các</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yếu</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tô</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sản</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xuất</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nhất</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là</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thị</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trường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quyền</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sử</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dụng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đất</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khoa</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học</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công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nghệ</a:t>
            </a:r>
            <a:r>
              <a:rPr lang="en-US" sz="2400" i="1">
                <a:solidFill>
                  <a:srgbClr val="0000FF"/>
                </a:solidFill>
                <a:latin typeface="Times New Roman" pitchFamily="18" charset="0"/>
                <a:cs typeface="Times New Roman" pitchFamily="18" charset="0"/>
              </a:rPr>
              <a:t>)</a:t>
            </a:r>
            <a:endParaRPr lang="en-US" sz="2400">
              <a:solidFill>
                <a:srgbClr val="0000FF"/>
              </a:solidFill>
              <a:latin typeface="Times New Roman" pitchFamily="18" charset="0"/>
              <a:cs typeface="Times New Roman" pitchFamily="18" charset="0"/>
            </a:endParaRPr>
          </a:p>
          <a:p>
            <a:pPr marL="796812" lvl="2" indent="-412691" algn="just">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Huy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động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sử</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dụng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các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nguồn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lực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thực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hiện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theo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cơ</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chế</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thị</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trường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đổi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mới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trị</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quốc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gia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theo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hướng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hiện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đại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nhất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lý</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lý</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xã</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hội</a:t>
            </a:r>
            <a:endParaRPr lang="en-US" sz="2400">
              <a:solidFill>
                <a:srgbClr val="0000FF"/>
              </a:solidFill>
              <a:latin typeface="Times New Roman" pitchFamily="18" charset="0"/>
              <a:cs typeface="Times New Roman" pitchFamily="18" charset="0"/>
            </a:endParaRPr>
          </a:p>
          <a:p>
            <a:pPr marL="796812" lvl="2" indent="-412691" algn="just">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Xây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dựng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bộ</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máy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nước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pháp</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quyền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xã</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hội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chủ</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nghĩa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tinh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gọn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hiệu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lực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hiệu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đẩy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mạnh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phân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cấp</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phân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quyền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bảo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đảm</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lý</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thống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nhất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huy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tính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chủ</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động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sáng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tạo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trách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nhiệm</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của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các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cấp</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các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ngành</a:t>
            </a:r>
            <a:endParaRPr lang="en-US" sz="2400">
              <a:solidFill>
                <a:srgbClr val="0000FF"/>
              </a:solidFill>
              <a:latin typeface="Times New Roman" pitchFamily="18" charset="0"/>
              <a:cs typeface="Times New Roman" pitchFamily="18" charset="0"/>
            </a:endParaRPr>
          </a:p>
        </p:txBody>
      </p:sp>
      <p:sp>
        <p:nvSpPr>
          <p:cNvPr id="4" name="Rectangle 3"/>
          <p:cNvSpPr/>
          <p:nvPr/>
        </p:nvSpPr>
        <p:spPr>
          <a:xfrm>
            <a:off x="2105248" y="733651"/>
            <a:ext cx="9005777" cy="584761"/>
          </a:xfrm>
          <a:prstGeom prst="rect">
            <a:avLst/>
          </a:prstGeom>
        </p:spPr>
        <p:txBody>
          <a:bodyPr wrap="square" lIns="91427" tIns="45713" rIns="91427" bIns="45713">
            <a:spAutoFit/>
          </a:bodyPr>
          <a:lstStyle/>
          <a:p>
            <a:pPr algn="ctr"/>
            <a:r>
              <a:rPr lang="en-US" sz="3200" b="1" err="1">
                <a:solidFill>
                  <a:srgbClr val="FF00FF"/>
                </a:solidFill>
                <a:latin typeface="Times New Roman" pitchFamily="18" charset="0"/>
                <a:cs typeface="Times New Roman" panose="02020603050405020304" pitchFamily="18" charset="0"/>
              </a:rPr>
              <a:t>Những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nội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hàm</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mới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trong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các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đột</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phá</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chiến</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lược</a:t>
            </a:r>
            <a:endParaRPr lang="en-US" sz="3200"/>
          </a:p>
        </p:txBody>
      </p:sp>
    </p:spTree>
    <p:extLst>
      <p:ext uri="{BB962C8B-B14F-4D97-AF65-F5344CB8AC3E}">
        <p14:creationId xmlns:p14="http://schemas.microsoft.com/office/powerpoint/2010/main" val="1634294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693688" y="1316189"/>
            <a:ext cx="10672521" cy="4526459"/>
          </a:xfrm>
        </p:spPr>
        <p:txBody>
          <a:bodyPr>
            <a:noAutofit/>
          </a:bodyPr>
          <a:lstStyle/>
          <a:p>
            <a:pPr marL="457135" indent="-287297" algn="just">
              <a:lnSpc>
                <a:spcPct val="100000"/>
              </a:lnSpc>
              <a:spcBef>
                <a:spcPts val="599"/>
              </a:spcBef>
              <a:spcAft>
                <a:spcPts val="499"/>
              </a:spcAft>
              <a:buFont typeface="Wingdings" pitchFamily="2" charset="2"/>
              <a:buChar char="v"/>
            </a:pPr>
            <a:r>
              <a:rPr lang="en-US" sz="2400" b="1" i="1" u="sng" err="1">
                <a:solidFill>
                  <a:srgbClr val="0000FF"/>
                </a:solidFill>
                <a:latin typeface="Times New Roman" pitchFamily="18" charset="0"/>
                <a:cs typeface="Times New Roman" panose="02020603050405020304" pitchFamily="18" charset="0"/>
              </a:rPr>
              <a:t>Đột</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phá</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thứ</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hai</a:t>
            </a:r>
            <a:r>
              <a:rPr lang="en-US" sz="2400" b="1" i="1" u="sng">
                <a:solidFill>
                  <a:srgbClr val="0000FF"/>
                </a:solidFill>
                <a:latin typeface="Times New Roman" panose="02020603050405020304" pitchFamily="18" charset="0"/>
                <a:cs typeface="Times New Roman" panose="02020603050405020304" pitchFamily="18" charset="0"/>
              </a:rPr>
              <a:t>:</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itchFamily="18" charset="0"/>
                <a:cs typeface="Times New Roman" pitchFamily="18" charset="0"/>
              </a:rPr>
              <a:t>Tiếp</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tục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phát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triển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toàn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diện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nguồn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nhân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lực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khoa</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học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công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nghệ</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đổi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mới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sáng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tạo</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gắn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với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khơi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dậy</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vọng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phát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triển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đất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nước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lòng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tự</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hào</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dân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tộc</a:t>
            </a:r>
            <a:r>
              <a:rPr lang="en-US" sz="2400" b="1" i="1">
                <a:solidFill>
                  <a:srgbClr val="0000FF"/>
                </a:solidFill>
                <a:latin typeface="Times New Roman" pitchFamily="18" charset="0"/>
                <a:cs typeface="Times New Roman" pitchFamily="18" charset="0"/>
              </a:rPr>
              <a:t>, ý </a:t>
            </a:r>
            <a:r>
              <a:rPr lang="en-US" sz="2400" b="1" i="1" err="1">
                <a:solidFill>
                  <a:srgbClr val="0000FF"/>
                </a:solidFill>
                <a:latin typeface="Times New Roman" pitchFamily="18" charset="0"/>
                <a:cs typeface="Times New Roman" pitchFamily="18" charset="0"/>
              </a:rPr>
              <a:t>chí</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tư</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cường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và</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phát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huy</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giá</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trị</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văn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hoá</a:t>
            </a:r>
            <a:r>
              <a:rPr lang="en-US" sz="2400" b="1" i="1">
                <a:solidFill>
                  <a:srgbClr val="0000FF"/>
                </a:solidFill>
                <a:latin typeface="Times New Roman" pitchFamily="18" charset="0"/>
                <a:cs typeface="Times New Roman" pitchFamily="18" charset="0"/>
              </a:rPr>
              <a:t>, con </a:t>
            </a:r>
            <a:r>
              <a:rPr lang="en-US" sz="2400" b="1" i="1" err="1">
                <a:solidFill>
                  <a:srgbClr val="0000FF"/>
                </a:solidFill>
                <a:latin typeface="Times New Roman" pitchFamily="18" charset="0"/>
                <a:cs typeface="Times New Roman" pitchFamily="18" charset="0"/>
              </a:rPr>
              <a:t>người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Việt</a:t>
            </a:r>
            <a:r>
              <a:rPr lang="en-US" sz="2400" b="1" i="1">
                <a:solidFill>
                  <a:srgbClr val="0000FF"/>
                </a:solidFill>
                <a:latin typeface="Times New Roman" pitchFamily="18" charset="0"/>
                <a:cs typeface="Times New Roman" pitchFamily="18" charset="0"/>
              </a:rPr>
              <a:t> Nam</a:t>
            </a:r>
          </a:p>
          <a:p>
            <a:pPr marL="796812" lvl="1" indent="-406341" algn="just">
              <a:lnSpc>
                <a:spcPct val="100000"/>
              </a:lnSpc>
              <a:spcBef>
                <a:spcPts val="599"/>
              </a:spcBef>
              <a:spcAft>
                <a:spcPts val="599"/>
              </a:spcAft>
              <a:buFont typeface="Wingdings" pitchFamily="2" charset="2"/>
              <a:buChar char="ü"/>
            </a:pPr>
            <a:r>
              <a:rPr lang="en-US" sz="2000" err="1">
                <a:solidFill>
                  <a:srgbClr val="0000FF"/>
                </a:solidFill>
                <a:latin typeface="Times New Roman" pitchFamily="18" charset="0"/>
                <a:cs typeface="Times New Roman" pitchFamily="18" charset="0"/>
              </a:rPr>
              <a:t>Đẩy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nhanh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đổi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mới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bản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toàn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diện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nâng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chất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dục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chú</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tạo</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nhân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lực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chất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lượng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bồi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dưỡng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nhân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tài</a:t>
            </a:r>
            <a:r>
              <a:rPr lang="en-US" sz="2000">
                <a:solidFill>
                  <a:srgbClr val="0000FF"/>
                </a:solidFill>
                <a:latin typeface="Times New Roman" pitchFamily="18" charset="0"/>
                <a:cs typeface="Times New Roman" pitchFamily="18" charset="0"/>
              </a:rPr>
              <a:t> </a:t>
            </a:r>
          </a:p>
          <a:p>
            <a:pPr marL="796812" lvl="1" indent="-406341" algn="just">
              <a:lnSpc>
                <a:spcPct val="100000"/>
              </a:lnSpc>
              <a:spcBef>
                <a:spcPts val="599"/>
              </a:spcBef>
              <a:spcAft>
                <a:spcPts val="599"/>
              </a:spcAft>
              <a:buFont typeface="Wingdings" pitchFamily="2" charset="2"/>
              <a:buChar char="ü"/>
            </a:pP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mẽ</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khoa</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học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công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nghệ</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đổi</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mới</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sáng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tạo</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và</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chuyển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đổi</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số</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để</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tạo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bứt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về</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suất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lượng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sức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tranh</a:t>
            </a:r>
            <a:r>
              <a:rPr lang="en-US" sz="2000">
                <a:solidFill>
                  <a:srgbClr val="0000FF"/>
                </a:solidFill>
                <a:latin typeface="Times New Roman" pitchFamily="18" charset="0"/>
                <a:cs typeface="Times New Roman" pitchFamily="18" charset="0"/>
              </a:rPr>
              <a:t> </a:t>
            </a:r>
            <a:r>
              <a:rPr lang="en-US" sz="2000" i="1">
                <a:solidFill>
                  <a:srgbClr val="0000FF"/>
                </a:solidFill>
                <a:latin typeface="Times New Roman" pitchFamily="18" charset="0"/>
                <a:cs typeface="Times New Roman" pitchFamily="18" charset="0"/>
              </a:rPr>
              <a:t>(có </a:t>
            </a:r>
            <a:r>
              <a:rPr lang="en-US" sz="2000" i="1" err="1">
                <a:solidFill>
                  <a:srgbClr val="0000FF"/>
                </a:solidFill>
                <a:latin typeface="Times New Roman" pitchFamily="18" charset="0"/>
                <a:cs typeface="Times New Roman" pitchFamily="18" charset="0"/>
              </a:rPr>
              <a:t>thể</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cơ</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chính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sách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đặc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thù</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vượt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trội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lấy</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doanh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nghiệp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trung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tâm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nghiên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cứu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phát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triển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ứng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dụng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chuyển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giao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nghệ</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ứng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dụng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nghệ</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số</a:t>
            </a:r>
            <a:r>
              <a:rPr lang="en-US" sz="2000" i="1">
                <a:solidFill>
                  <a:srgbClr val="0000FF"/>
                </a:solidFill>
                <a:latin typeface="Times New Roman" pitchFamily="18" charset="0"/>
                <a:cs typeface="Times New Roman" pitchFamily="18" charset="0"/>
              </a:rPr>
              <a:t>)</a:t>
            </a:r>
            <a:r>
              <a:rPr lang="en-US" sz="2000">
                <a:solidFill>
                  <a:srgbClr val="0000FF"/>
                </a:solidFill>
                <a:latin typeface="Times New Roman" pitchFamily="18" charset="0"/>
                <a:cs typeface="Times New Roman" pitchFamily="18" charset="0"/>
              </a:rPr>
              <a:t> </a:t>
            </a:r>
          </a:p>
          <a:p>
            <a:pPr marL="796812" lvl="1" indent="-406341" algn="just">
              <a:lnSpc>
                <a:spcPct val="100000"/>
              </a:lnSpc>
              <a:spcBef>
                <a:spcPts val="599"/>
              </a:spcBef>
              <a:spcAft>
                <a:spcPts val="599"/>
              </a:spcAft>
              <a:buFont typeface="Wingdings" pitchFamily="2" charset="2"/>
              <a:buChar char="ü"/>
            </a:pPr>
            <a:r>
              <a:rPr lang="en-US" sz="2000" err="1">
                <a:solidFill>
                  <a:srgbClr val="0000FF"/>
                </a:solidFill>
                <a:latin typeface="Times New Roman" pitchFamily="18" charset="0"/>
                <a:cs typeface="Times New Roman" pitchFamily="18" charset="0"/>
              </a:rPr>
              <a:t>Khơi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dậy</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khát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vọng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phát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triển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đất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nước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lòng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tự</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hào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dân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tộc</a:t>
            </a:r>
            <a:r>
              <a:rPr lang="en-US" sz="2000">
                <a:solidFill>
                  <a:srgbClr val="0000FF"/>
                </a:solidFill>
                <a:latin typeface="Times New Roman" pitchFamily="18" charset="0"/>
                <a:cs typeface="Times New Roman" pitchFamily="18" charset="0"/>
              </a:rPr>
              <a:t>, ý </a:t>
            </a:r>
            <a:r>
              <a:rPr lang="en-US" sz="2000" err="1">
                <a:solidFill>
                  <a:srgbClr val="0000FF"/>
                </a:solidFill>
                <a:latin typeface="Times New Roman" pitchFamily="18" charset="0"/>
                <a:cs typeface="Times New Roman" pitchFamily="18" charset="0"/>
              </a:rPr>
              <a:t>chí</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cường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phát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huy</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giá</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trị</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văn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hoá</a:t>
            </a:r>
            <a:r>
              <a:rPr lang="en-US" sz="2000" u="sng">
                <a:solidFill>
                  <a:srgbClr val="0000FF"/>
                </a:solidFill>
                <a:latin typeface="Times New Roman" pitchFamily="18" charset="0"/>
                <a:cs typeface="Times New Roman" pitchFamily="18" charset="0"/>
              </a:rPr>
              <a:t>, con </a:t>
            </a:r>
            <a:r>
              <a:rPr lang="en-US" sz="2000" u="sng" err="1">
                <a:solidFill>
                  <a:srgbClr val="0000FF"/>
                </a:solidFill>
                <a:latin typeface="Times New Roman" pitchFamily="18" charset="0"/>
                <a:cs typeface="Times New Roman" pitchFamily="18" charset="0"/>
              </a:rPr>
              <a:t>người</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Việt</a:t>
            </a:r>
            <a:r>
              <a:rPr lang="en-US" sz="2000" u="sng">
                <a:solidFill>
                  <a:srgbClr val="0000FF"/>
                </a:solidFill>
                <a:latin typeface="Times New Roman" pitchFamily="18" charset="0"/>
                <a:cs typeface="Times New Roman" pitchFamily="18" charset="0"/>
              </a:rPr>
              <a:t> Nam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đề</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cao</a:t>
            </a:r>
            <a:r>
              <a:rPr lang="en-US" sz="2000" i="1">
                <a:solidFill>
                  <a:srgbClr val="0000FF"/>
                </a:solidFill>
                <a:latin typeface="Times New Roman" pitchFamily="18" charset="0"/>
                <a:cs typeface="Times New Roman" pitchFamily="18" charset="0"/>
              </a:rPr>
              <a:t> ý </a:t>
            </a:r>
            <a:r>
              <a:rPr lang="en-US" sz="2000" i="1" err="1">
                <a:solidFill>
                  <a:srgbClr val="0000FF"/>
                </a:solidFill>
                <a:latin typeface="Times New Roman" pitchFamily="18" charset="0"/>
                <a:cs typeface="Times New Roman" pitchFamily="18" charset="0"/>
              </a:rPr>
              <a:t>thức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trách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nhiệm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đạo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đức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xã</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hội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sống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việc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theo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pháp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luật</a:t>
            </a:r>
            <a:r>
              <a:rPr lang="en-US" sz="2000" i="1">
                <a:solidFill>
                  <a:srgbClr val="0000FF"/>
                </a:solidFill>
                <a:latin typeface="Times New Roman" pitchFamily="18" charset="0"/>
                <a:cs typeface="Times New Roman" pitchFamily="18" charset="0"/>
              </a:rPr>
              <a:t>)</a:t>
            </a: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296204" y="403783"/>
            <a:ext cx="9629302" cy="774381"/>
          </a:xfrm>
        </p:spPr>
        <p:txBody>
          <a:bodyPr>
            <a:normAutofit/>
          </a:bodyPr>
          <a:lstStyle/>
          <a:p>
            <a:pPr algn="ctr"/>
            <a:r>
              <a:rPr lang="en-US" sz="3200" b="1" err="1">
                <a:solidFill>
                  <a:srgbClr val="FF00FF"/>
                </a:solidFill>
                <a:latin typeface="Times New Roman" pitchFamily="18" charset="0"/>
                <a:cs typeface="Times New Roman" panose="02020603050405020304" pitchFamily="18" charset="0"/>
              </a:rPr>
              <a:t>Những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nội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hàm</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mới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trong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các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đột</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phá</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chiến</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lược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tiếp</a:t>
            </a:r>
            <a:r>
              <a:rPr lang="en-US" sz="3200" b="1">
                <a:solidFill>
                  <a:srgbClr val="FF00FF"/>
                </a:solidFill>
                <a:latin typeface="Times New Roman"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957279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18712" y="1454413"/>
            <a:ext cx="10473070" cy="4526459"/>
          </a:xfrm>
        </p:spPr>
        <p:txBody>
          <a:bodyPr>
            <a:noAutofit/>
          </a:bodyPr>
          <a:lstStyle/>
          <a:p>
            <a:pPr marL="404755" indent="-404755" algn="just">
              <a:lnSpc>
                <a:spcPct val="100000"/>
              </a:lnSpc>
              <a:spcBef>
                <a:spcPts val="599"/>
              </a:spcBef>
              <a:spcAft>
                <a:spcPts val="499"/>
              </a:spcAft>
              <a:buFont typeface="Wingdings" pitchFamily="2" charset="2"/>
              <a:buChar char="v"/>
            </a:pPr>
            <a:r>
              <a:rPr lang="en-US" sz="2400" b="1" i="1" u="sng" err="1">
                <a:solidFill>
                  <a:srgbClr val="0000FF"/>
                </a:solidFill>
                <a:latin typeface="Times New Roman" pitchFamily="18" charset="0"/>
                <a:cs typeface="Times New Roman" panose="02020603050405020304" pitchFamily="18" charset="0"/>
              </a:rPr>
              <a:t>Đột</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phá</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thứ</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ba</a:t>
            </a:r>
            <a:r>
              <a:rPr lang="en-US" sz="2400" b="1" i="1" u="sng">
                <a:solidFill>
                  <a:srgbClr val="0000FF"/>
                </a:solidFill>
                <a:latin typeface="Times New Roman" panose="02020603050405020304" pitchFamily="18" charset="0"/>
                <a:cs typeface="Times New Roman" panose="02020603050405020304" pitchFamily="18" charset="0"/>
              </a:rPr>
              <a:t>:</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itchFamily="18" charset="0"/>
                <a:cs typeface="Times New Roman" pitchFamily="18" charset="0"/>
              </a:rPr>
              <a:t>Tiếp</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tục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hoàn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thiện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hệ</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thống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kết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cấu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hạ</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tầng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kinh</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tế</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xã</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hội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đồng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bộ</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hiện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đại</a:t>
            </a:r>
            <a:endParaRPr lang="en-US" sz="2400" b="1" i="1">
              <a:solidFill>
                <a:srgbClr val="0000FF"/>
              </a:solidFill>
              <a:latin typeface="Times New Roman" pitchFamily="18" charset="0"/>
              <a:cs typeface="Times New Roman" pitchFamily="18" charset="0"/>
            </a:endParaRPr>
          </a:p>
          <a:p>
            <a:pPr marL="917445" lvl="2" indent="-407930">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Trọng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tâm</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ưu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tiên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hạ</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tầng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trọng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yếu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về</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giao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thông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năng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lượng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công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nghệ</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thông</a:t>
            </a:r>
            <a:r>
              <a:rPr lang="en-US" sz="2400">
                <a:solidFill>
                  <a:srgbClr val="0000FF"/>
                </a:solidFill>
                <a:latin typeface="Times New Roman" pitchFamily="18" charset="0"/>
                <a:cs typeface="Times New Roman" pitchFamily="18" charset="0"/>
              </a:rPr>
              <a:t> tin, </a:t>
            </a:r>
            <a:r>
              <a:rPr lang="en-US" sz="2400" err="1">
                <a:solidFill>
                  <a:srgbClr val="0000FF"/>
                </a:solidFill>
                <a:latin typeface="Times New Roman" pitchFamily="18" charset="0"/>
                <a:cs typeface="Times New Roman" pitchFamily="18" charset="0"/>
              </a:rPr>
              <a:t>đô</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thị</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lớn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hạ</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tầng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ứng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phó</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với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biến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đổi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khí</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hậu</a:t>
            </a:r>
            <a:r>
              <a:rPr lang="en-US" sz="2400">
                <a:solidFill>
                  <a:srgbClr val="0000FF"/>
                </a:solidFill>
                <a:latin typeface="Times New Roman" pitchFamily="18" charset="0"/>
                <a:cs typeface="Times New Roman" pitchFamily="18" charset="0"/>
              </a:rPr>
              <a:t>. </a:t>
            </a:r>
          </a:p>
          <a:p>
            <a:pPr marL="917445" lvl="2" indent="-407930">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mạnh</a:t>
            </a:r>
            <a:r>
              <a:rPr lang="en-US" sz="2400">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hạ</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tầng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số</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xây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dựng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đồng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bộ</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hạ</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tầng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dữ</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liệu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quốc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gia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vùng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địa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phương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kết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nối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đồng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bộ</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thống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nhất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tạo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nền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tảng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kinh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tế</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số</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xã</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hội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số</a:t>
            </a:r>
            <a:r>
              <a:rPr lang="en-US" sz="2400">
                <a:solidFill>
                  <a:srgbClr val="0000FF"/>
                </a:solidFill>
                <a:latin typeface="Times New Roman" pitchFamily="18" charset="0"/>
                <a:cs typeface="Times New Roman" pitchFamily="18" charset="0"/>
              </a:rPr>
              <a:t>. </a:t>
            </a:r>
            <a:endParaRPr lang="en-US" sz="16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296204" y="403783"/>
            <a:ext cx="9629302" cy="774381"/>
          </a:xfrm>
        </p:spPr>
        <p:txBody>
          <a:bodyPr>
            <a:normAutofit/>
          </a:bodyPr>
          <a:lstStyle/>
          <a:p>
            <a:pPr algn="ctr"/>
            <a:r>
              <a:rPr lang="en-US" sz="3200" b="1" err="1">
                <a:solidFill>
                  <a:srgbClr val="FF00FF"/>
                </a:solidFill>
                <a:latin typeface="Times New Roman" pitchFamily="18" charset="0"/>
                <a:cs typeface="Times New Roman" panose="02020603050405020304" pitchFamily="18" charset="0"/>
              </a:rPr>
              <a:t>Những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nội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hàm</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mới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trong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các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đột</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phá</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chiến</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lược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tiếp</a:t>
            </a:r>
            <a:r>
              <a:rPr lang="en-US" sz="3200" b="1">
                <a:solidFill>
                  <a:srgbClr val="FF00FF"/>
                </a:solidFill>
                <a:latin typeface="Times New Roman"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285413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158966329"/>
              </p:ext>
            </p:extLst>
          </p:nvPr>
        </p:nvGraphicFramePr>
        <p:xfrm>
          <a:off x="2923957" y="244549"/>
          <a:ext cx="8920716" cy="61881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Oval 5"/>
          <p:cNvSpPr/>
          <p:nvPr/>
        </p:nvSpPr>
        <p:spPr>
          <a:xfrm>
            <a:off x="6018033" y="2158409"/>
            <a:ext cx="2530549" cy="23604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rtlCol="0" anchor="ctr"/>
          <a:lstStyle/>
          <a:p>
            <a:pPr algn="ctr"/>
            <a:r>
              <a:rPr lang="en-US" b="1">
                <a:solidFill>
                  <a:srgbClr val="0000FF"/>
                </a:solidFill>
                <a:latin typeface="Times New Roman" panose="02020603050405020304" pitchFamily="18" charset="0"/>
                <a:cs typeface="Times New Roman" panose="02020603050405020304" pitchFamily="18" charset="0"/>
              </a:rPr>
              <a:t>10 </a:t>
            </a:r>
            <a:r>
              <a:rPr lang="en-US" b="1" err="1">
                <a:solidFill>
                  <a:srgbClr val="0000FF"/>
                </a:solidFill>
                <a:latin typeface="Times New Roman" panose="02020603050405020304" pitchFamily="18" charset="0"/>
                <a:cs typeface="Times New Roman" panose="02020603050405020304" pitchFamily="18" charset="0"/>
              </a:rPr>
              <a:t>lĩnh</a:t>
            </a:r>
            <a:r>
              <a:rPr lang="en-US" b="1">
                <a:solidFill>
                  <a:srgbClr val="0000FF"/>
                </a:solidFill>
                <a:latin typeface="Times New Roman" panose="02020603050405020304" pitchFamily="18" charset="0"/>
                <a:cs typeface="Times New Roman" panose="02020603050405020304" pitchFamily="18" charset="0"/>
              </a:rPr>
              <a:t> </a:t>
            </a:r>
            <a:r>
              <a:rPr lang="en-US" b="1" err="1">
                <a:solidFill>
                  <a:srgbClr val="0000FF"/>
                </a:solidFill>
                <a:latin typeface="Times New Roman" panose="02020603050405020304" pitchFamily="18" charset="0"/>
                <a:cs typeface="Times New Roman" panose="02020603050405020304" pitchFamily="18" charset="0"/>
              </a:rPr>
              <a:t>vực</a:t>
            </a:r>
            <a:r>
              <a:rPr lang="en-US" b="1">
                <a:solidFill>
                  <a:srgbClr val="0000FF"/>
                </a:solidFill>
                <a:latin typeface="Times New Roman" panose="02020603050405020304" pitchFamily="18" charset="0"/>
                <a:cs typeface="Times New Roman" panose="02020603050405020304" pitchFamily="18" charset="0"/>
              </a:rPr>
              <a:t> </a:t>
            </a:r>
            <a:r>
              <a:rPr lang="en-US" b="1" err="1">
                <a:solidFill>
                  <a:srgbClr val="0000FF"/>
                </a:solidFill>
                <a:latin typeface="Times New Roman" panose="02020603050405020304" pitchFamily="18" charset="0"/>
                <a:cs typeface="Times New Roman" panose="02020603050405020304" pitchFamily="18" charset="0"/>
              </a:rPr>
              <a:t>trọng</a:t>
            </a:r>
            <a:r>
              <a:rPr lang="en-US" b="1">
                <a:solidFill>
                  <a:srgbClr val="0000FF"/>
                </a:solidFill>
                <a:latin typeface="Times New Roman" panose="02020603050405020304" pitchFamily="18" charset="0"/>
                <a:cs typeface="Times New Roman" panose="02020603050405020304" pitchFamily="18" charset="0"/>
              </a:rPr>
              <a:t> </a:t>
            </a:r>
            <a:r>
              <a:rPr lang="en-US" b="1" err="1">
                <a:solidFill>
                  <a:srgbClr val="0000FF"/>
                </a:solidFill>
                <a:latin typeface="Times New Roman" panose="02020603050405020304" pitchFamily="18" charset="0"/>
                <a:cs typeface="Times New Roman" panose="02020603050405020304" pitchFamily="18" charset="0"/>
              </a:rPr>
              <a:t>tâm</a:t>
            </a:r>
            <a:endParaRPr lang="en-US" i="1">
              <a:solidFill>
                <a:srgbClr val="0000FF"/>
              </a:solidFill>
            </a:endParaRPr>
          </a:p>
        </p:txBody>
      </p:sp>
      <p:sp>
        <p:nvSpPr>
          <p:cNvPr id="45" name="Rectangle 44"/>
          <p:cNvSpPr/>
          <p:nvPr/>
        </p:nvSpPr>
        <p:spPr>
          <a:xfrm>
            <a:off x="223288" y="404083"/>
            <a:ext cx="4051004" cy="1754312"/>
          </a:xfrm>
          <a:prstGeom prst="rect">
            <a:avLst/>
          </a:prstGeom>
        </p:spPr>
        <p:txBody>
          <a:bodyPr wrap="square" lIns="91427" tIns="45713" rIns="91427" bIns="45713">
            <a:spAutoFit/>
          </a:bodyPr>
          <a:lstStyle/>
          <a:p>
            <a:pPr algn="ctr"/>
            <a:r>
              <a:rPr lang="vi-VN" sz="3600" b="1" u="sng">
                <a:solidFill>
                  <a:srgbClr val="FF00FF"/>
                </a:solidFill>
                <a:latin typeface="Times New Roman" panose="02020603050405020304" pitchFamily="18" charset="0"/>
                <a:cs typeface="Times New Roman" panose="02020603050405020304" pitchFamily="18" charset="0"/>
              </a:rPr>
              <a:t>Phương hướng, </a:t>
            </a:r>
            <a:endParaRPr lang="en-US" sz="3600" b="1" u="sng">
              <a:solidFill>
                <a:srgbClr val="FF00FF"/>
              </a:solidFill>
              <a:latin typeface="Times New Roman" panose="02020603050405020304" pitchFamily="18" charset="0"/>
              <a:cs typeface="Times New Roman" panose="02020603050405020304" pitchFamily="18" charset="0"/>
            </a:endParaRPr>
          </a:p>
          <a:p>
            <a:pPr algn="ctr"/>
            <a:r>
              <a:rPr lang="vi-VN" sz="3600" b="1" u="sng">
                <a:solidFill>
                  <a:srgbClr val="FF00FF"/>
                </a:solidFill>
                <a:latin typeface="Times New Roman" panose="02020603050405020304" pitchFamily="18" charset="0"/>
                <a:cs typeface="Times New Roman" panose="02020603050405020304" pitchFamily="18" charset="0"/>
              </a:rPr>
              <a:t>nhiệm vụ,</a:t>
            </a:r>
            <a:r>
              <a:rPr lang="en-US" sz="3600" b="1" u="sng">
                <a:solidFill>
                  <a:srgbClr val="FF00FF"/>
                </a:solidFill>
                <a:latin typeface="Times New Roman" panose="02020603050405020304" pitchFamily="18" charset="0"/>
                <a:cs typeface="Times New Roman" panose="02020603050405020304" pitchFamily="18" charset="0"/>
              </a:rPr>
              <a:t> </a:t>
            </a:r>
            <a:r>
              <a:rPr lang="vi-VN" sz="3600" b="1" u="sng">
                <a:solidFill>
                  <a:srgbClr val="FF00FF"/>
                </a:solidFill>
                <a:latin typeface="Times New Roman" panose="02020603050405020304" pitchFamily="18" charset="0"/>
                <a:cs typeface="Times New Roman" panose="02020603050405020304" pitchFamily="18" charset="0"/>
              </a:rPr>
              <a:t>giải pháp chủ yếu</a:t>
            </a:r>
            <a:endParaRPr lang="en-US" sz="3600" i="1" u="sng">
              <a:solidFill>
                <a:srgbClr val="0000FF"/>
              </a:solidFill>
            </a:endParaRPr>
          </a:p>
        </p:txBody>
      </p:sp>
    </p:spTree>
    <p:extLst>
      <p:ext uri="{BB962C8B-B14F-4D97-AF65-F5344CB8AC3E}">
        <p14:creationId xmlns:p14="http://schemas.microsoft.com/office/powerpoint/2010/main" val="26537836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03771" y="1041991"/>
            <a:ext cx="10271052" cy="4800650"/>
          </a:xfrm>
        </p:spPr>
        <p:txBody>
          <a:bodyPr>
            <a:noAutofit/>
          </a:bodyPr>
          <a:lstStyle/>
          <a:p>
            <a:pPr marL="344439" indent="-344439" algn="just">
              <a:lnSpc>
                <a:spcPct val="100000"/>
              </a:lnSpc>
              <a:spcBef>
                <a:spcPts val="500"/>
              </a:spcBef>
              <a:spcAft>
                <a:spcPts val="500"/>
              </a:spcAft>
              <a:buFont typeface="Wingdings" panose="05000000000000000000" pitchFamily="2" charset="2"/>
              <a:buChar char="v"/>
            </a:pPr>
            <a:r>
              <a:rPr lang="vi-VN" sz="2300">
                <a:solidFill>
                  <a:srgbClr val="0000FF"/>
                </a:solidFill>
                <a:latin typeface="Times New Roman" pitchFamily="18" charset="0"/>
                <a:cs typeface="Times New Roman" pitchFamily="18" charset="0"/>
              </a:rPr>
              <a:t>Tiếp tục hoàn thiện và </a:t>
            </a:r>
            <a:r>
              <a:rPr lang="vi-VN" sz="2300" u="sng">
                <a:solidFill>
                  <a:srgbClr val="0000FF"/>
                </a:solidFill>
                <a:latin typeface="Times New Roman" pitchFamily="18" charset="0"/>
                <a:cs typeface="Times New Roman" pitchFamily="18" charset="0"/>
              </a:rPr>
              <a:t>nâng cao chất lượng thể chế, pháp luật</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gắn</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với</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nâng</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cao</a:t>
            </a:r>
            <a:r>
              <a:rPr lang="en-US" sz="2300">
                <a:solidFill>
                  <a:srgbClr val="0000FF"/>
                </a:solidFill>
                <a:latin typeface="Times New Roman" pitchFamily="18" charset="0"/>
                <a:cs typeface="Times New Roman" pitchFamily="18" charset="0"/>
              </a:rPr>
              <a:t> </a:t>
            </a:r>
            <a:r>
              <a:rPr lang="vi-VN" sz="2300">
                <a:solidFill>
                  <a:srgbClr val="0000FF"/>
                </a:solidFill>
                <a:latin typeface="Times New Roman" pitchFamily="18" charset="0"/>
                <a:cs typeface="Times New Roman" pitchFamily="18" charset="0"/>
              </a:rPr>
              <a:t>hiệu lực, hiệu quả</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thực</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thi</a:t>
            </a:r>
            <a:r>
              <a:rPr lang="en-US" sz="2300">
                <a:solidFill>
                  <a:srgbClr val="0000FF"/>
                </a:solidFill>
                <a:latin typeface="Times New Roman" pitchFamily="18" charset="0"/>
                <a:cs typeface="Times New Roman" pitchFamily="18" charset="0"/>
              </a:rPr>
              <a:t>, </a:t>
            </a:r>
            <a:r>
              <a:rPr lang="vi-VN" sz="2300">
                <a:solidFill>
                  <a:srgbClr val="0000FF"/>
                </a:solidFill>
                <a:latin typeface="Times New Roman" pitchFamily="18" charset="0"/>
                <a:cs typeface="Times New Roman" pitchFamily="18" charset="0"/>
              </a:rPr>
              <a:t>bảo đảm chấp hành pháp luật nghiêm minh </a:t>
            </a:r>
          </a:p>
          <a:p>
            <a:pPr marL="344439" indent="-344439" algn="just">
              <a:lnSpc>
                <a:spcPct val="100000"/>
              </a:lnSpc>
              <a:spcBef>
                <a:spcPts val="500"/>
              </a:spcBef>
              <a:spcAft>
                <a:spcPts val="500"/>
              </a:spcAft>
              <a:buFont typeface="Wingdings" panose="05000000000000000000" pitchFamily="2" charset="2"/>
              <a:buChar char="v"/>
            </a:pPr>
            <a:r>
              <a:rPr lang="vi-VN" sz="2300" u="sng">
                <a:solidFill>
                  <a:srgbClr val="0000FF"/>
                </a:solidFill>
                <a:latin typeface="Times New Roman" pitchFamily="18" charset="0"/>
                <a:cs typeface="Times New Roman" pitchFamily="18" charset="0"/>
              </a:rPr>
              <a:t>Bảo đảm đầy đủ quyền tự do, an toàn trong hoạt động kinh doanh</a:t>
            </a:r>
            <a:r>
              <a:rPr lang="vi-VN" sz="2300">
                <a:solidFill>
                  <a:srgbClr val="0000FF"/>
                </a:solidFill>
                <a:latin typeface="Times New Roman" pitchFamily="18" charset="0"/>
                <a:cs typeface="Times New Roman" pitchFamily="18" charset="0"/>
              </a:rPr>
              <a:t>; huy động, phân bổ, sử dụng hiệu quả các nguồn lực theo nguyên tắc thị trường</a:t>
            </a:r>
            <a:endParaRPr lang="en-US" sz="2300">
              <a:solidFill>
                <a:srgbClr val="0000FF"/>
              </a:solidFill>
              <a:latin typeface="Times New Roman" pitchFamily="18" charset="0"/>
              <a:cs typeface="Times New Roman" pitchFamily="18" charset="0"/>
            </a:endParaRPr>
          </a:p>
          <a:p>
            <a:pPr marL="344439" indent="-344439" algn="just">
              <a:lnSpc>
                <a:spcPct val="100000"/>
              </a:lnSpc>
              <a:spcBef>
                <a:spcPts val="500"/>
              </a:spcBef>
              <a:spcAft>
                <a:spcPts val="500"/>
              </a:spcAft>
              <a:buFont typeface="Wingdings" panose="05000000000000000000" pitchFamily="2" charset="2"/>
              <a:buChar char="v"/>
            </a:pPr>
            <a:r>
              <a:rPr lang="vi-VN" sz="2300">
                <a:solidFill>
                  <a:srgbClr val="0000FF"/>
                </a:solidFill>
                <a:latin typeface="Times New Roman" pitchFamily="18" charset="0"/>
                <a:cs typeface="Times New Roman" pitchFamily="18" charset="0"/>
              </a:rPr>
              <a:t>Xây dựng, hoàn thiện khung khổ pháp lý, </a:t>
            </a:r>
            <a:r>
              <a:rPr lang="vi-VN" sz="2300" u="sng">
                <a:solidFill>
                  <a:srgbClr val="0000FF"/>
                </a:solidFill>
                <a:latin typeface="Times New Roman" pitchFamily="18" charset="0"/>
                <a:cs typeface="Times New Roman" pitchFamily="18" charset="0"/>
              </a:rPr>
              <a:t>thử nghiệm cơ chế, chính sách đặc thù </a:t>
            </a:r>
            <a:r>
              <a:rPr lang="vi-VN" sz="2300">
                <a:solidFill>
                  <a:srgbClr val="0000FF"/>
                </a:solidFill>
                <a:latin typeface="Times New Roman" pitchFamily="18" charset="0"/>
                <a:cs typeface="Times New Roman" pitchFamily="18" charset="0"/>
              </a:rPr>
              <a:t>để thúc đẩy quá trình chuyển đổi số, kinh tế số, phát triển các mô hình kinh tế mới, khởi nghiệp sáng tạo…</a:t>
            </a:r>
            <a:endParaRPr lang="en-US" sz="2300">
              <a:solidFill>
                <a:srgbClr val="0000FF"/>
              </a:solidFill>
              <a:latin typeface="Times New Roman" pitchFamily="18" charset="0"/>
              <a:cs typeface="Times New Roman" pitchFamily="18" charset="0"/>
            </a:endParaRPr>
          </a:p>
          <a:p>
            <a:pPr marL="344439" indent="-344439" algn="just">
              <a:lnSpc>
                <a:spcPct val="100000"/>
              </a:lnSpc>
              <a:spcBef>
                <a:spcPts val="500"/>
              </a:spcBef>
              <a:spcAft>
                <a:spcPts val="500"/>
              </a:spcAft>
              <a:buFont typeface="Wingdings" panose="05000000000000000000" pitchFamily="2" charset="2"/>
              <a:buChar char="v"/>
            </a:pPr>
            <a:r>
              <a:rPr lang="vi-VN" sz="2300">
                <a:solidFill>
                  <a:srgbClr val="0000FF"/>
                </a:solidFill>
                <a:latin typeface="Times New Roman" pitchFamily="18" charset="0"/>
                <a:cs typeface="Times New Roman" pitchFamily="18" charset="0"/>
              </a:rPr>
              <a:t>Khẩn trương hoàn thành </a:t>
            </a:r>
            <a:r>
              <a:rPr lang="en-US" sz="2300" err="1">
                <a:solidFill>
                  <a:srgbClr val="0000FF"/>
                </a:solidFill>
                <a:latin typeface="Times New Roman" pitchFamily="18" charset="0"/>
                <a:cs typeface="Times New Roman" pitchFamily="18" charset="0"/>
              </a:rPr>
              <a:t>việc</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xây</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dựng</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và</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thực</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hiện</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hiệu</a:t>
            </a:r>
            <a:r>
              <a:rPr lang="en-US" sz="2300">
                <a:solidFill>
                  <a:srgbClr val="0000FF"/>
                </a:solidFill>
                <a:latin typeface="Times New Roman" pitchFamily="18" charset="0"/>
                <a:cs typeface="Times New Roman" pitchFamily="18" charset="0"/>
              </a:rPr>
              <a:t> </a:t>
            </a:r>
            <a:r>
              <a:rPr lang="en-US" sz="2300" err="1">
                <a:solidFill>
                  <a:srgbClr val="0000FF"/>
                </a:solidFill>
                <a:latin typeface="Times New Roman" pitchFamily="18" charset="0"/>
                <a:cs typeface="Times New Roman" pitchFamily="18" charset="0"/>
              </a:rPr>
              <a:t>quả</a:t>
            </a:r>
            <a:r>
              <a:rPr lang="en-US" sz="2300">
                <a:solidFill>
                  <a:srgbClr val="0000FF"/>
                </a:solidFill>
                <a:latin typeface="Times New Roman" pitchFamily="18" charset="0"/>
                <a:cs typeface="Times New Roman" pitchFamily="18" charset="0"/>
              </a:rPr>
              <a:t> </a:t>
            </a:r>
            <a:r>
              <a:rPr lang="en-US" sz="2300" u="sng" err="1">
                <a:solidFill>
                  <a:srgbClr val="0000FF"/>
                </a:solidFill>
                <a:latin typeface="Times New Roman" pitchFamily="18" charset="0"/>
                <a:cs typeface="Times New Roman" pitchFamily="18" charset="0"/>
              </a:rPr>
              <a:t>các</a:t>
            </a:r>
            <a:r>
              <a:rPr lang="en-US" sz="2300" u="sng">
                <a:solidFill>
                  <a:srgbClr val="0000FF"/>
                </a:solidFill>
                <a:latin typeface="Times New Roman" pitchFamily="18" charset="0"/>
                <a:cs typeface="Times New Roman" pitchFamily="18" charset="0"/>
              </a:rPr>
              <a:t> </a:t>
            </a:r>
            <a:r>
              <a:rPr lang="en-US" sz="2300" u="sng" err="1">
                <a:solidFill>
                  <a:srgbClr val="0000FF"/>
                </a:solidFill>
                <a:latin typeface="Times New Roman" pitchFamily="18" charset="0"/>
                <a:cs typeface="Times New Roman" pitchFamily="18" charset="0"/>
              </a:rPr>
              <a:t>quy</a:t>
            </a:r>
            <a:r>
              <a:rPr lang="en-US" sz="2300" u="sng">
                <a:solidFill>
                  <a:srgbClr val="0000FF"/>
                </a:solidFill>
                <a:latin typeface="Times New Roman" pitchFamily="18" charset="0"/>
                <a:cs typeface="Times New Roman" pitchFamily="18" charset="0"/>
              </a:rPr>
              <a:t> </a:t>
            </a:r>
            <a:r>
              <a:rPr lang="en-US" sz="2300" u="sng" err="1">
                <a:solidFill>
                  <a:srgbClr val="0000FF"/>
                </a:solidFill>
                <a:latin typeface="Times New Roman" pitchFamily="18" charset="0"/>
                <a:cs typeface="Times New Roman" pitchFamily="18" charset="0"/>
              </a:rPr>
              <a:t>hoạch</a:t>
            </a:r>
            <a:r>
              <a:rPr lang="en-US" sz="2300">
                <a:solidFill>
                  <a:srgbClr val="0000FF"/>
                </a:solidFill>
                <a:latin typeface="Times New Roman" pitchFamily="18" charset="0"/>
                <a:cs typeface="Times New Roman" pitchFamily="18" charset="0"/>
              </a:rPr>
              <a:t> </a:t>
            </a:r>
            <a:r>
              <a:rPr lang="en-US" sz="2300" i="1">
                <a:solidFill>
                  <a:srgbClr val="0000FF"/>
                </a:solidFill>
                <a:latin typeface="Times New Roman" pitchFamily="18" charset="0"/>
                <a:cs typeface="Times New Roman" pitchFamily="18" charset="0"/>
              </a:rPr>
              <a:t>(q</a:t>
            </a:r>
            <a:r>
              <a:rPr lang="vi-VN" sz="2300" i="1">
                <a:solidFill>
                  <a:srgbClr val="0000FF"/>
                </a:solidFill>
                <a:latin typeface="Times New Roman" pitchFamily="18" charset="0"/>
                <a:cs typeface="Times New Roman" pitchFamily="18" charset="0"/>
              </a:rPr>
              <a:t>uy hoạch tổng thể quốc gia, các quy hoạch ngành quốc gia, quy hoạch vùng và quy hoạch tỉnh</a:t>
            </a:r>
            <a:r>
              <a:rPr lang="en-US" sz="2300" i="1">
                <a:solidFill>
                  <a:srgbClr val="0000FF"/>
                </a:solidFill>
                <a:latin typeface="Times New Roman" pitchFamily="18" charset="0"/>
                <a:cs typeface="Times New Roman" pitchFamily="18" charset="0"/>
              </a:rPr>
              <a:t>)</a:t>
            </a:r>
          </a:p>
          <a:p>
            <a:pPr marL="344439" indent="-344439" algn="just">
              <a:lnSpc>
                <a:spcPct val="100000"/>
              </a:lnSpc>
              <a:spcBef>
                <a:spcPts val="500"/>
              </a:spcBef>
              <a:spcAft>
                <a:spcPts val="500"/>
              </a:spcAft>
              <a:buFont typeface="Wingdings" panose="05000000000000000000" pitchFamily="2" charset="2"/>
              <a:buChar char="v"/>
            </a:pPr>
            <a:r>
              <a:rPr lang="vi-VN" sz="2300">
                <a:solidFill>
                  <a:srgbClr val="0000FF"/>
                </a:solidFill>
                <a:latin typeface="Times New Roman" pitchFamily="18" charset="0"/>
                <a:cs typeface="Times New Roman" pitchFamily="18" charset="0"/>
              </a:rPr>
              <a:t>Cải cách thủ tục hành chính </a:t>
            </a:r>
            <a:r>
              <a:rPr lang="en-US" sz="2300" err="1">
                <a:solidFill>
                  <a:srgbClr val="0000FF"/>
                </a:solidFill>
                <a:latin typeface="Times New Roman" pitchFamily="18" charset="0"/>
                <a:cs typeface="Times New Roman" pitchFamily="18" charset="0"/>
              </a:rPr>
              <a:t>quyết</a:t>
            </a:r>
            <a:r>
              <a:rPr lang="en-US" sz="2300">
                <a:solidFill>
                  <a:srgbClr val="0000FF"/>
                </a:solidFill>
                <a:latin typeface="Times New Roman" pitchFamily="18" charset="0"/>
                <a:cs typeface="Times New Roman" pitchFamily="18" charset="0"/>
              </a:rPr>
              <a:t> </a:t>
            </a:r>
            <a:r>
              <a:rPr lang="vi-VN" sz="2300">
                <a:solidFill>
                  <a:srgbClr val="0000FF"/>
                </a:solidFill>
                <a:latin typeface="Times New Roman" pitchFamily="18" charset="0"/>
                <a:cs typeface="Times New Roman" pitchFamily="18" charset="0"/>
              </a:rPr>
              <a:t>liệt, đồng bộ, hiệu quả</a:t>
            </a:r>
            <a:r>
              <a:rPr lang="en-US" sz="2300">
                <a:solidFill>
                  <a:srgbClr val="0000FF"/>
                </a:solidFill>
                <a:latin typeface="Times New Roman" pitchFamily="18" charset="0"/>
                <a:cs typeface="Times New Roman" pitchFamily="18" charset="0"/>
              </a:rPr>
              <a:t>; x</a:t>
            </a:r>
            <a:r>
              <a:rPr lang="vi-VN" sz="2300">
                <a:solidFill>
                  <a:srgbClr val="0000FF"/>
                </a:solidFill>
                <a:latin typeface="Times New Roman" pitchFamily="18" charset="0"/>
                <a:cs typeface="Times New Roman" pitchFamily="18" charset="0"/>
              </a:rPr>
              <a:t>ây dựng </a:t>
            </a:r>
            <a:r>
              <a:rPr lang="vi-VN" sz="2300" u="sng">
                <a:solidFill>
                  <a:srgbClr val="0000FF"/>
                </a:solidFill>
                <a:latin typeface="Times New Roman" pitchFamily="18" charset="0"/>
                <a:cs typeface="Times New Roman" pitchFamily="18" charset="0"/>
              </a:rPr>
              <a:t>nền hành chính hiện đại, </a:t>
            </a:r>
            <a:r>
              <a:rPr lang="en-US" sz="2300" u="sng" err="1">
                <a:solidFill>
                  <a:srgbClr val="0000FF"/>
                </a:solidFill>
                <a:latin typeface="Times New Roman" pitchFamily="18" charset="0"/>
                <a:cs typeface="Times New Roman" pitchFamily="18" charset="0"/>
              </a:rPr>
              <a:t>chuyên</a:t>
            </a:r>
            <a:r>
              <a:rPr lang="en-US" sz="2300" u="sng">
                <a:solidFill>
                  <a:srgbClr val="0000FF"/>
                </a:solidFill>
                <a:latin typeface="Times New Roman" pitchFamily="18" charset="0"/>
                <a:cs typeface="Times New Roman" pitchFamily="18" charset="0"/>
              </a:rPr>
              <a:t> </a:t>
            </a:r>
            <a:r>
              <a:rPr lang="en-US" sz="2300" u="sng" err="1">
                <a:solidFill>
                  <a:srgbClr val="0000FF"/>
                </a:solidFill>
                <a:latin typeface="Times New Roman" pitchFamily="18" charset="0"/>
                <a:cs typeface="Times New Roman" pitchFamily="18" charset="0"/>
              </a:rPr>
              <a:t>nghiệp</a:t>
            </a:r>
            <a:r>
              <a:rPr lang="en-US" sz="2300" u="sng">
                <a:solidFill>
                  <a:srgbClr val="0000FF"/>
                </a:solidFill>
                <a:latin typeface="Times New Roman" pitchFamily="18" charset="0"/>
                <a:cs typeface="Times New Roman" pitchFamily="18" charset="0"/>
              </a:rPr>
              <a:t>,</a:t>
            </a:r>
            <a:r>
              <a:rPr lang="vi-VN" sz="2300" u="sng">
                <a:solidFill>
                  <a:srgbClr val="0000FF"/>
                </a:solidFill>
                <a:latin typeface="Times New Roman" pitchFamily="18" charset="0"/>
                <a:cs typeface="Times New Roman" pitchFamily="18" charset="0"/>
              </a:rPr>
              <a:t> phục vụ người dân, doanh nghiệp</a:t>
            </a:r>
            <a:r>
              <a:rPr lang="en-US" sz="2300">
                <a:solidFill>
                  <a:srgbClr val="0000FF"/>
                </a:solidFill>
                <a:latin typeface="Times New Roman" pitchFamily="18" charset="0"/>
                <a:cs typeface="Times New Roman" pitchFamily="18" charset="0"/>
              </a:rPr>
              <a:t> </a:t>
            </a:r>
            <a:r>
              <a:rPr lang="en-US" sz="2300" i="1">
                <a:solidFill>
                  <a:srgbClr val="0000FF"/>
                </a:solidFill>
                <a:latin typeface="Times New Roman" pitchFamily="18" charset="0"/>
                <a:cs typeface="Times New Roman" pitchFamily="18" charset="0"/>
              </a:rPr>
              <a:t>(hành chính điện tử, Chính phủ điện tử, chuyển đổi số quốc gia, phân cấp, phân quyền…)</a:t>
            </a:r>
            <a:endParaRPr lang="vi-VN" sz="2300" i="1">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59086" y="202019"/>
            <a:ext cx="9424351" cy="702258"/>
          </a:xfrm>
        </p:spPr>
        <p:txBody>
          <a:bodyPr>
            <a:normAutofit/>
          </a:bodyPr>
          <a:lstStyle/>
          <a:p>
            <a:pPr algn="ctr"/>
            <a:r>
              <a:rPr lang="en-US" sz="3200" b="1" err="1">
                <a:solidFill>
                  <a:srgbClr val="FF00FF"/>
                </a:solidFill>
                <a:latin typeface="Times New Roman" panose="02020603050405020304" pitchFamily="18" charset="0"/>
                <a:cs typeface="Times New Roman" panose="02020603050405020304" pitchFamily="18" charset="0"/>
              </a:rPr>
              <a:t>Về</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thể</a:t>
            </a:r>
            <a:r>
              <a:rPr lang="vi-VN" sz="3200" b="1">
                <a:solidFill>
                  <a:srgbClr val="FF00FF"/>
                </a:solidFill>
                <a:latin typeface="Times New Roman" panose="02020603050405020304" pitchFamily="18" charset="0"/>
                <a:cs typeface="Times New Roman" panose="02020603050405020304" pitchFamily="18" charset="0"/>
              </a:rPr>
              <a:t> chế kinh tế thị trường định hướ</a:t>
            </a:r>
            <a:r>
              <a:rPr lang="en-US" sz="3200" b="1" err="1">
                <a:solidFill>
                  <a:srgbClr val="FF00FF"/>
                </a:solidFill>
                <a:latin typeface="Times New Roman" panose="02020603050405020304" pitchFamily="18" charset="0"/>
                <a:cs typeface="Times New Roman" panose="02020603050405020304" pitchFamily="18" charset="0"/>
              </a:rPr>
              <a:t>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XHCN</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521959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638681" y="2335806"/>
            <a:ext cx="9388444" cy="1566249"/>
          </a:xfrm>
        </p:spPr>
        <p:txBody>
          <a:bodyPr>
            <a:noAutofit/>
          </a:bodyPr>
          <a:lstStyle/>
          <a:p>
            <a:pPr algn="ctr">
              <a:lnSpc>
                <a:spcPct val="120000"/>
              </a:lnSpc>
              <a:spcAft>
                <a:spcPts val="2400"/>
              </a:spcAft>
            </a:pPr>
            <a:r>
              <a:rPr lang="vi-VN" sz="2800" b="1" u="sng">
                <a:solidFill>
                  <a:srgbClr val="FF00FF"/>
                </a:solidFill>
                <a:latin typeface="Times New Roman" panose="02020603050405020304" pitchFamily="18" charset="0"/>
                <a:cs typeface="Times New Roman" panose="02020603050405020304" pitchFamily="18" charset="0"/>
              </a:rPr>
              <a:t>Phần thứ nhất</a:t>
            </a:r>
            <a:br>
              <a:rPr lang="en-US" sz="2800" b="1" i="1">
                <a:solidFill>
                  <a:srgbClr val="0000FF"/>
                </a:solidFill>
                <a:latin typeface="Times New Roman" panose="02020603050405020304" pitchFamily="18" charset="0"/>
                <a:cs typeface="Times New Roman" panose="02020603050405020304" pitchFamily="18" charset="0"/>
              </a:rPr>
            </a:b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ĐÁNH</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GIÁ</a:t>
            </a:r>
            <a:r>
              <a:rPr lang="en-US" sz="2800" b="1">
                <a:solidFill>
                  <a:srgbClr val="0000FF"/>
                </a:solidFill>
                <a:latin typeface="Times New Roman" panose="02020603050405020304" pitchFamily="18" charset="0"/>
                <a:cs typeface="Times New Roman" panose="02020603050405020304" pitchFamily="18" charset="0"/>
              </a:rPr>
              <a:t> T</a:t>
            </a:r>
            <a:r>
              <a:rPr lang="vi-VN" sz="2800" b="1">
                <a:solidFill>
                  <a:srgbClr val="0000FF"/>
                </a:solidFill>
                <a:latin typeface="Times New Roman" panose="02020603050405020304" pitchFamily="18" charset="0"/>
                <a:cs typeface="Times New Roman" panose="02020603050405020304" pitchFamily="18" charset="0"/>
              </a:rPr>
              <a:t>ÌNH HÌNH THỰC HIỆN </a:t>
            </a:r>
            <a:br>
              <a:rPr lang="en-US" sz="2800" b="1">
                <a:solidFill>
                  <a:srgbClr val="0000FF"/>
                </a:solidFill>
                <a:latin typeface="Times New Roman" panose="02020603050405020304" pitchFamily="18" charset="0"/>
                <a:cs typeface="Times New Roman" panose="02020603050405020304" pitchFamily="18" charset="0"/>
              </a:rPr>
            </a:br>
            <a:r>
              <a:rPr lang="vi-VN" sz="2800" b="1">
                <a:solidFill>
                  <a:srgbClr val="0000FF"/>
                </a:solidFill>
                <a:latin typeface="Times New Roman" panose="02020603050405020304" pitchFamily="18" charset="0"/>
                <a:cs typeface="Times New Roman" panose="02020603050405020304" pitchFamily="18" charset="0"/>
              </a:rPr>
              <a:t>CHIẾN LƯỢC </a:t>
            </a:r>
            <a:r>
              <a:rPr lang="en-US" sz="2800" b="1" err="1">
                <a:solidFill>
                  <a:srgbClr val="0000FF"/>
                </a:solidFill>
                <a:latin typeface="Times New Roman" panose="02020603050405020304" pitchFamily="18" charset="0"/>
                <a:cs typeface="Times New Roman" panose="02020603050405020304" pitchFamily="18" charset="0"/>
              </a:rPr>
              <a:t>PHÁT</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TRIỂN</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KTXH</a:t>
            </a:r>
            <a:r>
              <a:rPr lang="en-US" sz="2800" b="1">
                <a:solidFill>
                  <a:srgbClr val="0000FF"/>
                </a:solidFill>
                <a:latin typeface="Times New Roman" panose="02020603050405020304" pitchFamily="18" charset="0"/>
                <a:cs typeface="Times New Roman" panose="02020603050405020304" pitchFamily="18" charset="0"/>
              </a:rPr>
              <a:t> </a:t>
            </a:r>
            <a:r>
              <a:rPr lang="vi-VN" sz="2800" b="1">
                <a:solidFill>
                  <a:srgbClr val="0000FF"/>
                </a:solidFill>
                <a:latin typeface="Times New Roman" panose="02020603050405020304" pitchFamily="18" charset="0"/>
                <a:cs typeface="Times New Roman" panose="02020603050405020304" pitchFamily="18" charset="0"/>
              </a:rPr>
              <a:t>10 NĂM 2011-2020 </a:t>
            </a:r>
            <a:br>
              <a:rPr lang="en-US" sz="2800" b="1">
                <a:solidFill>
                  <a:srgbClr val="0000FF"/>
                </a:solidFill>
                <a:latin typeface="Times New Roman" panose="02020603050405020304" pitchFamily="18" charset="0"/>
                <a:cs typeface="Times New Roman" panose="02020603050405020304" pitchFamily="18" charset="0"/>
              </a:rPr>
            </a:br>
            <a:r>
              <a:rPr lang="vi-VN" sz="2800" b="1">
                <a:solidFill>
                  <a:srgbClr val="0000FF"/>
                </a:solidFill>
                <a:latin typeface="Times New Roman" panose="02020603050405020304" pitchFamily="18" charset="0"/>
                <a:cs typeface="Times New Roman" panose="02020603050405020304" pitchFamily="18" charset="0"/>
              </a:rPr>
              <a:t>VÀ PHƯƠNG HƯỚNG, NHIỆM VỤ </a:t>
            </a:r>
            <a:r>
              <a:rPr lang="en-US" sz="2800" b="1" err="1">
                <a:solidFill>
                  <a:srgbClr val="0000FF"/>
                </a:solidFill>
                <a:latin typeface="Times New Roman" panose="02020603050405020304" pitchFamily="18" charset="0"/>
                <a:cs typeface="Times New Roman" panose="02020603050405020304" pitchFamily="18" charset="0"/>
              </a:rPr>
              <a:t>PHÁT</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TRIỂN</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KTXH</a:t>
            </a:r>
            <a:r>
              <a:rPr lang="en-US" sz="2800" b="1">
                <a:solidFill>
                  <a:srgbClr val="0000FF"/>
                </a:solidFill>
                <a:latin typeface="Times New Roman" panose="02020603050405020304" pitchFamily="18" charset="0"/>
                <a:cs typeface="Times New Roman" panose="02020603050405020304" pitchFamily="18" charset="0"/>
              </a:rPr>
              <a:t> </a:t>
            </a:r>
            <a:br>
              <a:rPr lang="en-US" sz="2800" b="1">
                <a:solidFill>
                  <a:srgbClr val="0000FF"/>
                </a:solidFill>
                <a:latin typeface="Times New Roman" panose="02020603050405020304" pitchFamily="18" charset="0"/>
                <a:cs typeface="Times New Roman" panose="02020603050405020304" pitchFamily="18" charset="0"/>
              </a:rPr>
            </a:br>
            <a:r>
              <a:rPr lang="vi-VN" sz="2800" b="1">
                <a:solidFill>
                  <a:srgbClr val="0000FF"/>
                </a:solidFill>
                <a:latin typeface="Times New Roman" panose="02020603050405020304" pitchFamily="18" charset="0"/>
                <a:cs typeface="Times New Roman" panose="02020603050405020304" pitchFamily="18" charset="0"/>
              </a:rPr>
              <a:t>5 NĂM 2016-2020</a:t>
            </a:r>
            <a:endParaRPr lang="en-US" sz="28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452502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67566" y="1219205"/>
            <a:ext cx="10185990" cy="4623441"/>
          </a:xfrm>
        </p:spPr>
        <p:txBody>
          <a:bodyPr>
            <a:noAutofit/>
          </a:bodyPr>
          <a:lstStyle/>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Phát triển mạnh khoa học, công nghệ, đổi mới sáng tạo và chuyển đổi số</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coi</a:t>
            </a: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là </a:t>
            </a:r>
            <a:r>
              <a:rPr lang="vi-VN" u="sng">
                <a:solidFill>
                  <a:srgbClr val="0000FF"/>
                </a:solidFill>
                <a:latin typeface="Times New Roman" pitchFamily="18" charset="0"/>
                <a:cs typeface="Times New Roman" pitchFamily="18" charset="0"/>
              </a:rPr>
              <a:t>động lực c</a:t>
            </a:r>
            <a:r>
              <a:rPr lang="en-US" u="sng">
                <a:solidFill>
                  <a:srgbClr val="0000FF"/>
                </a:solidFill>
                <a:latin typeface="Times New Roman" pitchFamily="18" charset="0"/>
                <a:cs typeface="Times New Roman" pitchFamily="18" charset="0"/>
              </a:rPr>
              <a:t>h</a:t>
            </a:r>
            <a:r>
              <a:rPr lang="vi-VN" u="sng">
                <a:solidFill>
                  <a:srgbClr val="0000FF"/>
                </a:solidFill>
                <a:latin typeface="Times New Roman" pitchFamily="18" charset="0"/>
                <a:cs typeface="Times New Roman" pitchFamily="18" charset="0"/>
              </a:rPr>
              <a:t>ính của tăng trưởng</a:t>
            </a:r>
            <a:endParaRPr lang="en-US">
              <a:solidFill>
                <a:srgbClr val="0000FF"/>
              </a:solidFill>
              <a:latin typeface="Times New Roman" pitchFamily="18" charset="0"/>
              <a:cs typeface="Times New Roman" pitchFamily="18" charset="0"/>
            </a:endParaRPr>
          </a:p>
          <a:p>
            <a:pPr marL="578275" lvl="1" indent="-285710" algn="just">
              <a:lnSpc>
                <a:spcPct val="100000"/>
              </a:lnSpc>
              <a:spcBef>
                <a:spcPts val="599"/>
              </a:spcBef>
              <a:spcAft>
                <a:spcPts val="599"/>
              </a:spcAft>
              <a:buFont typeface="Wingdings" pitchFamily="2" charset="2"/>
              <a:buChar char="§"/>
            </a:pPr>
            <a:r>
              <a:rPr lang="en-US" i="1" u="sng">
                <a:solidFill>
                  <a:srgbClr val="0000FF"/>
                </a:solidFill>
                <a:latin typeface="Times New Roman" pitchFamily="18" charset="0"/>
                <a:cs typeface="Times New Roman" pitchFamily="18" charset="0"/>
              </a:rPr>
              <a:t>L</a:t>
            </a:r>
            <a:r>
              <a:rPr lang="vi-VN" i="1" u="sng">
                <a:solidFill>
                  <a:srgbClr val="0000FF"/>
                </a:solidFill>
                <a:latin typeface="Times New Roman" pitchFamily="18" charset="0"/>
                <a:cs typeface="Times New Roman" pitchFamily="18" charset="0"/>
              </a:rPr>
              <a:t>ấy doanh nghiệp làm trung tâm</a:t>
            </a:r>
            <a:r>
              <a:rPr lang="en-US" i="1">
                <a:solidFill>
                  <a:srgbClr val="0000FF"/>
                </a:solidFill>
                <a:latin typeface="Times New Roman" pitchFamily="18" charset="0"/>
                <a:cs typeface="Times New Roman" pitchFamily="18" charset="0"/>
              </a:rPr>
              <a:t>,</a:t>
            </a:r>
            <a:r>
              <a:rPr lang="vi-VN" i="1">
                <a:solidFill>
                  <a:srgbClr val="0000FF"/>
                </a:solidFill>
                <a:latin typeface="Times New Roman" pitchFamily="18" charset="0"/>
                <a:cs typeface="Times New Roman" pitchFamily="18" charset="0"/>
              </a:rPr>
              <a:t> thúc đẩy phát triển mô hình kinh doanh mới, kinh tế số, xã hội số</a:t>
            </a: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Cho phép thực hiện </a:t>
            </a:r>
            <a:r>
              <a:rPr lang="vi-VN" u="sng">
                <a:solidFill>
                  <a:srgbClr val="0000FF"/>
                </a:solidFill>
                <a:latin typeface="Times New Roman" pitchFamily="18" charset="0"/>
                <a:cs typeface="Times New Roman" pitchFamily="18" charset="0"/>
              </a:rPr>
              <a:t>cơ chế thử nghiệm chính sách mới</a:t>
            </a:r>
            <a:r>
              <a:rPr lang="vi-VN">
                <a:solidFill>
                  <a:srgbClr val="0000FF"/>
                </a:solidFill>
                <a:latin typeface="Times New Roman" pitchFamily="18" charset="0"/>
                <a:cs typeface="Times New Roman" pitchFamily="18" charset="0"/>
              </a:rPr>
              <a:t> thúc đẩy triển khai và ứng dụng công nghệ mới, đổi mới sáng tạo, mô hình kinh doanh mới.</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Phát triển và nâng cao hiệu quả hoạt động của hệ thống đổi mới sáng tạo quốc gia, hệ sinh thái khởi nghiệp đổi mới sáng tạo, lấy doanh nghiệp làm trung tâm.</a:t>
            </a:r>
            <a:r>
              <a:rPr lang="en-US">
                <a:solidFill>
                  <a:srgbClr val="0000FF"/>
                </a:solidFill>
                <a:latin typeface="Times New Roman" pitchFamily="18" charset="0"/>
                <a:cs typeface="Times New Roman" pitchFamily="18" charset="0"/>
              </a:rPr>
              <a:t> </a:t>
            </a: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Phát triển mạnh </a:t>
            </a:r>
            <a:r>
              <a:rPr lang="vi-VN" u="sng">
                <a:solidFill>
                  <a:srgbClr val="0000FF"/>
                </a:solidFill>
                <a:latin typeface="Times New Roman" pitchFamily="18" charset="0"/>
                <a:cs typeface="Times New Roman" pitchFamily="18" charset="0"/>
              </a:rPr>
              <a:t>thị trường khoa học, công nghệ</a:t>
            </a: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Đẩy mạnh hội nhập và hợp tác quốc tế về khoa học, công nghệ; phát triển mạng lưới kết nối nhân tài người Việt.</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Duy trì xếp hạng về </a:t>
            </a:r>
            <a:r>
              <a:rPr lang="vi-VN" u="sng">
                <a:solidFill>
                  <a:srgbClr val="0000FF"/>
                </a:solidFill>
                <a:latin typeface="Times New Roman" pitchFamily="18" charset="0"/>
                <a:cs typeface="Times New Roman" pitchFamily="18" charset="0"/>
              </a:rPr>
              <a:t>chỉ số đổi mới sáng tạo toàn cầu (GII) thuộc nhóm 3 nước dẫn đầu ASEAN</a:t>
            </a: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48456" y="183066"/>
            <a:ext cx="9424351" cy="774381"/>
          </a:xfrm>
        </p:spPr>
        <p:txBody>
          <a:bodyPr>
            <a:normAutofit/>
          </a:bodyPr>
          <a:lstStyle/>
          <a:p>
            <a:pPr algn="ctr"/>
            <a:r>
              <a:rPr lang="en-US" sz="3200" b="1" err="1">
                <a:solidFill>
                  <a:srgbClr val="FF00FF"/>
                </a:solidFill>
                <a:latin typeface="Times New Roman" panose="02020603050405020304" pitchFamily="18" charset="0"/>
                <a:cs typeface="Times New Roman" panose="02020603050405020304" pitchFamily="18" charset="0"/>
              </a:rPr>
              <a:t>Về</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phát</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triển</a:t>
            </a:r>
            <a:r>
              <a:rPr lang="en-US" sz="3200" b="1">
                <a:solidFill>
                  <a:srgbClr val="FF00FF"/>
                </a:solidFill>
                <a:latin typeface="Times New Roman" panose="02020603050405020304" pitchFamily="18" charset="0"/>
                <a:cs typeface="Times New Roman" panose="02020603050405020304" pitchFamily="18" charset="0"/>
              </a:rPr>
              <a:t> </a:t>
            </a:r>
            <a:r>
              <a:rPr lang="vi-VN" sz="3200" b="1">
                <a:solidFill>
                  <a:srgbClr val="FF00FF"/>
                </a:solidFill>
                <a:latin typeface="Times New Roman" panose="02020603050405020304" pitchFamily="18" charset="0"/>
                <a:cs typeface="Times New Roman" panose="02020603050405020304" pitchFamily="18" charset="0"/>
              </a:rPr>
              <a:t>khoa học, công nghệ và đổi mới sáng tạo</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4949317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660400" y="1219205"/>
            <a:ext cx="10655301" cy="4623441"/>
          </a:xfrm>
        </p:spPr>
        <p:txBody>
          <a:bodyPr>
            <a:noAutofit/>
          </a:bodyPr>
          <a:lstStyle/>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Xây dựng con người Việt Nam phát triển toàn diện</a:t>
            </a:r>
            <a:r>
              <a:rPr lang="en-US">
                <a:solidFill>
                  <a:srgbClr val="0000FF"/>
                </a:solidFill>
                <a:latin typeface="Times New Roman" pitchFamily="18" charset="0"/>
                <a:cs typeface="Times New Roman" pitchFamily="18" charset="0"/>
              </a:rPr>
              <a:t>, đ</a:t>
            </a:r>
            <a:r>
              <a:rPr lang="vi-VN">
                <a:solidFill>
                  <a:srgbClr val="0000FF"/>
                </a:solidFill>
                <a:latin typeface="Times New Roman" pitchFamily="18" charset="0"/>
                <a:cs typeface="Times New Roman" pitchFamily="18" charset="0"/>
              </a:rPr>
              <a:t>ẩy mạnh phát triển nguồn nhân lực</a:t>
            </a:r>
            <a:endParaRPr lang="en-US">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en-US" i="1">
                <a:solidFill>
                  <a:srgbClr val="0000FF"/>
                </a:solidFill>
                <a:latin typeface="Times New Roman" pitchFamily="18" charset="0"/>
                <a:cs typeface="Times New Roman" pitchFamily="18" charset="0"/>
              </a:rPr>
              <a:t>Con </a:t>
            </a:r>
            <a:r>
              <a:rPr lang="en-US" i="1" err="1">
                <a:solidFill>
                  <a:srgbClr val="0000FF"/>
                </a:solidFill>
                <a:latin typeface="Times New Roman" pitchFamily="18" charset="0"/>
                <a:cs typeface="Times New Roman" pitchFamily="18" charset="0"/>
              </a:rPr>
              <a:t>người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yếu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tố</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quyết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định</a:t>
            </a:r>
            <a:r>
              <a:rPr lang="en-US" i="1">
                <a:solidFill>
                  <a:srgbClr val="0000FF"/>
                </a:solidFill>
                <a:latin typeface="Times New Roman" pitchFamily="18" charset="0"/>
                <a:cs typeface="Times New Roman" pitchFamily="18" charset="0"/>
              </a:rPr>
              <a:t> </a:t>
            </a:r>
            <a:r>
              <a:rPr lang="en-US" i="1">
                <a:solidFill>
                  <a:srgbClr val="0000FF"/>
                </a:solidFill>
                <a:latin typeface="Times New Roman" pitchFamily="18" charset="0"/>
                <a:cs typeface="Times New Roman" pitchFamily="18" charset="0"/>
                <a:sym typeface="Wingdings" pitchFamily="2" charset="2"/>
              </a:rPr>
              <a:t> </a:t>
            </a:r>
            <a:r>
              <a:rPr lang="en-US" i="1">
                <a:solidFill>
                  <a:srgbClr val="0000FF"/>
                </a:solidFill>
                <a:latin typeface="Times New Roman" pitchFamily="18" charset="0"/>
                <a:cs typeface="Times New Roman" pitchFamily="18" charset="0"/>
              </a:rPr>
              <a:t>giáo </a:t>
            </a:r>
            <a:r>
              <a:rPr lang="en-US" i="1" err="1">
                <a:solidFill>
                  <a:srgbClr val="0000FF"/>
                </a:solidFill>
                <a:latin typeface="Times New Roman" pitchFamily="18" charset="0"/>
                <a:cs typeface="Times New Roman" pitchFamily="18" charset="0"/>
              </a:rPr>
              <a:t>dục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đào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tạo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quốc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sách</a:t>
            </a:r>
            <a:endParaRPr lang="vi-VN" i="1">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en-US" i="1" err="1">
                <a:solidFill>
                  <a:srgbClr val="0000FF"/>
                </a:solidFill>
                <a:latin typeface="Times New Roman" pitchFamily="18" charset="0"/>
                <a:cs typeface="Times New Roman" pitchFamily="18" charset="0"/>
              </a:rPr>
              <a:t>Đặc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biệt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chú</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trọng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đào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tạo</a:t>
            </a:r>
            <a:r>
              <a:rPr lang="en-US" i="1">
                <a:solidFill>
                  <a:srgbClr val="0000FF"/>
                </a:solidFill>
                <a:latin typeface="Times New Roman" pitchFamily="18" charset="0"/>
                <a:cs typeface="Times New Roman" pitchFamily="18" charset="0"/>
              </a:rPr>
              <a:t> </a:t>
            </a:r>
            <a:r>
              <a:rPr lang="vi-VN" i="1" u="sng">
                <a:solidFill>
                  <a:srgbClr val="0000FF"/>
                </a:solidFill>
                <a:latin typeface="Times New Roman" pitchFamily="18" charset="0"/>
                <a:cs typeface="Times New Roman" pitchFamily="18" charset="0"/>
              </a:rPr>
              <a:t>nhân lực chất lượng cao</a:t>
            </a:r>
            <a:r>
              <a:rPr lang="vi-VN" i="1">
                <a:solidFill>
                  <a:srgbClr val="0000FF"/>
                </a:solidFill>
                <a:latin typeface="Times New Roman" pitchFamily="18" charset="0"/>
                <a:cs typeface="Times New Roman" pitchFamily="18" charset="0"/>
              </a:rPr>
              <a:t>, đáp ứng yêu cầu của cuộc Cách mạng công nghiệp lần thứ tư và hội nhập quốc tế</a:t>
            </a:r>
            <a:endParaRPr lang="en-US" i="1">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z="1900" u="sng">
                <a:solidFill>
                  <a:srgbClr val="0000FF"/>
                </a:solidFill>
                <a:latin typeface="Times New Roman" pitchFamily="18" charset="0"/>
                <a:cs typeface="Times New Roman" pitchFamily="18" charset="0"/>
              </a:rPr>
              <a:t>Chuyển dịch nhanh cơ cấu lao động</a:t>
            </a:r>
            <a:r>
              <a:rPr lang="vi-VN" sz="1900">
                <a:solidFill>
                  <a:srgbClr val="0000FF"/>
                </a:solidFill>
                <a:latin typeface="Times New Roman" pitchFamily="18" charset="0"/>
                <a:cs typeface="Times New Roman" pitchFamily="18" charset="0"/>
              </a:rPr>
              <a:t>, nhất là ở nông thôn; giảm tỉ lệ lao động khu vực phi chính thức</a:t>
            </a:r>
            <a:endParaRPr lang="en-US" sz="190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Đổi mới chế độ </a:t>
            </a:r>
            <a:r>
              <a:rPr lang="vi-VN" sz="1900" u="sng">
                <a:solidFill>
                  <a:srgbClr val="0000FF"/>
                </a:solidFill>
                <a:latin typeface="Times New Roman" pitchFamily="18" charset="0"/>
                <a:cs typeface="Times New Roman" pitchFamily="18" charset="0"/>
              </a:rPr>
              <a:t>tuyển dụng, sử dụng, trọng dụng nhân tài</a:t>
            </a:r>
            <a:r>
              <a:rPr lang="vi-VN" sz="1900">
                <a:solidFill>
                  <a:srgbClr val="0000FF"/>
                </a:solidFill>
                <a:latin typeface="Times New Roman" pitchFamily="18" charset="0"/>
                <a:cs typeface="Times New Roman" pitchFamily="18" charset="0"/>
              </a:rPr>
              <a:t> trong quản lý, quản trị nhà nước, khoa học, công nghệ và đổi mới sáng tạo</a:t>
            </a:r>
            <a:endParaRPr lang="en-US" sz="1900">
              <a:solidFill>
                <a:srgbClr val="0000FF"/>
              </a:solidFill>
              <a:latin typeface="Times New Roman" pitchFamily="18" charset="0"/>
              <a:cs typeface="Times New Roman" pitchFamily="18" charset="0"/>
            </a:endParaRPr>
          </a:p>
          <a:p>
            <a:pPr marL="693639" lvl="1" indent="-236504" algn="just">
              <a:lnSpc>
                <a:spcPct val="100000"/>
              </a:lnSpc>
              <a:spcBef>
                <a:spcPts val="599"/>
              </a:spcBef>
              <a:buFont typeface="Wingdings" pitchFamily="2" charset="2"/>
              <a:buChar char="§"/>
            </a:pPr>
            <a:r>
              <a:rPr lang="vi-VN" i="1">
                <a:solidFill>
                  <a:srgbClr val="0000FF"/>
                </a:solidFill>
                <a:latin typeface="Times New Roman" pitchFamily="18" charset="0"/>
                <a:cs typeface="Times New Roman" pitchFamily="18" charset="0"/>
              </a:rPr>
              <a:t>Đặc biệt</a:t>
            </a:r>
            <a:r>
              <a:rPr lang="en-US" i="1">
                <a:solidFill>
                  <a:srgbClr val="0000FF"/>
                </a:solidFill>
                <a:latin typeface="Times New Roman" pitchFamily="18" charset="0"/>
                <a:cs typeface="Times New Roman" pitchFamily="18" charset="0"/>
              </a:rPr>
              <a:t> c</a:t>
            </a:r>
            <a:r>
              <a:rPr lang="vi-VN" i="1">
                <a:solidFill>
                  <a:srgbClr val="0000FF"/>
                </a:solidFill>
                <a:latin typeface="Times New Roman" pitchFamily="18" charset="0"/>
                <a:cs typeface="Times New Roman" pitchFamily="18" charset="0"/>
              </a:rPr>
              <a:t>hú </a:t>
            </a:r>
            <a:r>
              <a:rPr lang="en-US" i="1" err="1">
                <a:solidFill>
                  <a:srgbClr val="0000FF"/>
                </a:solidFill>
                <a:latin typeface="Times New Roman" pitchFamily="18" charset="0"/>
                <a:cs typeface="Times New Roman" pitchFamily="18" charset="0"/>
              </a:rPr>
              <a:t>trọng</a:t>
            </a: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phát hiện, bồi dưỡng, đãi ngộ, thu hút nhân tài cho phát triển </a:t>
            </a:r>
            <a:r>
              <a:rPr lang="en-US" i="1" err="1">
                <a:solidFill>
                  <a:srgbClr val="0000FF"/>
                </a:solidFill>
                <a:latin typeface="Times New Roman" pitchFamily="18" charset="0"/>
                <a:cs typeface="Times New Roman" pitchFamily="18" charset="0"/>
              </a:rPr>
              <a:t>KTXH</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Tạo chuyển biến căn bản, mạnh mẽ về </a:t>
            </a:r>
            <a:r>
              <a:rPr lang="vi-VN" sz="1900" u="sng">
                <a:solidFill>
                  <a:srgbClr val="0000FF"/>
                </a:solidFill>
                <a:latin typeface="Times New Roman" pitchFamily="18" charset="0"/>
                <a:cs typeface="Times New Roman" pitchFamily="18" charset="0"/>
              </a:rPr>
              <a:t>chất lượng, hiệu quả giáo dục, đào tạo</a:t>
            </a:r>
            <a:endParaRPr lang="en-US" sz="1900">
              <a:solidFill>
                <a:srgbClr val="0000FF"/>
              </a:solidFill>
              <a:latin typeface="Times New Roman" pitchFamily="18" charset="0"/>
              <a:cs typeface="Times New Roman" pitchFamily="18" charset="0"/>
            </a:endParaRPr>
          </a:p>
          <a:p>
            <a:pPr marL="690465" lvl="1" indent="-233330" algn="just">
              <a:lnSpc>
                <a:spcPct val="100000"/>
              </a:lnSpc>
              <a:spcBef>
                <a:spcPts val="599"/>
              </a:spcBef>
              <a:buFont typeface="Wingdings" pitchFamily="2" charset="2"/>
              <a:buChar char="§"/>
            </a:pPr>
            <a:r>
              <a:rPr lang="en-US" i="1" err="1">
                <a:solidFill>
                  <a:srgbClr val="0000FF"/>
                </a:solidFill>
                <a:latin typeface="Times New Roman" pitchFamily="18" charset="0"/>
                <a:cs typeface="Times New Roman" pitchFamily="18" charset="0"/>
              </a:rPr>
              <a:t>Chú</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trọng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nâng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lượng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giáo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dục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đào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tạo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học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đào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tạo</a:t>
            </a:r>
            <a:endParaRPr lang="en-US" i="1">
              <a:solidFill>
                <a:srgbClr val="0000FF"/>
              </a:solidFill>
              <a:latin typeface="Times New Roman" pitchFamily="18" charset="0"/>
              <a:cs typeface="Times New Roman" pitchFamily="18" charset="0"/>
            </a:endParaRPr>
          </a:p>
          <a:p>
            <a:pPr marL="690465" lvl="1" indent="-233330" algn="just">
              <a:lnSpc>
                <a:spcPct val="100000"/>
              </a:lnSpc>
              <a:spcBef>
                <a:spcPts val="599"/>
              </a:spcBef>
              <a:buFont typeface="Wingdings" pitchFamily="2" charset="2"/>
              <a:buChar char="§"/>
            </a:pPr>
            <a:r>
              <a:rPr lang="vi-VN" i="1">
                <a:solidFill>
                  <a:srgbClr val="0000FF"/>
                </a:solidFill>
                <a:latin typeface="Times New Roman" pitchFamily="18" charset="0"/>
                <a:cs typeface="Times New Roman" pitchFamily="18" charset="0"/>
              </a:rPr>
              <a:t>Đào tạo con người theo hướng </a:t>
            </a:r>
            <a:r>
              <a:rPr lang="en-US" i="1" err="1">
                <a:solidFill>
                  <a:srgbClr val="0000FF"/>
                </a:solidFill>
                <a:latin typeface="Times New Roman" pitchFamily="18" charset="0"/>
                <a:cs typeface="Times New Roman" pitchFamily="18" charset="0"/>
              </a:rPr>
              <a:t>vừa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có</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trình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chuyên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môn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vừa</a:t>
            </a: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có đạo đức, kỷ luật, kỷ cương, ý thức </a:t>
            </a:r>
            <a:r>
              <a:rPr lang="vi-VN" i="1" u="sng">
                <a:solidFill>
                  <a:srgbClr val="0000FF"/>
                </a:solidFill>
                <a:latin typeface="Times New Roman" pitchFamily="18" charset="0"/>
                <a:cs typeface="Times New Roman" pitchFamily="18" charset="0"/>
              </a:rPr>
              <a:t>trách nhiệm công dân, xã hội</a:t>
            </a: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48456" y="183066"/>
            <a:ext cx="9424351" cy="774381"/>
          </a:xfrm>
        </p:spPr>
        <p:txBody>
          <a:bodyPr>
            <a:normAutofit/>
          </a:bodyPr>
          <a:lstStyle/>
          <a:p>
            <a:pPr algn="ctr"/>
            <a:r>
              <a:rPr lang="en-US" sz="3200" b="1" err="1">
                <a:solidFill>
                  <a:srgbClr val="FF00FF"/>
                </a:solidFill>
                <a:latin typeface="Times New Roman" panose="02020603050405020304" pitchFamily="18" charset="0"/>
                <a:cs typeface="Times New Roman" panose="02020603050405020304" pitchFamily="18" charset="0"/>
              </a:rPr>
              <a:t>Về</a:t>
            </a:r>
            <a:r>
              <a:rPr lang="en-US" sz="3200" b="1">
                <a:solidFill>
                  <a:srgbClr val="FF00FF"/>
                </a:solidFill>
                <a:latin typeface="Times New Roman" panose="02020603050405020304" pitchFamily="18" charset="0"/>
                <a:cs typeface="Times New Roman" panose="02020603050405020304" pitchFamily="18" charset="0"/>
              </a:rPr>
              <a:t> p</a:t>
            </a:r>
            <a:r>
              <a:rPr lang="vi-VN" sz="3200" b="1">
                <a:solidFill>
                  <a:srgbClr val="FF00FF"/>
                </a:solidFill>
                <a:latin typeface="Times New Roman" panose="02020603050405020304" pitchFamily="18" charset="0"/>
                <a:cs typeface="Times New Roman" panose="02020603050405020304" pitchFamily="18" charset="0"/>
              </a:rPr>
              <a:t>hát triển nguồn nhân lực, giáo dục và đào tạo</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8992990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08076" y="1197937"/>
            <a:ext cx="10836190" cy="4623441"/>
          </a:xfrm>
        </p:spPr>
        <p:txBody>
          <a:bodyPr>
            <a:noAutofit/>
          </a:bodyPr>
          <a:lstStyle/>
          <a:p>
            <a:pPr marL="0" indent="0">
              <a:buNone/>
            </a:pPr>
            <a:r>
              <a:rPr lang="en-US" b="1" i="1" u="sng" err="1">
                <a:solidFill>
                  <a:srgbClr val="0000FF"/>
                </a:solidFill>
                <a:latin typeface="Times New Roman" pitchFamily="18" charset="0"/>
                <a:cs typeface="Times New Roman" pitchFamily="18" charset="0"/>
              </a:rPr>
              <a:t>Nâng</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cao</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hiệu</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lực</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hiệu</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quả</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điều</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hành</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kinh</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tế</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vĩ</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mô</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tạo</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nền</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tảng</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cho</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phát</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triển</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bền</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vững</a:t>
            </a:r>
            <a:endParaRPr lang="en-US" b="1" i="1" u="sng">
              <a:solidFill>
                <a:srgbClr val="0000FF"/>
              </a:solidFill>
              <a:latin typeface="Times New Roman" pitchFamily="18" charset="0"/>
              <a:cs typeface="Times New Roman" pitchFamily="18" charset="0"/>
            </a:endParaRPr>
          </a:p>
          <a:p>
            <a:pPr marL="404755" indent="-404755">
              <a:buFont typeface="Wingdings" pitchFamily="2" charset="2"/>
              <a:buChar char="v"/>
            </a:pPr>
            <a:r>
              <a:rPr lang="en-US" err="1">
                <a:solidFill>
                  <a:srgbClr val="0000FF"/>
                </a:solidFill>
                <a:latin typeface="Times New Roman" pitchFamily="18" charset="0"/>
                <a:cs typeface="Times New Roman" pitchFamily="18" charset="0"/>
              </a:rPr>
              <a:t>Chú</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trọng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phối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hợp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chặt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chẽ</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đồng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bộ</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tài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khoá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tiền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tệ</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để</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giữ</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vững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ổn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định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kinh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tế</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vĩ</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mô</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kiểm</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soát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lạm</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phát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bảo</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đảm</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các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cân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đối</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lớn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của</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nền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kinh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tế</a:t>
            </a:r>
            <a:endParaRPr lang="en-US" u="sng">
              <a:solidFill>
                <a:srgbClr val="0000FF"/>
              </a:solidFill>
              <a:latin typeface="Times New Roman" pitchFamily="18" charset="0"/>
              <a:cs typeface="Times New Roman" pitchFamily="18" charset="0"/>
            </a:endParaRPr>
          </a:p>
          <a:p>
            <a:pPr marL="404755" indent="-404755">
              <a:buFont typeface="Wingdings" pitchFamily="2" charset="2"/>
              <a:buChar char="v"/>
            </a:pPr>
            <a:r>
              <a:rPr lang="en-US" err="1">
                <a:solidFill>
                  <a:srgbClr val="0000FF"/>
                </a:solidFill>
                <a:latin typeface="Times New Roman" pitchFamily="18" charset="0"/>
                <a:cs typeface="Times New Roman" pitchFamily="18" charset="0"/>
              </a:rPr>
              <a:t>Tiếp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tục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đầu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tư</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trọng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tâm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đầu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tư</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nâng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cao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dụng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vốn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đồng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thời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đẩy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mạnh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hợp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tư</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nhằm</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huy</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động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nguồn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lực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xã</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triển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tầng</a:t>
            </a:r>
            <a:endParaRPr lang="en-US">
              <a:solidFill>
                <a:srgbClr val="0000FF"/>
              </a:solidFill>
              <a:latin typeface="Times New Roman" pitchFamily="18" charset="0"/>
              <a:cs typeface="Times New Roman" pitchFamily="18" charset="0"/>
            </a:endParaRPr>
          </a:p>
          <a:p>
            <a:pPr marL="404755" lvl="1" indent="-404755">
              <a:spcBef>
                <a:spcPts val="1200"/>
              </a:spcBef>
              <a:spcAft>
                <a:spcPts val="200"/>
              </a:spcAft>
              <a:buSzPct val="100000"/>
              <a:buFont typeface="Wingdings" pitchFamily="2" charset="2"/>
              <a:buChar char="v"/>
            </a:pPr>
            <a:r>
              <a:rPr lang="en-US" sz="2000" err="1">
                <a:solidFill>
                  <a:srgbClr val="0000FF"/>
                </a:solidFill>
                <a:latin typeface="Times New Roman" pitchFamily="18" charset="0"/>
                <a:cs typeface="Times New Roman" pitchFamily="18" charset="0"/>
              </a:rPr>
              <a:t>Nâng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hơn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nữa</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hiệu</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quả</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hoạt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động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năng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lực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cạnh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tranh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tính</a:t>
            </a:r>
            <a:r>
              <a:rPr lang="en-US" sz="2000" u="sng">
                <a:solidFill>
                  <a:srgbClr val="0000FF"/>
                </a:solidFill>
                <a:latin typeface="Times New Roman" pitchFamily="18" charset="0"/>
                <a:cs typeface="Times New Roman" pitchFamily="18" charset="0"/>
              </a:rPr>
              <a:t> minh </a:t>
            </a:r>
            <a:r>
              <a:rPr lang="en-US" sz="2000" u="sng" err="1">
                <a:solidFill>
                  <a:srgbClr val="0000FF"/>
                </a:solidFill>
                <a:latin typeface="Times New Roman" pitchFamily="18" charset="0"/>
                <a:cs typeface="Times New Roman" pitchFamily="18" charset="0"/>
              </a:rPr>
              <a:t>bạch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của</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các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tổ</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chức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tín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dụng</a:t>
            </a:r>
            <a:endParaRPr lang="en-US" sz="2000" u="sng">
              <a:solidFill>
                <a:srgbClr val="0000FF"/>
              </a:solidFill>
              <a:latin typeface="Times New Roman" pitchFamily="18" charset="0"/>
              <a:cs typeface="Times New Roman" pitchFamily="18" charset="0"/>
            </a:endParaRPr>
          </a:p>
          <a:p>
            <a:pPr marL="574594" lvl="1" indent="-169839">
              <a:spcBef>
                <a:spcPts val="1200"/>
              </a:spcBef>
              <a:spcAft>
                <a:spcPts val="200"/>
              </a:spcAft>
              <a:buSzPct val="100000"/>
              <a:buFont typeface="Wingdings" pitchFamily="2" charset="2"/>
              <a:buChar char="§"/>
            </a:pPr>
            <a:r>
              <a:rPr lang="en-US" i="1" err="1">
                <a:solidFill>
                  <a:srgbClr val="0000FF"/>
                </a:solidFill>
                <a:latin typeface="Times New Roman" pitchFamily="18" charset="0"/>
                <a:cs typeface="Times New Roman" pitchFamily="18" charset="0"/>
              </a:rPr>
              <a:t>Tiếp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tục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quyết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liệt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cấu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tổ</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tín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dụng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gắn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với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xử</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lý</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xấu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giai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đoạn</a:t>
            </a:r>
            <a:r>
              <a:rPr lang="en-US" i="1">
                <a:solidFill>
                  <a:srgbClr val="0000FF"/>
                </a:solidFill>
                <a:latin typeface="Times New Roman" pitchFamily="18" charset="0"/>
                <a:cs typeface="Times New Roman" pitchFamily="18" charset="0"/>
              </a:rPr>
              <a:t> 2021-2025</a:t>
            </a:r>
          </a:p>
          <a:p>
            <a:pPr marL="404755" indent="-404755">
              <a:buFont typeface="Wingdings" pitchFamily="2" charset="2"/>
              <a:buChar char="v"/>
            </a:pPr>
            <a:r>
              <a:rPr lang="en-US" err="1">
                <a:solidFill>
                  <a:srgbClr val="0000FF"/>
                </a:solidFill>
                <a:latin typeface="Times New Roman" pitchFamily="18" charset="0"/>
                <a:cs typeface="Times New Roman" pitchFamily="18" charset="0"/>
              </a:rPr>
              <a:t>Cơ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tài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 </a:t>
            </a:r>
            <a:r>
              <a:rPr lang="en-US" err="1">
                <a:solidFill>
                  <a:srgbClr val="0000FF"/>
                </a:solidFill>
                <a:latin typeface="Times New Roman" pitchFamily="18" charset="0"/>
                <a:cs typeface="Times New Roman" pitchFamily="18" charset="0"/>
              </a:rPr>
              <a:t>NSNN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theo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hướng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bảo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đảm</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nền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tài</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chính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quốc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gia</a:t>
            </a:r>
            <a:r>
              <a:rPr lang="en-US" u="sng">
                <a:solidFill>
                  <a:srgbClr val="0000FF"/>
                </a:solidFill>
                <a:latin typeface="Times New Roman" pitchFamily="18" charset="0"/>
                <a:cs typeface="Times New Roman" pitchFamily="18" charset="0"/>
              </a:rPr>
              <a:t> an </a:t>
            </a:r>
            <a:r>
              <a:rPr lang="en-US" u="sng" err="1">
                <a:solidFill>
                  <a:srgbClr val="0000FF"/>
                </a:solidFill>
                <a:latin typeface="Times New Roman" pitchFamily="18" charset="0"/>
                <a:cs typeface="Times New Roman" pitchFamily="18" charset="0"/>
              </a:rPr>
              <a:t>toàn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hiệu</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quả</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bền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vững</a:t>
            </a:r>
            <a:r>
              <a:rPr lang="en-US" u="sng">
                <a:solidFill>
                  <a:srgbClr val="0000FF"/>
                </a:solidFill>
                <a:latin typeface="Times New Roman" pitchFamily="18" charset="0"/>
                <a:cs typeface="Times New Roman" pitchFamily="18" charset="0"/>
              </a:rPr>
              <a:t> </a:t>
            </a:r>
            <a:r>
              <a:rPr lang="en-US" sz="1900" i="1">
                <a:solidFill>
                  <a:srgbClr val="0000FF"/>
                </a:solidFill>
                <a:latin typeface="Times New Roman" pitchFamily="18" charset="0"/>
                <a:cs typeface="Times New Roman" pitchFamily="18" charset="0"/>
              </a:rPr>
              <a:t>(</a:t>
            </a:r>
            <a:r>
              <a:rPr lang="en-US" sz="1900" i="1" err="1">
                <a:solidFill>
                  <a:srgbClr val="0000FF"/>
                </a:solidFill>
                <a:latin typeface="Times New Roman" pitchFamily="18" charset="0"/>
                <a:cs typeface="Times New Roman" pitchFamily="18" charset="0"/>
              </a:rPr>
              <a:t>đến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2025, </a:t>
            </a:r>
            <a:r>
              <a:rPr lang="en-US" sz="1900" i="1" err="1">
                <a:solidFill>
                  <a:srgbClr val="0000FF"/>
                </a:solidFill>
                <a:latin typeface="Times New Roman" pitchFamily="18" charset="0"/>
                <a:cs typeface="Times New Roman" pitchFamily="18" charset="0"/>
              </a:rPr>
              <a:t>nợ</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công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không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quá</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60</a:t>
            </a:r>
            <a:r>
              <a:rPr lang="en-US" sz="1900" i="1">
                <a:solidFill>
                  <a:srgbClr val="0000FF"/>
                </a:solidFill>
                <a:latin typeface="Times New Roman" pitchFamily="18" charset="0"/>
                <a:cs typeface="Times New Roman" pitchFamily="18" charset="0"/>
              </a:rPr>
              <a:t>% GDP, </a:t>
            </a:r>
            <a:r>
              <a:rPr lang="en-US" sz="1900" i="1" err="1">
                <a:solidFill>
                  <a:srgbClr val="0000FF"/>
                </a:solidFill>
                <a:latin typeface="Times New Roman" pitchFamily="18" charset="0"/>
                <a:cs typeface="Times New Roman" pitchFamily="18" charset="0"/>
              </a:rPr>
              <a:t>bội</a:t>
            </a:r>
            <a:r>
              <a:rPr lang="en-US" sz="1900" i="1">
                <a:solidFill>
                  <a:srgbClr val="0000FF"/>
                </a:solidFill>
                <a:latin typeface="Times New Roman" pitchFamily="18" charset="0"/>
                <a:cs typeface="Times New Roman" pitchFamily="18" charset="0"/>
              </a:rPr>
              <a:t> chi </a:t>
            </a:r>
            <a:r>
              <a:rPr lang="en-US" sz="1900" i="1" err="1">
                <a:solidFill>
                  <a:srgbClr val="0000FF"/>
                </a:solidFill>
                <a:latin typeface="Times New Roman" pitchFamily="18" charset="0"/>
                <a:cs typeface="Times New Roman" pitchFamily="18" charset="0"/>
              </a:rPr>
              <a:t>NSNN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bình</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quân</a:t>
            </a:r>
            <a:r>
              <a:rPr lang="en-US" sz="1900" i="1">
                <a:solidFill>
                  <a:srgbClr val="0000FF"/>
                </a:solidFill>
                <a:latin typeface="Times New Roman" pitchFamily="18" charset="0"/>
                <a:cs typeface="Times New Roman" pitchFamily="18" charset="0"/>
              </a:rPr>
              <a:t> 2021-2025 </a:t>
            </a:r>
            <a:r>
              <a:rPr lang="en-US" sz="1900" i="1" err="1">
                <a:solidFill>
                  <a:srgbClr val="0000FF"/>
                </a:solidFill>
                <a:latin typeface="Times New Roman" pitchFamily="18" charset="0"/>
                <a:cs typeface="Times New Roman" pitchFamily="18" charset="0"/>
              </a:rPr>
              <a:t>khoảng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3,7%GDP</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đến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2030 </a:t>
            </a:r>
            <a:r>
              <a:rPr lang="en-US" sz="1900" i="1" err="1">
                <a:solidFill>
                  <a:srgbClr val="0000FF"/>
                </a:solidFill>
                <a:latin typeface="Times New Roman" pitchFamily="18" charset="0"/>
                <a:cs typeface="Times New Roman" pitchFamily="18" charset="0"/>
              </a:rPr>
              <a:t>bội</a:t>
            </a:r>
            <a:r>
              <a:rPr lang="en-US" sz="1900" i="1">
                <a:solidFill>
                  <a:srgbClr val="0000FF"/>
                </a:solidFill>
                <a:latin typeface="Times New Roman" pitchFamily="18" charset="0"/>
                <a:cs typeface="Times New Roman" pitchFamily="18" charset="0"/>
              </a:rPr>
              <a:t> chi </a:t>
            </a:r>
            <a:r>
              <a:rPr lang="en-US" sz="1900" i="1" err="1">
                <a:solidFill>
                  <a:srgbClr val="0000FF"/>
                </a:solidFill>
                <a:latin typeface="Times New Roman" pitchFamily="18" charset="0"/>
                <a:cs typeface="Times New Roman" pitchFamily="18" charset="0"/>
              </a:rPr>
              <a:t>NSNN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khoảng</a:t>
            </a:r>
            <a:r>
              <a:rPr lang="en-US" sz="1900" i="1">
                <a:solidFill>
                  <a:srgbClr val="0000FF"/>
                </a:solidFill>
                <a:latin typeface="Times New Roman" pitchFamily="18" charset="0"/>
                <a:cs typeface="Times New Roman" pitchFamily="18" charset="0"/>
              </a:rPr>
              <a:t> 3% GDP)</a:t>
            </a:r>
          </a:p>
          <a:p>
            <a:pPr marL="404755" indent="-404755">
              <a:buFont typeface="Wingdings" pitchFamily="2" charset="2"/>
              <a:buChar char="v"/>
            </a:pP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Nâng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cao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mô</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hoạt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động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của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thị</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trường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khoán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để</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sự</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trở</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thành</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một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kênh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huy</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động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vốn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quan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trọng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a:t>
            </a:r>
            <a:r>
              <a:rPr lang="en-US" err="1">
                <a:solidFill>
                  <a:srgbClr val="0000FF"/>
                </a:solidFill>
                <a:latin typeface="Times New Roman" pitchFamily="18" charset="0"/>
                <a:cs typeface="Times New Roman" pitchFamily="18" charset="0"/>
              </a:rPr>
              <a:t>ủa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nền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kinh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tế</a:t>
            </a:r>
            <a:endParaRPr lang="en-US">
              <a:solidFill>
                <a:srgbClr val="0000FF"/>
              </a:solidFill>
              <a:latin typeface="Times New Roman" pitchFamily="18" charset="0"/>
              <a:cs typeface="Times New Roman" pitchFamily="18" charset="0"/>
            </a:endParaRPr>
          </a:p>
          <a:p>
            <a:pPr marL="404755" indent="-404755">
              <a:buFont typeface="Wingdings" pitchFamily="2" charset="2"/>
              <a:buChar char="v"/>
            </a:pP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khai</a:t>
            </a:r>
            <a:r>
              <a:rPr lang="en-US">
                <a:solidFill>
                  <a:srgbClr val="0000FF"/>
                </a:solidFill>
                <a:latin typeface="Times New Roman" pitchFamily="18" charset="0"/>
                <a:cs typeface="Times New Roman" pitchFamily="18" charset="0"/>
              </a:rPr>
              <a:t>, minh </a:t>
            </a:r>
            <a:r>
              <a:rPr lang="en-US" err="1">
                <a:solidFill>
                  <a:srgbClr val="0000FF"/>
                </a:solidFill>
                <a:latin typeface="Times New Roman" pitchFamily="18" charset="0"/>
                <a:cs typeface="Times New Roman" pitchFamily="18" charset="0"/>
              </a:rPr>
              <a:t>bạch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việc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lý</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dụng</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đất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công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tài</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sản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công</a:t>
            </a:r>
            <a:endParaRPr lang="en-US" u="sng">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37619" y="432449"/>
            <a:ext cx="9424351" cy="715875"/>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850079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97532" y="1219205"/>
            <a:ext cx="10668001" cy="4623441"/>
          </a:xfrm>
        </p:spPr>
        <p:txBody>
          <a:bodyPr>
            <a:noAutofit/>
          </a:bodyPr>
          <a:lstStyle/>
          <a:p>
            <a:pPr marL="0" indent="0" algn="just">
              <a:lnSpc>
                <a:spcPct val="100000"/>
              </a:lnSpc>
              <a:spcBef>
                <a:spcPts val="599"/>
              </a:spcBef>
              <a:spcAft>
                <a:spcPts val="599"/>
              </a:spcAft>
              <a:buNone/>
            </a:pPr>
            <a:r>
              <a:rPr lang="vi-VN" b="1" u="sng">
                <a:solidFill>
                  <a:srgbClr val="0000FF"/>
                </a:solidFill>
                <a:latin typeface="Times New Roman" pitchFamily="18" charset="0"/>
                <a:cs typeface="Times New Roman" pitchFamily="18" charset="0"/>
              </a:rPr>
              <a:t>Tiếp tục đẩy mạnh</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cơ</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cấu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lại</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nền</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kinh</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tế</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theo</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hướng</a:t>
            </a:r>
            <a:r>
              <a:rPr lang="vi-VN" b="1" u="sng">
                <a:solidFill>
                  <a:srgbClr val="0000FF"/>
                </a:solidFill>
                <a:latin typeface="Times New Roman" pitchFamily="18" charset="0"/>
                <a:cs typeface="Times New Roman" pitchFamily="18" charset="0"/>
              </a:rPr>
              <a:t> công nghiệp hoá, hiện đại hoá dựa trên nền tảng của khoa học, công nghệ, đổi mới sáng tạo</a:t>
            </a:r>
            <a:r>
              <a:rPr lang="vi-VN">
                <a:solidFill>
                  <a:srgbClr val="0000FF"/>
                </a:solidFill>
                <a:latin typeface="Times New Roman" pitchFamily="18" charset="0"/>
                <a:cs typeface="Times New Roman" pitchFamily="18" charset="0"/>
              </a:rPr>
              <a:t> </a:t>
            </a:r>
          </a:p>
          <a:p>
            <a:pPr marL="344439" indent="-344439" algn="just">
              <a:lnSpc>
                <a:spcPct val="100000"/>
              </a:lnSpc>
              <a:spcBef>
                <a:spcPts val="599"/>
              </a:spcBef>
              <a:spcAft>
                <a:spcPts val="599"/>
              </a:spcAft>
              <a:buFont typeface="Wingdings" panose="05000000000000000000" pitchFamily="2" charset="2"/>
              <a:buChar char="v"/>
            </a:pPr>
            <a:r>
              <a:rPr lang="en-US" err="1">
                <a:solidFill>
                  <a:srgbClr val="0000FF"/>
                </a:solidFill>
                <a:latin typeface="Times New Roman" pitchFamily="18" charset="0"/>
                <a:cs typeface="Times New Roman" pitchFamily="18" charset="0"/>
              </a:rPr>
              <a:t>Tập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trung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xây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dựng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hoàn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thiện</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quy</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hoạch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kế</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hoạch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phát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triển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vùng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ngành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lĩnh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vực</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Đẩy mạnh phát triển </a:t>
            </a:r>
            <a:r>
              <a:rPr lang="vi-VN" u="sng">
                <a:solidFill>
                  <a:srgbClr val="0000FF"/>
                </a:solidFill>
                <a:latin typeface="Times New Roman" pitchFamily="18" charset="0"/>
                <a:cs typeface="Times New Roman" pitchFamily="18" charset="0"/>
              </a:rPr>
              <a:t>một số ngành, lĩnh vực kinh tế trọng điểm</a:t>
            </a:r>
            <a:r>
              <a:rPr lang="vi-VN">
                <a:solidFill>
                  <a:srgbClr val="0000FF"/>
                </a:solidFill>
                <a:latin typeface="Times New Roman" pitchFamily="18" charset="0"/>
                <a:cs typeface="Times New Roman" pitchFamily="18" charset="0"/>
              </a:rPr>
              <a:t>, có tiềm năng, lợi thế và còn dư địa lớn để làm động lực cho tăng trưởng</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Xây dựng và thực hiện các giải pháp chính sách khắc phục tác động của dịch bệnh Covid-19, nhanh chóng </a:t>
            </a:r>
            <a:r>
              <a:rPr lang="vi-VN" u="sng">
                <a:solidFill>
                  <a:srgbClr val="0000FF"/>
                </a:solidFill>
                <a:latin typeface="Times New Roman" pitchFamily="18" charset="0"/>
                <a:cs typeface="Times New Roman" pitchFamily="18" charset="0"/>
              </a:rPr>
              <a:t>phục hồi nền kinh tế, tận dụng hiệu quả các cơ hội mới</a:t>
            </a:r>
            <a:r>
              <a:rPr lang="vi-VN">
                <a:solidFill>
                  <a:srgbClr val="0000FF"/>
                </a:solidFill>
                <a:latin typeface="Times New Roman" pitchFamily="18" charset="0"/>
                <a:cs typeface="Times New Roman" pitchFamily="18" charset="0"/>
              </a:rPr>
              <a:t> cho phát triển đất nướ</a:t>
            </a:r>
            <a:r>
              <a:rPr lang="en-US">
                <a:solidFill>
                  <a:srgbClr val="0000FF"/>
                </a:solidFill>
                <a:latin typeface="Times New Roman" pitchFamily="18" charset="0"/>
                <a:cs typeface="Times New Roman" pitchFamily="18" charset="0"/>
              </a:rPr>
              <a:t>c</a:t>
            </a:r>
          </a:p>
          <a:p>
            <a:pPr marL="344439" indent="-344439" algn="just">
              <a:lnSpc>
                <a:spcPct val="100000"/>
              </a:lnSpc>
              <a:spcBef>
                <a:spcPts val="599"/>
              </a:spcBef>
              <a:spcAft>
                <a:spcPts val="599"/>
              </a:spcAft>
              <a:buFont typeface="Wingdings" panose="05000000000000000000" pitchFamily="2" charset="2"/>
              <a:buChar char="v"/>
            </a:pPr>
            <a:r>
              <a:rPr lang="en-US" err="1">
                <a:solidFill>
                  <a:srgbClr val="0000FF"/>
                </a:solidFill>
                <a:latin typeface="Times New Roman" pitchFamily="18" charset="0"/>
                <a:cs typeface="Times New Roman" pitchFamily="18" charset="0"/>
              </a:rPr>
              <a:t>Cơ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ngành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lĩnh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một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cách</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thực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chất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để</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tăng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năng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suất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lao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động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nâng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cao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sức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cạnh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tranh</a:t>
            </a:r>
            <a:endParaRPr lang="en-US">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599"/>
              </a:spcAft>
              <a:buFont typeface="Wingdings" pitchFamily="2" charset="2"/>
              <a:buChar char="§"/>
            </a:pPr>
            <a:r>
              <a:rPr lang="en-US" i="1" err="1">
                <a:solidFill>
                  <a:srgbClr val="0000FF"/>
                </a:solidFill>
                <a:latin typeface="Times New Roman" pitchFamily="18" charset="0"/>
                <a:cs typeface="Times New Roman" pitchFamily="18" charset="0"/>
              </a:rPr>
              <a:t>Thúc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đẩy</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phát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triển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kinh</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tế</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số</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xã</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hội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số</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sản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xuất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thông</a:t>
            </a:r>
            <a:r>
              <a:rPr lang="en-US" i="1" u="sng">
                <a:solidFill>
                  <a:srgbClr val="0000FF"/>
                </a:solidFill>
                <a:latin typeface="Times New Roman" pitchFamily="18" charset="0"/>
                <a:cs typeface="Times New Roman" pitchFamily="18" charset="0"/>
              </a:rPr>
              <a:t> minh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mô</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hình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sản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xuất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doanh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mới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tế</a:t>
            </a:r>
            <a:r>
              <a:rPr lang="en-US" i="1">
                <a:solidFill>
                  <a:srgbClr val="0000FF"/>
                </a:solidFill>
                <a:latin typeface="Times New Roman" pitchFamily="18" charset="0"/>
                <a:cs typeface="Times New Roman" pitchFamily="18" charset="0"/>
              </a:rPr>
              <a:t> chia </a:t>
            </a:r>
            <a:r>
              <a:rPr lang="en-US" i="1" err="1">
                <a:solidFill>
                  <a:srgbClr val="0000FF"/>
                </a:solidFill>
                <a:latin typeface="Times New Roman" pitchFamily="18" charset="0"/>
                <a:cs typeface="Times New Roman" pitchFamily="18" charset="0"/>
              </a:rPr>
              <a:t>sẻ</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thương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điện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tử</a:t>
            </a:r>
            <a:endParaRPr lang="en-US" i="1">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599"/>
              </a:spcAft>
              <a:buFont typeface="Wingdings" pitchFamily="2" charset="2"/>
              <a:buChar char="§"/>
            </a:pPr>
            <a:r>
              <a:rPr lang="en-US" i="1" err="1">
                <a:solidFill>
                  <a:srgbClr val="0000FF"/>
                </a:solidFill>
                <a:latin typeface="Times New Roman" pitchFamily="18" charset="0"/>
                <a:cs typeface="Times New Roman" pitchFamily="18" charset="0"/>
              </a:rPr>
              <a:t>Thực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hiện</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chuyển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đổi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số</a:t>
            </a:r>
            <a:r>
              <a:rPr lang="en-US" i="1" u="sng">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doanh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nghiệp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quan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nước</a:t>
            </a:r>
            <a:endParaRPr lang="vi-VN" i="1">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37619" y="432442"/>
            <a:ext cx="9424351" cy="652080"/>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tiếp</a:t>
            </a:r>
            <a:r>
              <a:rPr lang="en-US" sz="3200" b="1">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0254148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97532" y="1219205"/>
            <a:ext cx="10668001" cy="4623441"/>
          </a:xfrm>
        </p:spPr>
        <p:txBody>
          <a:bodyPr>
            <a:noAutofit/>
          </a:bodyPr>
          <a:lstStyle/>
          <a:p>
            <a:pPr marL="0" indent="0" algn="just">
              <a:lnSpc>
                <a:spcPct val="100000"/>
              </a:lnSpc>
              <a:spcBef>
                <a:spcPts val="300"/>
              </a:spcBef>
              <a:spcAft>
                <a:spcPts val="499"/>
              </a:spcAft>
              <a:buNone/>
            </a:pPr>
            <a:r>
              <a:rPr lang="en-US" b="1" u="sng" err="1">
                <a:solidFill>
                  <a:srgbClr val="0000FF"/>
                </a:solidFill>
                <a:latin typeface="Times New Roman" pitchFamily="18" charset="0"/>
                <a:cs typeface="Times New Roman" pitchFamily="18" charset="0"/>
              </a:rPr>
              <a:t>Về</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cơ</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cấu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lại</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DNNN</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phát</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triển</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kinh</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tế</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tư</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nhân</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và</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đầu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tư</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nước</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ngoài</a:t>
            </a:r>
            <a:endParaRPr lang="en-US" b="1" u="sng">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r>
              <a:rPr lang="vi-VN">
                <a:solidFill>
                  <a:srgbClr val="0000FF"/>
                </a:solidFill>
                <a:latin typeface="Times New Roman" pitchFamily="18" charset="0"/>
                <a:cs typeface="Times New Roman" pitchFamily="18" charset="0"/>
              </a:rPr>
              <a:t>Đổi mới và nâng cao hiệu quả doanh nghiệp nhà nước, bảo đảm doanh nghiệp nhà nước là một lực lượng vật chất quan trọng của kinh tế nhà nước</a:t>
            </a:r>
            <a:endParaRPr lang="en-US">
              <a:solidFill>
                <a:srgbClr val="0000FF"/>
              </a:solidFill>
              <a:latin typeface="Times New Roman" pitchFamily="18" charset="0"/>
              <a:cs typeface="Times New Roman" pitchFamily="18" charset="0"/>
            </a:endParaRPr>
          </a:p>
          <a:p>
            <a:pPr marL="637005" lvl="1" indent="-344439" algn="just">
              <a:lnSpc>
                <a:spcPct val="100000"/>
              </a:lnSpc>
              <a:spcBef>
                <a:spcPts val="499"/>
              </a:spcBef>
              <a:spcAft>
                <a:spcPts val="499"/>
              </a:spcAft>
              <a:buFont typeface="Wingdings" pitchFamily="2" charset="2"/>
              <a:buChar char="§"/>
            </a:pPr>
            <a:r>
              <a:rPr lang="vi-VN" i="1">
                <a:solidFill>
                  <a:srgbClr val="0000FF"/>
                </a:solidFill>
                <a:latin typeface="Times New Roman" pitchFamily="18" charset="0"/>
                <a:cs typeface="Times New Roman" pitchFamily="18" charset="0"/>
              </a:rPr>
              <a:t>Đến năm 2025, hoàn thành việc sắp xếp lại khối DNNN; xử lý cơ bản những yếu kém, thất thoát của các tập đoàn, tổng công ty nhà nước</a:t>
            </a:r>
          </a:p>
          <a:p>
            <a:pPr marL="344439" indent="-344439" algn="just">
              <a:lnSpc>
                <a:spcPct val="100000"/>
              </a:lnSpc>
              <a:spcBef>
                <a:spcPts val="499"/>
              </a:spcBef>
              <a:spcAft>
                <a:spcPts val="499"/>
              </a:spcAft>
              <a:buFont typeface="Wingdings" panose="05000000000000000000" pitchFamily="2" charset="2"/>
              <a:buChar char="v"/>
            </a:pPr>
            <a:r>
              <a:rPr lang="vi-VN">
                <a:solidFill>
                  <a:srgbClr val="0000FF"/>
                </a:solidFill>
                <a:latin typeface="Times New Roman" pitchFamily="18" charset="0"/>
                <a:cs typeface="Times New Roman" pitchFamily="18" charset="0"/>
              </a:rPr>
              <a:t>Phát triển mạnh </a:t>
            </a:r>
            <a:r>
              <a:rPr lang="vi-VN" u="sng">
                <a:solidFill>
                  <a:srgbClr val="0000FF"/>
                </a:solidFill>
                <a:latin typeface="Times New Roman" pitchFamily="18" charset="0"/>
                <a:cs typeface="Times New Roman" pitchFamily="18" charset="0"/>
              </a:rPr>
              <a:t>khu vực kinh tế tư nhân của người Việt Nam</a:t>
            </a:r>
            <a:r>
              <a:rPr lang="vi-VN">
                <a:solidFill>
                  <a:srgbClr val="0000FF"/>
                </a:solidFill>
                <a:latin typeface="Times New Roman" pitchFamily="18" charset="0"/>
                <a:cs typeface="Times New Roman" pitchFamily="18" charset="0"/>
              </a:rPr>
              <a:t> cả về số lượng, chất lượng, hiệu quả, bền vững, thực sự trở thành một động lực quan trọng trong phát triển kinh tế</a:t>
            </a:r>
            <a:endParaRPr lang="en-US">
              <a:solidFill>
                <a:srgbClr val="0000FF"/>
              </a:solidFill>
              <a:latin typeface="Times New Roman" pitchFamily="18" charset="0"/>
              <a:cs typeface="Times New Roman" pitchFamily="18" charset="0"/>
            </a:endParaRPr>
          </a:p>
          <a:p>
            <a:pPr marL="637005" lvl="1" indent="-344439" algn="just">
              <a:lnSpc>
                <a:spcPct val="100000"/>
              </a:lnSpc>
              <a:spcBef>
                <a:spcPts val="499"/>
              </a:spcBef>
              <a:spcAft>
                <a:spcPts val="499"/>
              </a:spcAft>
              <a:buFont typeface="Wingdings" pitchFamily="2" charset="2"/>
              <a:buChar char="§"/>
            </a:pPr>
            <a:r>
              <a:rPr lang="en-US" i="1" err="1">
                <a:solidFill>
                  <a:srgbClr val="0000FF"/>
                </a:solidFill>
                <a:latin typeface="Times New Roman" pitchFamily="18" charset="0"/>
                <a:cs typeface="Times New Roman" pitchFamily="18" charset="0"/>
              </a:rPr>
              <a:t>Phấn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đấu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ngày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càng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có</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nhiều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tập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tế</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tư</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lớn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mạnh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đến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2030 </a:t>
            </a:r>
            <a:r>
              <a:rPr lang="en-US" i="1" err="1">
                <a:solidFill>
                  <a:srgbClr val="0000FF"/>
                </a:solidFill>
                <a:latin typeface="Times New Roman" pitchFamily="18" charset="0"/>
                <a:cs typeface="Times New Roman" pitchFamily="18" charset="0"/>
              </a:rPr>
              <a:t>có</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những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tập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hàng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đầu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vực</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r>
              <a:rPr lang="vi-VN">
                <a:solidFill>
                  <a:srgbClr val="0000FF"/>
                </a:solidFill>
                <a:latin typeface="Times New Roman" pitchFamily="18" charset="0"/>
                <a:cs typeface="Times New Roman" pitchFamily="18" charset="0"/>
              </a:rPr>
              <a:t>Chuyển trọng điểm chính sách thu hút, hợp tác đầu tư nước ngoài </a:t>
            </a:r>
            <a:r>
              <a:rPr lang="vi-VN" u="sng">
                <a:solidFill>
                  <a:srgbClr val="0000FF"/>
                </a:solidFill>
                <a:latin typeface="Times New Roman" pitchFamily="18" charset="0"/>
                <a:cs typeface="Times New Roman" pitchFamily="18" charset="0"/>
              </a:rPr>
              <a:t>từ số lượng sang chất lượng</a:t>
            </a:r>
            <a:endParaRPr lang="en-US" u="sng">
              <a:solidFill>
                <a:srgbClr val="0000FF"/>
              </a:solidFill>
              <a:latin typeface="Times New Roman" pitchFamily="18" charset="0"/>
              <a:cs typeface="Times New Roman" pitchFamily="18" charset="0"/>
            </a:endParaRPr>
          </a:p>
          <a:p>
            <a:pPr marL="637005" lvl="1" indent="-344439" algn="just">
              <a:lnSpc>
                <a:spcPct val="100000"/>
              </a:lnSpc>
              <a:spcBef>
                <a:spcPts val="499"/>
              </a:spcBef>
              <a:spcAft>
                <a:spcPts val="499"/>
              </a:spcAft>
              <a:buFont typeface="Wingdings" pitchFamily="2" charset="2"/>
              <a:buChar char="§"/>
            </a:pPr>
            <a:r>
              <a:rPr lang="en-US" i="1" err="1">
                <a:solidFill>
                  <a:srgbClr val="0000FF"/>
                </a:solidFill>
                <a:latin typeface="Times New Roman" pitchFamily="18" charset="0"/>
                <a:cs typeface="Times New Roman" pitchFamily="18" charset="0"/>
              </a:rPr>
              <a:t>Chú</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trọng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hút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tập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quốc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gia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có</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tiềm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tài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công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nghệ</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góp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phần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thúc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đẩy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cấu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nâng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tế</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nước</a:t>
            </a:r>
            <a:endParaRPr lang="en-US" i="1">
              <a:solidFill>
                <a:srgbClr val="0000FF"/>
              </a:solidFill>
              <a:latin typeface="Times New Roman" pitchFamily="18" charset="0"/>
              <a:cs typeface="Times New Roman" pitchFamily="18" charset="0"/>
            </a:endParaRPr>
          </a:p>
          <a:p>
            <a:pPr marL="0" indent="0" algn="just">
              <a:lnSpc>
                <a:spcPct val="100000"/>
              </a:lnSpc>
              <a:spcBef>
                <a:spcPts val="599"/>
              </a:spcBef>
              <a:buNone/>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37619" y="432448"/>
            <a:ext cx="9424351" cy="774381"/>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tiếp</a:t>
            </a:r>
            <a:r>
              <a:rPr lang="en-US" sz="3200" b="1">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8414785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97532" y="1112881"/>
            <a:ext cx="10668001" cy="4623441"/>
          </a:xfrm>
        </p:spPr>
        <p:txBody>
          <a:bodyPr>
            <a:noAutofit/>
          </a:bodyPr>
          <a:lstStyle/>
          <a:p>
            <a:pPr marL="0" indent="0" algn="just">
              <a:lnSpc>
                <a:spcPct val="100000"/>
              </a:lnSpc>
              <a:spcBef>
                <a:spcPts val="300"/>
              </a:spcBef>
              <a:spcAft>
                <a:spcPts val="499"/>
              </a:spcAft>
              <a:buNone/>
            </a:pPr>
            <a:r>
              <a:rPr lang="en-US" b="1" u="sng" err="1">
                <a:solidFill>
                  <a:srgbClr val="0000FF"/>
                </a:solidFill>
                <a:latin typeface="Times New Roman" pitchFamily="18" charset="0"/>
                <a:cs typeface="Times New Roman" pitchFamily="18" charset="0"/>
              </a:rPr>
              <a:t>Cơ</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cấu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lại</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khu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vực</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nông</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nghiệp</a:t>
            </a:r>
            <a:endParaRPr lang="en-US" b="1" u="sng">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en-US">
                <a:solidFill>
                  <a:srgbClr val="0000FF"/>
                </a:solidFill>
                <a:latin typeface="Times New Roman" pitchFamily="18" charset="0"/>
                <a:cs typeface="Times New Roman" pitchFamily="18" charset="0"/>
              </a:rPr>
              <a:t>P</a:t>
            </a:r>
            <a:r>
              <a:rPr lang="vi-VN">
                <a:solidFill>
                  <a:srgbClr val="0000FF"/>
                </a:solidFill>
                <a:latin typeface="Times New Roman" pitchFamily="18" charset="0"/>
                <a:cs typeface="Times New Roman" pitchFamily="18" charset="0"/>
              </a:rPr>
              <a:t>hát triển mạnh </a:t>
            </a:r>
            <a:r>
              <a:rPr lang="vi-VN" u="sng">
                <a:solidFill>
                  <a:srgbClr val="0000FF"/>
                </a:solidFill>
                <a:latin typeface="Times New Roman" pitchFamily="18" charset="0"/>
                <a:cs typeface="Times New Roman" pitchFamily="18" charset="0"/>
              </a:rPr>
              <a:t>nông nghiệp ứng dụng công nghệ cao</a:t>
            </a:r>
            <a:r>
              <a:rPr lang="vi-VN">
                <a:solidFill>
                  <a:srgbClr val="0000FF"/>
                </a:solidFill>
                <a:latin typeface="Times New Roman" pitchFamily="18" charset="0"/>
                <a:cs typeface="Times New Roman" pitchFamily="18" charset="0"/>
              </a:rPr>
              <a:t>, nông nghiệp hữu cơ, nông nghiệp sinh thái</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en-US">
                <a:solidFill>
                  <a:srgbClr val="0000FF"/>
                </a:solidFill>
                <a:latin typeface="Times New Roman" pitchFamily="18" charset="0"/>
                <a:cs typeface="Times New Roman" pitchFamily="18" charset="0"/>
              </a:rPr>
              <a:t>B</a:t>
            </a:r>
            <a:r>
              <a:rPr lang="vi-VN">
                <a:solidFill>
                  <a:srgbClr val="0000FF"/>
                </a:solidFill>
                <a:latin typeface="Times New Roman" pitchFamily="18" charset="0"/>
                <a:cs typeface="Times New Roman" pitchFamily="18" charset="0"/>
              </a:rPr>
              <a:t>ảo đảm </a:t>
            </a:r>
            <a:r>
              <a:rPr lang="vi-VN" u="sng">
                <a:solidFill>
                  <a:srgbClr val="0000FF"/>
                </a:solidFill>
                <a:latin typeface="Times New Roman" pitchFamily="18" charset="0"/>
                <a:cs typeface="Times New Roman" pitchFamily="18" charset="0"/>
              </a:rPr>
              <a:t>an ninh lương thực</a:t>
            </a:r>
            <a:r>
              <a:rPr lang="en-US">
                <a:solidFill>
                  <a:srgbClr val="0000FF"/>
                </a:solidFill>
                <a:latin typeface="Times New Roman" pitchFamily="18" charset="0"/>
                <a:cs typeface="Times New Roman" pitchFamily="18" charset="0"/>
              </a:rPr>
              <a:t>; h</a:t>
            </a:r>
            <a:r>
              <a:rPr lang="vi-VN">
                <a:solidFill>
                  <a:srgbClr val="0000FF"/>
                </a:solidFill>
                <a:latin typeface="Times New Roman" pitchFamily="18" charset="0"/>
                <a:cs typeface="Times New Roman" pitchFamily="18" charset="0"/>
              </a:rPr>
              <a:t>ình thành các vùng sản xuất hàng hoá tập trung, ổn định. </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Tổ chức kết nối nông nghiệp với </a:t>
            </a:r>
            <a:r>
              <a:rPr lang="vi-VN" u="sng">
                <a:solidFill>
                  <a:srgbClr val="0000FF"/>
                </a:solidFill>
                <a:latin typeface="Times New Roman" pitchFamily="18" charset="0"/>
                <a:cs typeface="Times New Roman" pitchFamily="18" charset="0"/>
              </a:rPr>
              <a:t>công nghiệp chế biến</a:t>
            </a:r>
            <a:r>
              <a:rPr lang="vi-VN">
                <a:solidFill>
                  <a:srgbClr val="0000FF"/>
                </a:solidFill>
                <a:latin typeface="Times New Roman" pitchFamily="18" charset="0"/>
                <a:cs typeface="Times New Roman" pitchFamily="18" charset="0"/>
              </a:rPr>
              <a:t>, thị trường, xuất khẩu, chuỗi giá trị toàn cầu.</a:t>
            </a:r>
          </a:p>
          <a:p>
            <a:pPr marL="0" indent="0" algn="just">
              <a:lnSpc>
                <a:spcPct val="100000"/>
              </a:lnSpc>
              <a:spcBef>
                <a:spcPts val="599"/>
              </a:spcBef>
              <a:buNone/>
            </a:pPr>
            <a:r>
              <a:rPr lang="en-US" b="1" u="sng" err="1">
                <a:solidFill>
                  <a:srgbClr val="0000FF"/>
                </a:solidFill>
                <a:latin typeface="Times New Roman" pitchFamily="18" charset="0"/>
                <a:cs typeface="Times New Roman" pitchFamily="18" charset="0"/>
              </a:rPr>
              <a:t>Cơ</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cấu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lại</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khu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vực</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công</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nghiệp</a:t>
            </a:r>
            <a:endParaRPr lang="en-US" b="1" u="sng">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en-US">
                <a:solidFill>
                  <a:srgbClr val="0000FF"/>
                </a:solidFill>
                <a:latin typeface="Times New Roman" pitchFamily="18" charset="0"/>
                <a:cs typeface="Times New Roman" pitchFamily="18" charset="0"/>
              </a:rPr>
              <a:t>P</a:t>
            </a:r>
            <a:r>
              <a:rPr lang="vi-VN">
                <a:solidFill>
                  <a:srgbClr val="0000FF"/>
                </a:solidFill>
                <a:latin typeface="Times New Roman" pitchFamily="18" charset="0"/>
                <a:cs typeface="Times New Roman" pitchFamily="18" charset="0"/>
              </a:rPr>
              <a:t>hát triển công nghiệp kết hợp hài hoà cả chiều rộng và chiều sâu, </a:t>
            </a:r>
            <a:r>
              <a:rPr lang="vi-VN" u="sng">
                <a:solidFill>
                  <a:srgbClr val="0000FF"/>
                </a:solidFill>
                <a:latin typeface="Times New Roman" pitchFamily="18" charset="0"/>
                <a:cs typeface="Times New Roman" pitchFamily="18" charset="0"/>
              </a:rPr>
              <a:t>chú trọng chiều sâu</a:t>
            </a:r>
          </a:p>
          <a:p>
            <a:pPr marL="344439" indent="-344439" algn="just">
              <a:lnSpc>
                <a:spcPct val="100000"/>
              </a:lnSpc>
              <a:spcBef>
                <a:spcPts val="599"/>
              </a:spcBef>
              <a:buFont typeface="Wingdings" panose="05000000000000000000" pitchFamily="2" charset="2"/>
              <a:buChar char="v"/>
            </a:pPr>
            <a:r>
              <a:rPr lang="en-US">
                <a:solidFill>
                  <a:srgbClr val="0000FF"/>
                </a:solidFill>
                <a:latin typeface="Times New Roman" pitchFamily="18" charset="0"/>
                <a:cs typeface="Times New Roman" pitchFamily="18" charset="0"/>
              </a:rPr>
              <a:t>K</a:t>
            </a:r>
            <a:r>
              <a:rPr lang="vi-VN">
                <a:solidFill>
                  <a:srgbClr val="0000FF"/>
                </a:solidFill>
                <a:latin typeface="Times New Roman" pitchFamily="18" charset="0"/>
                <a:cs typeface="Times New Roman" pitchFamily="18" charset="0"/>
              </a:rPr>
              <a:t>huyến khích mạnh mẽ sự phát triển của </a:t>
            </a:r>
            <a:r>
              <a:rPr lang="vi-VN" u="sng">
                <a:solidFill>
                  <a:srgbClr val="0000FF"/>
                </a:solidFill>
                <a:latin typeface="Times New Roman" pitchFamily="18" charset="0"/>
                <a:cs typeface="Times New Roman" pitchFamily="18" charset="0"/>
              </a:rPr>
              <a:t>doanh nghiệp tư nhân trong nước</a:t>
            </a:r>
            <a:endParaRPr lang="en-US" u="sng">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Phát huy hiệu quả các khu, cụm công nghiệp,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triển</a:t>
            </a: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các tổ hợp công nghiệp quy mô lớn</a:t>
            </a:r>
            <a:endParaRPr lang="en-US">
              <a:solidFill>
                <a:srgbClr val="0000FF"/>
              </a:solidFill>
              <a:latin typeface="Times New Roman" pitchFamily="18" charset="0"/>
              <a:cs typeface="Times New Roman" pitchFamily="18" charset="0"/>
            </a:endParaRPr>
          </a:p>
          <a:p>
            <a:pPr marL="0" indent="0" algn="just">
              <a:lnSpc>
                <a:spcPct val="100000"/>
              </a:lnSpc>
              <a:spcBef>
                <a:spcPts val="599"/>
              </a:spcBef>
              <a:buNone/>
            </a:pPr>
            <a:r>
              <a:rPr lang="en-US" b="1" u="sng" err="1">
                <a:solidFill>
                  <a:srgbClr val="0000FF"/>
                </a:solidFill>
                <a:latin typeface="Times New Roman" pitchFamily="18" charset="0"/>
                <a:cs typeface="Times New Roman" pitchFamily="18" charset="0"/>
              </a:rPr>
              <a:t>Cơ</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cấu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lại</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khu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vực</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dịch</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vụ</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Đẩy mạnh cơ cấu lại các ngành dịch vụ dựa trên </a:t>
            </a:r>
            <a:r>
              <a:rPr lang="vi-VN" u="sng">
                <a:solidFill>
                  <a:srgbClr val="0000FF"/>
                </a:solidFill>
                <a:latin typeface="Times New Roman" pitchFamily="18" charset="0"/>
                <a:cs typeface="Times New Roman" pitchFamily="18" charset="0"/>
              </a:rPr>
              <a:t>nền tảng công nghệ hiện đại, công nghệ số</a:t>
            </a:r>
            <a:r>
              <a:rPr lang="vi-VN">
                <a:solidFill>
                  <a:srgbClr val="0000FF"/>
                </a:solidFill>
                <a:latin typeface="Times New Roman" pitchFamily="18" charset="0"/>
                <a:cs typeface="Times New Roman" pitchFamily="18" charset="0"/>
              </a:rPr>
              <a:t>, phát triển các loại dịch vụ mới, xây dựng hệ sinh thái dịch vụ</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en-US">
                <a:solidFill>
                  <a:srgbClr val="0000FF"/>
                </a:solidFill>
                <a:latin typeface="Times New Roman" pitchFamily="18" charset="0"/>
                <a:cs typeface="Times New Roman" pitchFamily="18" charset="0"/>
              </a:rPr>
              <a:t>Đ</a:t>
            </a:r>
            <a:r>
              <a:rPr lang="vi-VN">
                <a:solidFill>
                  <a:srgbClr val="0000FF"/>
                </a:solidFill>
                <a:latin typeface="Times New Roman" pitchFamily="18" charset="0"/>
                <a:cs typeface="Times New Roman" pitchFamily="18" charset="0"/>
              </a:rPr>
              <a:t>ẩy mạnh cơ cấu lại ngành du lịch, bảo đảm </a:t>
            </a:r>
            <a:r>
              <a:rPr lang="vi-VN" u="sng">
                <a:solidFill>
                  <a:srgbClr val="0000FF"/>
                </a:solidFill>
                <a:latin typeface="Times New Roman" pitchFamily="18" charset="0"/>
                <a:cs typeface="Times New Roman" pitchFamily="18" charset="0"/>
              </a:rPr>
              <a:t>tính chuyên</a:t>
            </a:r>
            <a:r>
              <a:rPr lang="en-US" u="sng">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nghiệp, hiện đại</a:t>
            </a:r>
            <a:r>
              <a:rPr lang="en-US">
                <a:solidFill>
                  <a:srgbClr val="0000FF"/>
                </a:solidFill>
                <a:latin typeface="Times New Roman" pitchFamily="18" charset="0"/>
                <a:cs typeface="Times New Roman" pitchFamily="18" charset="0"/>
              </a:rPr>
              <a:t>; x</a:t>
            </a:r>
            <a:r>
              <a:rPr lang="vi-VN">
                <a:solidFill>
                  <a:srgbClr val="0000FF"/>
                </a:solidFill>
                <a:latin typeface="Times New Roman" pitchFamily="18" charset="0"/>
                <a:cs typeface="Times New Roman" pitchFamily="18" charset="0"/>
              </a:rPr>
              <a:t>ây dựng, phát triển thương hiệu du lịch quốc gia</a:t>
            </a: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0" indent="0" algn="just">
              <a:lnSpc>
                <a:spcPct val="100000"/>
              </a:lnSpc>
              <a:spcBef>
                <a:spcPts val="599"/>
              </a:spcBef>
              <a:buNone/>
            </a:pPr>
            <a:endParaRPr lang="en-US" b="1" u="sng">
              <a:solidFill>
                <a:srgbClr val="0000FF"/>
              </a:solidFill>
              <a:latin typeface="Times New Roman" pitchFamily="18" charset="0"/>
              <a:cs typeface="Times New Roman" pitchFamily="18" charset="0"/>
            </a:endParaRPr>
          </a:p>
          <a:p>
            <a:pPr marL="0" indent="0" algn="just">
              <a:lnSpc>
                <a:spcPct val="100000"/>
              </a:lnSpc>
              <a:spcBef>
                <a:spcPts val="599"/>
              </a:spcBef>
              <a:buNone/>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37619" y="432442"/>
            <a:ext cx="9424351" cy="652080"/>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tiếp</a:t>
            </a:r>
            <a:r>
              <a:rPr lang="en-US" sz="3200" b="1">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2510648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97531" y="1316182"/>
            <a:ext cx="10224655" cy="4526458"/>
          </a:xfrm>
        </p:spPr>
        <p:txBody>
          <a:bodyPr>
            <a:noAutofit/>
          </a:bodyPr>
          <a:lstStyle/>
          <a:p>
            <a:pPr marL="0" indent="0" algn="just">
              <a:lnSpc>
                <a:spcPct val="100000"/>
              </a:lnSpc>
              <a:spcBef>
                <a:spcPts val="599"/>
              </a:spcBef>
              <a:spcAft>
                <a:spcPts val="1200"/>
              </a:spcAft>
              <a:buNone/>
            </a:pPr>
            <a:r>
              <a:rPr lang="en-US" b="1" u="sng" err="1">
                <a:solidFill>
                  <a:srgbClr val="0000FF"/>
                </a:solidFill>
                <a:latin typeface="Times New Roman" pitchFamily="18" charset="0"/>
                <a:cs typeface="Times New Roman" pitchFamily="18" charset="0"/>
              </a:rPr>
              <a:t>Thúc</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đẩy</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phát</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triển</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mạnh</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kinh</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tế</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số</a:t>
            </a:r>
            <a:endParaRPr lang="en-US" b="1" u="sng">
              <a:solidFill>
                <a:srgbClr val="0000FF"/>
              </a:solidFill>
              <a:latin typeface="Times New Roman" pitchFamily="18" charset="0"/>
              <a:cs typeface="Times New Roman" pitchFamily="18" charset="0"/>
            </a:endParaRPr>
          </a:p>
          <a:p>
            <a:pPr marL="457135" indent="-287297" algn="just">
              <a:lnSpc>
                <a:spcPct val="100000"/>
              </a:lnSpc>
              <a:spcBef>
                <a:spcPts val="599"/>
              </a:spcBef>
              <a:spcAft>
                <a:spcPts val="1200"/>
              </a:spcAft>
              <a:buFont typeface="Wingdings" pitchFamily="2" charset="2"/>
              <a:buChar char="v"/>
            </a:pPr>
            <a:r>
              <a:rPr lang="vi-VN" u="sng">
                <a:solidFill>
                  <a:srgbClr val="0000FF"/>
                </a:solidFill>
                <a:latin typeface="Times New Roman" pitchFamily="18" charset="0"/>
                <a:cs typeface="Times New Roman" pitchFamily="18" charset="0"/>
              </a:rPr>
              <a:t>Ưu tiên chuyển đổi số trong một số ngành, lĩnh vực</a:t>
            </a:r>
            <a:r>
              <a:rPr lang="vi-VN">
                <a:solidFill>
                  <a:srgbClr val="0000FF"/>
                </a:solidFill>
                <a:latin typeface="Times New Roman" pitchFamily="18" charset="0"/>
                <a:cs typeface="Times New Roman" pitchFamily="18" charset="0"/>
              </a:rPr>
              <a:t> như y tế, giáo dục đào tạo, tài chính ngân hàng, nông nghiệp, giao thông vận tải và logistics, năng lượng, tài nguyên môi trường</a:t>
            </a:r>
            <a:r>
              <a:rPr lang="en-US">
                <a:solidFill>
                  <a:srgbClr val="0000FF"/>
                </a:solidFill>
                <a:latin typeface="Times New Roman" pitchFamily="18" charset="0"/>
                <a:cs typeface="Times New Roman" pitchFamily="18" charset="0"/>
              </a:rPr>
              <a:t>,</a:t>
            </a:r>
            <a:r>
              <a:rPr lang="vi-VN">
                <a:solidFill>
                  <a:srgbClr val="0000FF"/>
                </a:solidFill>
                <a:latin typeface="Times New Roman" pitchFamily="18" charset="0"/>
                <a:cs typeface="Times New Roman" pitchFamily="18" charset="0"/>
              </a:rPr>
              <a:t> sản xuất công nghiệp</a:t>
            </a:r>
            <a:endParaRPr lang="en-US">
              <a:solidFill>
                <a:srgbClr val="0000FF"/>
              </a:solidFill>
              <a:latin typeface="Times New Roman" pitchFamily="18" charset="0"/>
              <a:cs typeface="Times New Roman" pitchFamily="18" charset="0"/>
            </a:endParaRPr>
          </a:p>
          <a:p>
            <a:pPr marL="457135" indent="-287297" algn="just">
              <a:lnSpc>
                <a:spcPct val="100000"/>
              </a:lnSpc>
              <a:spcBef>
                <a:spcPts val="599"/>
              </a:spcBef>
              <a:spcAft>
                <a:spcPts val="1200"/>
              </a:spcAft>
              <a:buFont typeface="Wingdings" pitchFamily="2" charset="2"/>
              <a:buChar char="v"/>
            </a:pP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Phát triển một số doanh nghiệp viễn thông, công nghệ thông tin, doanh nghiệp số chủ lực thực hiện tốt </a:t>
            </a:r>
            <a:r>
              <a:rPr lang="vi-VN" u="sng">
                <a:solidFill>
                  <a:srgbClr val="0000FF"/>
                </a:solidFill>
                <a:latin typeface="Times New Roman" pitchFamily="18" charset="0"/>
                <a:cs typeface="Times New Roman" pitchFamily="18" charset="0"/>
              </a:rPr>
              <a:t>vai trò dẫn dắt </a:t>
            </a:r>
            <a:r>
              <a:rPr lang="vi-VN">
                <a:solidFill>
                  <a:srgbClr val="0000FF"/>
                </a:solidFill>
                <a:latin typeface="Times New Roman" pitchFamily="18" charset="0"/>
                <a:cs typeface="Times New Roman" pitchFamily="18" charset="0"/>
              </a:rPr>
              <a:t>về hạ tầng công nghệ số, làm nền tảng cho nền kinh tế số, xã hội số.</a:t>
            </a:r>
            <a:endParaRPr lang="en-US">
              <a:solidFill>
                <a:srgbClr val="0000FF"/>
              </a:solidFill>
              <a:latin typeface="Times New Roman" pitchFamily="18" charset="0"/>
              <a:cs typeface="Times New Roman" pitchFamily="18" charset="0"/>
            </a:endParaRPr>
          </a:p>
          <a:p>
            <a:pPr marL="457135" indent="-287297" algn="just">
              <a:lnSpc>
                <a:spcPct val="100000"/>
              </a:lnSpc>
              <a:spcBef>
                <a:spcPts val="599"/>
              </a:spcBef>
              <a:spcAft>
                <a:spcPts val="1200"/>
              </a:spcAft>
              <a:buFont typeface="Wingdings" pitchFamily="2" charset="2"/>
              <a:buChar char="v"/>
            </a:pP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Phấn đấu đến năm 2030 Việt Nam trở thành </a:t>
            </a:r>
            <a:r>
              <a:rPr lang="vi-VN" u="sng">
                <a:solidFill>
                  <a:srgbClr val="0000FF"/>
                </a:solidFill>
                <a:latin typeface="Times New Roman" pitchFamily="18" charset="0"/>
                <a:cs typeface="Times New Roman" pitchFamily="18" charset="0"/>
              </a:rPr>
              <a:t>quốc gia số</a:t>
            </a:r>
            <a:r>
              <a:rPr lang="vi-VN">
                <a:solidFill>
                  <a:srgbClr val="0000FF"/>
                </a:solidFill>
                <a:latin typeface="Times New Roman" pitchFamily="18" charset="0"/>
                <a:cs typeface="Times New Roman" pitchFamily="18" charset="0"/>
              </a:rPr>
              <a:t>, ổn định và thịnh vượng, tiên phong thử nghiệm các công nghệ và mô hình mới</a:t>
            </a:r>
            <a:endParaRPr lang="en-US">
              <a:solidFill>
                <a:srgbClr val="0000FF"/>
              </a:solidFill>
              <a:latin typeface="Times New Roman" pitchFamily="18" charset="0"/>
              <a:cs typeface="Times New Roman" pitchFamily="18" charset="0"/>
            </a:endParaRPr>
          </a:p>
          <a:p>
            <a:pPr algn="just">
              <a:lnSpc>
                <a:spcPct val="100000"/>
              </a:lnSpc>
              <a:spcBef>
                <a:spcPts val="300"/>
              </a:spcBef>
              <a:spcAft>
                <a:spcPts val="499"/>
              </a:spcAft>
              <a:buFont typeface="Wingdings" pitchFamily="2" charset="2"/>
              <a:buChar char="v"/>
            </a:pPr>
            <a:endParaRPr lang="vi-VN">
              <a:solidFill>
                <a:schemeClr val="tx1"/>
              </a:solidFill>
            </a:endParaRPr>
          </a:p>
          <a:p>
            <a:pPr marL="344439" indent="-344439" algn="just">
              <a:lnSpc>
                <a:spcPct val="100000"/>
              </a:lnSpc>
              <a:spcBef>
                <a:spcPts val="599"/>
              </a:spcBef>
              <a:buFont typeface="Wingdings" panose="05000000000000000000" pitchFamily="2" charset="2"/>
              <a:buChar char="v"/>
            </a:pPr>
            <a:endParaRPr lang="en-US" b="1" u="sng">
              <a:solidFill>
                <a:srgbClr val="0000FF"/>
              </a:solidFill>
              <a:latin typeface="Times New Roman" pitchFamily="18" charset="0"/>
              <a:cs typeface="Times New Roman" pitchFamily="18" charset="0"/>
            </a:endParaRPr>
          </a:p>
          <a:p>
            <a:pPr marL="0" indent="0" algn="just">
              <a:lnSpc>
                <a:spcPct val="100000"/>
              </a:lnSpc>
              <a:spcBef>
                <a:spcPts val="599"/>
              </a:spcBef>
              <a:buNone/>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37619" y="432448"/>
            <a:ext cx="9424351" cy="774381"/>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tiếp</a:t>
            </a:r>
            <a:r>
              <a:rPr lang="en-US" sz="3200" b="1">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4605860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72131" y="871682"/>
            <a:ext cx="10224655" cy="4526458"/>
          </a:xfrm>
        </p:spPr>
        <p:txBody>
          <a:bodyPr>
            <a:noAutofit/>
          </a:bodyPr>
          <a:lstStyle/>
          <a:p>
            <a:pPr marL="0" indent="0" algn="just">
              <a:lnSpc>
                <a:spcPct val="100000"/>
              </a:lnSpc>
              <a:spcBef>
                <a:spcPts val="599"/>
              </a:spcBef>
              <a:buNone/>
            </a:pPr>
            <a:r>
              <a:rPr lang="en-US" sz="1900" b="1" u="sng">
                <a:solidFill>
                  <a:srgbClr val="0000FF"/>
                </a:solidFill>
                <a:latin typeface="Times New Roman" pitchFamily="18" charset="0"/>
                <a:cs typeface="Times New Roman" pitchFamily="18" charset="0"/>
              </a:rPr>
              <a:t>Đ</a:t>
            </a:r>
            <a:r>
              <a:rPr lang="vi-VN" sz="1900" b="1" u="sng">
                <a:solidFill>
                  <a:srgbClr val="0000FF"/>
                </a:solidFill>
                <a:latin typeface="Times New Roman" pitchFamily="18" charset="0"/>
                <a:cs typeface="Times New Roman" pitchFamily="18" charset="0"/>
              </a:rPr>
              <a:t>ẩy mạnh xây dựng hệ thống kết cấu hạ tầng</a:t>
            </a:r>
            <a:endParaRPr lang="en-US" sz="1900" b="1" u="sng">
              <a:solidFill>
                <a:srgbClr val="0000FF"/>
              </a:solidFill>
              <a:latin typeface="Times New Roman" pitchFamily="18" charset="0"/>
              <a:cs typeface="Times New Roman" pitchFamily="18" charset="0"/>
            </a:endParaRPr>
          </a:p>
          <a:p>
            <a:pPr marL="404755" indent="-404755" algn="just">
              <a:lnSpc>
                <a:spcPct val="100000"/>
              </a:lnSpc>
              <a:spcBef>
                <a:spcPts val="300"/>
              </a:spcBef>
              <a:buFont typeface="Wingdings" panose="05000000000000000000" pitchFamily="2" charset="2"/>
              <a:buChar char="v"/>
            </a:pPr>
            <a:r>
              <a:rPr lang="vi-VN" sz="1900" spc="-20">
                <a:solidFill>
                  <a:srgbClr val="0000FF"/>
                </a:solidFill>
                <a:latin typeface="Times New Roman" pitchFamily="18" charset="0"/>
                <a:cs typeface="Times New Roman" pitchFamily="18" charset="0"/>
              </a:rPr>
              <a:t>Tập trung đầu tư </a:t>
            </a:r>
            <a:r>
              <a:rPr lang="vi-VN" sz="1900" u="sng" spc="-20">
                <a:solidFill>
                  <a:srgbClr val="0000FF"/>
                </a:solidFill>
                <a:latin typeface="Times New Roman" pitchFamily="18" charset="0"/>
                <a:cs typeface="Times New Roman" pitchFamily="18" charset="0"/>
              </a:rPr>
              <a:t>các dự án hạ tầng trọng điểm quốc gia</a:t>
            </a:r>
            <a:r>
              <a:rPr lang="vi-VN" sz="1900" spc="-20">
                <a:solidFill>
                  <a:srgbClr val="0000FF"/>
                </a:solidFill>
                <a:latin typeface="Times New Roman" pitchFamily="18" charset="0"/>
                <a:cs typeface="Times New Roman" pitchFamily="18" charset="0"/>
              </a:rPr>
              <a:t>, nhất là về giao thông, năng lượng và hạ tầng s</a:t>
            </a:r>
            <a:r>
              <a:rPr lang="en-US" sz="1900" spc="-20">
                <a:solidFill>
                  <a:srgbClr val="0000FF"/>
                </a:solidFill>
                <a:latin typeface="Times New Roman" pitchFamily="18" charset="0"/>
                <a:cs typeface="Times New Roman" pitchFamily="18" charset="0"/>
              </a:rPr>
              <a:t>ố</a:t>
            </a:r>
          </a:p>
          <a:p>
            <a:pPr marL="404755" indent="-404755"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Đến năm 2025, hoàn thành đường bộ cao tốc Bắc - Nam phía Đông, giai đoạn 1 của Cảng hàng không quốc tế Long Thành; hoàn thành trên 1.700 km đường ven biển từ Quảng Ninh đến Cà Mau</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None/>
            </a:pPr>
            <a:r>
              <a:rPr lang="en-US" sz="1900" b="1" u="sng" err="1">
                <a:solidFill>
                  <a:srgbClr val="0000FF"/>
                </a:solidFill>
                <a:latin typeface="Times New Roman" pitchFamily="18" charset="0"/>
                <a:cs typeface="Times New Roman" pitchFamily="18" charset="0"/>
              </a:rPr>
              <a:t>Phát</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triển</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kinh</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tế</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vùng</a:t>
            </a:r>
            <a:endParaRPr lang="en-US" sz="1900" b="1" u="sng">
              <a:solidFill>
                <a:srgbClr val="0000FF"/>
              </a:solidFill>
              <a:latin typeface="Times New Roman" pitchFamily="18" charset="0"/>
              <a:cs typeface="Times New Roman" pitchFamily="18" charset="0"/>
            </a:endParaRPr>
          </a:p>
          <a:p>
            <a:pPr marL="404755" indent="-404755" algn="just">
              <a:lnSpc>
                <a:spcPct val="100000"/>
              </a:lnSpc>
              <a:spcBef>
                <a:spcPts val="599"/>
              </a:spcBef>
              <a:buFont typeface="Wingdings" panose="05000000000000000000" pitchFamily="2" charset="2"/>
              <a:buChar char="v"/>
            </a:pPr>
            <a:r>
              <a:rPr lang="vi-VN" sz="1900" u="sng">
                <a:solidFill>
                  <a:srgbClr val="0000FF"/>
                </a:solidFill>
                <a:latin typeface="Times New Roman" pitchFamily="18" charset="0"/>
                <a:cs typeface="Times New Roman" pitchFamily="18" charset="0"/>
              </a:rPr>
              <a:t>Xây dựng quy hoạch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vùng</a:t>
            </a:r>
            <a:r>
              <a:rPr lang="vi-VN" sz="1900">
                <a:solidFill>
                  <a:srgbClr val="0000FF"/>
                </a:solidFill>
                <a:latin typeface="Times New Roman" pitchFamily="18" charset="0"/>
                <a:cs typeface="Times New Roman" pitchFamily="18" charset="0"/>
              </a:rPr>
              <a:t>, tổ chức không gian lãnh thổ hợp lý, phát huy lợi thế đặc thù của mỗi vùng, địa phương </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Xây dựng </a:t>
            </a:r>
            <a:r>
              <a:rPr lang="vi-VN" sz="1900" u="sng">
                <a:solidFill>
                  <a:srgbClr val="0000FF"/>
                </a:solidFill>
                <a:latin typeface="Times New Roman" pitchFamily="18" charset="0"/>
                <a:cs typeface="Times New Roman" pitchFamily="18" charset="0"/>
              </a:rPr>
              <a:t>cơ chế, chính sách đặc thù</a:t>
            </a:r>
            <a:r>
              <a:rPr lang="vi-VN" sz="1900">
                <a:solidFill>
                  <a:srgbClr val="0000FF"/>
                </a:solidFill>
                <a:latin typeface="Times New Roman" pitchFamily="18" charset="0"/>
                <a:cs typeface="Times New Roman" pitchFamily="18" charset="0"/>
              </a:rPr>
              <a:t> thúc đẩy phát triển vùng, liên kết vùng và điều phối phát triển vùng</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Lựa chọn </a:t>
            </a:r>
            <a:r>
              <a:rPr lang="vi-VN" sz="1900" u="sng">
                <a:solidFill>
                  <a:srgbClr val="0000FF"/>
                </a:solidFill>
                <a:latin typeface="Times New Roman" pitchFamily="18" charset="0"/>
                <a:cs typeface="Times New Roman" pitchFamily="18" charset="0"/>
              </a:rPr>
              <a:t>một số địa điểm, đô thị, vùng có lợi thế đặc biệt</a:t>
            </a:r>
            <a:r>
              <a:rPr lang="vi-VN" sz="1900">
                <a:solidFill>
                  <a:srgbClr val="0000FF"/>
                </a:solidFill>
                <a:latin typeface="Times New Roman" pitchFamily="18" charset="0"/>
                <a:cs typeface="Times New Roman" pitchFamily="18" charset="0"/>
              </a:rPr>
              <a:t> để xây dựng trung tâm kinh tế, tài chính với thể chế, cơ chế, chính sách đặc thù có tính đột phá, cạnh tranh quốc tế </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None/>
            </a:pPr>
            <a:r>
              <a:rPr lang="en-US" sz="1900" b="1" u="sng" err="1">
                <a:solidFill>
                  <a:srgbClr val="0000FF"/>
                </a:solidFill>
                <a:latin typeface="Times New Roman" pitchFamily="18" charset="0"/>
                <a:cs typeface="Times New Roman" pitchFamily="18" charset="0"/>
              </a:rPr>
              <a:t>Phát</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triển</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kinh</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tế</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biển</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Phát triển bền vững kinh tế biển gắn liền với bảo đảm quốc phòng, an ninh</a:t>
            </a:r>
          </a:p>
          <a:p>
            <a:pPr marL="404755" indent="-404755" algn="just">
              <a:lnSpc>
                <a:spcPct val="100000"/>
              </a:lnSpc>
              <a:spcBef>
                <a:spcPts val="599"/>
              </a:spcBef>
              <a:buFont typeface="Wingdings" panose="05000000000000000000" pitchFamily="2" charset="2"/>
              <a:buChar char="v"/>
            </a:pPr>
            <a:r>
              <a:rPr lang="en-US" sz="1900">
                <a:solidFill>
                  <a:srgbClr val="0000FF"/>
                </a:solidFill>
                <a:latin typeface="Times New Roman" pitchFamily="18" charset="0"/>
                <a:cs typeface="Times New Roman" pitchFamily="18" charset="0"/>
              </a:rPr>
              <a:t>T</a:t>
            </a:r>
            <a:r>
              <a:rPr lang="vi-VN" sz="1900">
                <a:solidFill>
                  <a:srgbClr val="0000FF"/>
                </a:solidFill>
                <a:latin typeface="Times New Roman" pitchFamily="18" charset="0"/>
                <a:cs typeface="Times New Roman" pitchFamily="18" charset="0"/>
              </a:rPr>
              <a:t>ập trung xây dựng đồng bộ và nhân rộng các mô hình khu kinh tế, khu công nghiệp, khu đô thị sinh thái ven biển gắn với hình thành và phát triển </a:t>
            </a:r>
            <a:r>
              <a:rPr lang="vi-VN" sz="1900" u="sng">
                <a:solidFill>
                  <a:srgbClr val="0000FF"/>
                </a:solidFill>
                <a:latin typeface="Times New Roman" pitchFamily="18" charset="0"/>
                <a:cs typeface="Times New Roman" pitchFamily="18" charset="0"/>
              </a:rPr>
              <a:t>các trung tâm kinh tế biển mạnh</a:t>
            </a: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37619" y="267349"/>
            <a:ext cx="9424351" cy="558152"/>
          </a:xfrm>
        </p:spPr>
        <p:txBody>
          <a:bodyPr>
            <a:normAutofit/>
          </a:bodyPr>
          <a:lstStyle/>
          <a:p>
            <a:pPr algn="ctr"/>
            <a:r>
              <a:rPr lang="vi-VN" sz="3200" b="1" spc="0">
                <a:solidFill>
                  <a:srgbClr val="FF00FF"/>
                </a:solidFill>
                <a:latin typeface="Times New Roman" panose="02020603050405020304" pitchFamily="18" charset="0"/>
                <a:cs typeface="Times New Roman" panose="02020603050405020304" pitchFamily="18" charset="0"/>
              </a:rPr>
              <a:t>Phát triển kết cấu hạ tầng, kinh tế vùng, kinh tế biển</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2385968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97531" y="1316182"/>
            <a:ext cx="10224655" cy="4526458"/>
          </a:xfrm>
        </p:spPr>
        <p:txBody>
          <a:bodyPr>
            <a:noAutofit/>
          </a:bodyPr>
          <a:lstStyle/>
          <a:p>
            <a:pPr marL="0" indent="0" algn="just">
              <a:lnSpc>
                <a:spcPct val="100000"/>
              </a:lnSpc>
              <a:spcBef>
                <a:spcPts val="599"/>
              </a:spcBef>
              <a:buNone/>
            </a:pPr>
            <a:r>
              <a:rPr lang="vi-VN" b="1" u="sng">
                <a:solidFill>
                  <a:srgbClr val="0000FF"/>
                </a:solidFill>
                <a:latin typeface="Times New Roman" pitchFamily="18" charset="0"/>
                <a:cs typeface="Times New Roman" pitchFamily="18" charset="0"/>
              </a:rPr>
              <a:t>Đẩy nhanh tốc độ, nâng cao chất lượng đô thị hoá và kinh tế đô thị</a:t>
            </a:r>
            <a:endParaRPr lang="en-US" b="1" u="sng">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en-US">
                <a:solidFill>
                  <a:srgbClr val="0000FF"/>
                </a:solidFill>
                <a:latin typeface="Times New Roman" pitchFamily="18" charset="0"/>
                <a:cs typeface="Times New Roman" pitchFamily="18" charset="0"/>
              </a:rPr>
              <a:t>X</a:t>
            </a:r>
            <a:r>
              <a:rPr lang="vi-VN">
                <a:solidFill>
                  <a:srgbClr val="0000FF"/>
                </a:solidFill>
                <a:latin typeface="Times New Roman" pitchFamily="18" charset="0"/>
                <a:cs typeface="Times New Roman" pitchFamily="18" charset="0"/>
              </a:rPr>
              <a:t>ây dựng cơ chế, chính sách thúc đẩy phát triển </a:t>
            </a:r>
            <a:r>
              <a:rPr lang="vi-VN" u="sng">
                <a:solidFill>
                  <a:srgbClr val="0000FF"/>
                </a:solidFill>
                <a:latin typeface="Times New Roman" pitchFamily="18" charset="0"/>
                <a:cs typeface="Times New Roman" pitchFamily="18" charset="0"/>
              </a:rPr>
              <a:t>hệ thống đô thị</a:t>
            </a:r>
            <a:r>
              <a:rPr lang="vi-VN">
                <a:solidFill>
                  <a:srgbClr val="0000FF"/>
                </a:solidFill>
                <a:latin typeface="Times New Roman" pitchFamily="18" charset="0"/>
                <a:cs typeface="Times New Roman" pitchFamily="18" charset="0"/>
              </a:rPr>
              <a:t> hài hoà, phù hợp với tiềm năng, lợi thế của từng vùng, từng địa phương</a:t>
            </a:r>
            <a:endParaRPr lang="en-US">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vi-VN">
                <a:solidFill>
                  <a:srgbClr val="0000FF"/>
                </a:solidFill>
                <a:latin typeface="Times New Roman" pitchFamily="18" charset="0"/>
                <a:cs typeface="Times New Roman" pitchFamily="18" charset="0"/>
              </a:rPr>
              <a:t> Xây dựng các đô thị theo hướng </a:t>
            </a:r>
            <a:r>
              <a:rPr lang="vi-VN" u="sng">
                <a:solidFill>
                  <a:srgbClr val="0000FF"/>
                </a:solidFill>
                <a:latin typeface="Times New Roman" pitchFamily="18" charset="0"/>
                <a:cs typeface="Times New Roman" pitchFamily="18" charset="0"/>
              </a:rPr>
              <a:t>đô thị xanh, </a:t>
            </a:r>
            <a:r>
              <a:rPr lang="en-US" u="sng" err="1">
                <a:solidFill>
                  <a:srgbClr val="0000FF"/>
                </a:solidFill>
                <a:latin typeface="Times New Roman" pitchFamily="18" charset="0"/>
                <a:cs typeface="Times New Roman" pitchFamily="18" charset="0"/>
              </a:rPr>
              <a:t>thông</a:t>
            </a:r>
            <a:r>
              <a:rPr lang="en-US" u="sng">
                <a:solidFill>
                  <a:srgbClr val="0000FF"/>
                </a:solidFill>
                <a:latin typeface="Times New Roman" pitchFamily="18" charset="0"/>
                <a:cs typeface="Times New Roman" pitchFamily="18" charset="0"/>
              </a:rPr>
              <a:t> minh, </a:t>
            </a:r>
            <a:r>
              <a:rPr lang="vi-VN" u="sng">
                <a:solidFill>
                  <a:srgbClr val="0000FF"/>
                </a:solidFill>
                <a:latin typeface="Times New Roman" pitchFamily="18" charset="0"/>
                <a:cs typeface="Times New Roman" pitchFamily="18" charset="0"/>
              </a:rPr>
              <a:t>văn minh</a:t>
            </a:r>
            <a:r>
              <a:rPr lang="vi-VN">
                <a:solidFill>
                  <a:srgbClr val="0000FF"/>
                </a:solidFill>
                <a:latin typeface="Times New Roman" pitchFamily="18" charset="0"/>
                <a:cs typeface="Times New Roman" pitchFamily="18" charset="0"/>
              </a:rPr>
              <a:t>,</a:t>
            </a: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có bản sắc và có tính tiên phong, dẫn dắt các hoạt động đổi mới sáng tạo, trở thành động lực của phát triển</a:t>
            </a:r>
            <a:endParaRPr lang="en-US">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Phát triển đô thị có </a:t>
            </a:r>
            <a:r>
              <a:rPr lang="vi-VN" u="sng">
                <a:solidFill>
                  <a:srgbClr val="0000FF"/>
                </a:solidFill>
                <a:latin typeface="Times New Roman" pitchFamily="18" charset="0"/>
                <a:cs typeface="Times New Roman" pitchFamily="18" charset="0"/>
              </a:rPr>
              <a:t>tầm nhìn dài hạn</a:t>
            </a:r>
            <a:r>
              <a:rPr lang="vi-VN">
                <a:solidFill>
                  <a:srgbClr val="0000FF"/>
                </a:solidFill>
                <a:latin typeface="Times New Roman" pitchFamily="18" charset="0"/>
                <a:cs typeface="Times New Roman" pitchFamily="18" charset="0"/>
              </a:rPr>
              <a:t>; hình thành một số chuỗi đô thị thông minh tại các khu vực kinh tế trọng điểm phía Bắc, phía Nam và miền Trung</a:t>
            </a:r>
            <a:r>
              <a:rPr lang="en-US">
                <a:solidFill>
                  <a:srgbClr val="0000FF"/>
                </a:solidFill>
                <a:latin typeface="Times New Roman" pitchFamily="18" charset="0"/>
                <a:cs typeface="Times New Roman" pitchFamily="18" charset="0"/>
              </a:rPr>
              <a:t> </a:t>
            </a:r>
            <a:r>
              <a:rPr lang="en-US" i="1">
                <a:solidFill>
                  <a:srgbClr val="0000FF"/>
                </a:solidFill>
                <a:latin typeface="Times New Roman" pitchFamily="18" charset="0"/>
                <a:cs typeface="Times New Roman" pitchFamily="18" charset="0"/>
              </a:rPr>
              <a:t>(p</a:t>
            </a:r>
            <a:r>
              <a:rPr lang="vi-VN" i="1">
                <a:solidFill>
                  <a:srgbClr val="0000FF"/>
                </a:solidFill>
                <a:latin typeface="Times New Roman" pitchFamily="18" charset="0"/>
                <a:cs typeface="Times New Roman" pitchFamily="18" charset="0"/>
              </a:rPr>
              <a:t>hát triển mạnh các đô thị vệ tinh của một số đô thị lớn, nhất là Hà Nội và Thành phố Hồ Chí Minh</a:t>
            </a:r>
            <a:r>
              <a:rPr lang="en-US" i="1">
                <a:solidFill>
                  <a:srgbClr val="0000FF"/>
                </a:solidFill>
                <a:latin typeface="Times New Roman" pitchFamily="18" charset="0"/>
                <a:cs typeface="Times New Roman" pitchFamily="18" charset="0"/>
              </a:rPr>
              <a:t>)</a:t>
            </a:r>
          </a:p>
          <a:p>
            <a:pPr marL="574594" indent="-374597" algn="just">
              <a:lnSpc>
                <a:spcPct val="100000"/>
              </a:lnSpc>
              <a:spcBef>
                <a:spcPts val="599"/>
              </a:spcBef>
              <a:buNone/>
            </a:pPr>
            <a:r>
              <a:rPr lang="en-US" b="1" u="sng" err="1">
                <a:solidFill>
                  <a:srgbClr val="0000FF"/>
                </a:solidFill>
                <a:latin typeface="Times New Roman" pitchFamily="18" charset="0"/>
                <a:cs typeface="Times New Roman" pitchFamily="18" charset="0"/>
              </a:rPr>
              <a:t>Đẩy</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mạnh</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phát</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triển</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kinh</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tế</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nông</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thôn</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gắn</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với</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xây</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dựng</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nông</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thôn</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mới</a:t>
            </a:r>
            <a:endParaRPr lang="en-US" b="1" u="sng">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Tiếp tục thực hiện C</a:t>
            </a:r>
            <a:r>
              <a:rPr lang="en-US" err="1">
                <a:solidFill>
                  <a:srgbClr val="0000FF"/>
                </a:solidFill>
                <a:latin typeface="Times New Roman" pitchFamily="18" charset="0"/>
                <a:cs typeface="Times New Roman" pitchFamily="18" charset="0"/>
              </a:rPr>
              <a:t>TMTQG</a:t>
            </a:r>
            <a:r>
              <a:rPr lang="vi-VN">
                <a:solidFill>
                  <a:srgbClr val="0000FF"/>
                </a:solidFill>
                <a:latin typeface="Times New Roman" pitchFamily="18" charset="0"/>
                <a:cs typeface="Times New Roman" pitchFamily="18" charset="0"/>
              </a:rPr>
              <a:t> xây dựng nông thôn mới theo hướng gắn với </a:t>
            </a:r>
            <a:r>
              <a:rPr lang="vi-VN" u="sng">
                <a:solidFill>
                  <a:srgbClr val="0000FF"/>
                </a:solidFill>
                <a:latin typeface="Times New Roman" pitchFamily="18" charset="0"/>
                <a:cs typeface="Times New Roman" pitchFamily="18" charset="0"/>
              </a:rPr>
              <a:t>đô thị hoá</a:t>
            </a:r>
            <a:r>
              <a:rPr lang="vi-VN">
                <a:solidFill>
                  <a:srgbClr val="0000FF"/>
                </a:solidFill>
                <a:latin typeface="Times New Roman" pitchFamily="18" charset="0"/>
                <a:cs typeface="Times New Roman" pitchFamily="18" charset="0"/>
              </a:rPr>
              <a:t>, bảo đảm thực chất, đi vào chiều sâu, hiệu quả, bền vững. </a:t>
            </a:r>
            <a:endParaRPr lang="en-US">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T</a:t>
            </a:r>
            <a:r>
              <a:rPr lang="en-US" err="1">
                <a:solidFill>
                  <a:srgbClr val="0000FF"/>
                </a:solidFill>
                <a:latin typeface="Times New Roman" pitchFamily="18" charset="0"/>
                <a:cs typeface="Times New Roman" pitchFamily="18" charset="0"/>
              </a:rPr>
              <a:t>riển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khai</a:t>
            </a:r>
            <a:r>
              <a:rPr lang="en-US">
                <a:solidFill>
                  <a:srgbClr val="0000FF"/>
                </a:solidFill>
                <a:latin typeface="Times New Roman" pitchFamily="18" charset="0"/>
                <a:cs typeface="Times New Roman" pitchFamily="18" charset="0"/>
              </a:rPr>
              <a:t> t</a:t>
            </a:r>
            <a:r>
              <a:rPr lang="vi-VN">
                <a:solidFill>
                  <a:srgbClr val="0000FF"/>
                </a:solidFill>
                <a:latin typeface="Times New Roman" pitchFamily="18" charset="0"/>
                <a:cs typeface="Times New Roman" pitchFamily="18" charset="0"/>
              </a:rPr>
              <a:t>hực 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chủ</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trương</a:t>
            </a:r>
            <a:r>
              <a:rPr lang="vi-VN">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xây dựng nông thôn mới nâng cao, nông thôn mới kiểu mẫu</a:t>
            </a:r>
            <a:r>
              <a:rPr lang="vi-VN">
                <a:solidFill>
                  <a:srgbClr val="0000FF"/>
                </a:solidFill>
                <a:latin typeface="Times New Roman" pitchFamily="18" charset="0"/>
                <a:cs typeface="Times New Roman" pitchFamily="18" charset="0"/>
              </a:rPr>
              <a:t> và xây dựng nông thôn mới cấp thôn, bản.</a:t>
            </a:r>
          </a:p>
          <a:p>
            <a:pPr marL="344439" indent="-344439" algn="just">
              <a:lnSpc>
                <a:spcPct val="100000"/>
              </a:lnSpc>
              <a:spcBef>
                <a:spcPts val="599"/>
              </a:spcBef>
              <a:buFont typeface="Wingdings" panose="05000000000000000000" pitchFamily="2" charset="2"/>
              <a:buChar char="v"/>
            </a:pPr>
            <a:endParaRPr lang="vi-VN" sz="1900">
              <a:solidFill>
                <a:schemeClr val="tx1"/>
              </a:solidFill>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37619" y="432448"/>
            <a:ext cx="9424351" cy="774381"/>
          </a:xfrm>
        </p:spPr>
        <p:txBody>
          <a:bodyPr>
            <a:normAutofit/>
          </a:bodyPr>
          <a:lstStyle/>
          <a:p>
            <a:pPr algn="ctr"/>
            <a:r>
              <a:rPr lang="vi-VN" sz="3200" b="1" spc="0">
                <a:solidFill>
                  <a:srgbClr val="FF00FF"/>
                </a:solidFill>
                <a:latin typeface="Times New Roman" panose="02020603050405020304" pitchFamily="18" charset="0"/>
                <a:cs typeface="Times New Roman" panose="02020603050405020304" pitchFamily="18" charset="0"/>
              </a:rPr>
              <a:t>Phát triển kết đô thị </a:t>
            </a:r>
            <a:r>
              <a:rPr lang="en-US" sz="3200" b="1" spc="0" err="1">
                <a:solidFill>
                  <a:srgbClr val="FF00FF"/>
                </a:solidFill>
                <a:latin typeface="Times New Roman" panose="02020603050405020304" pitchFamily="18" charset="0"/>
                <a:cs typeface="Times New Roman" panose="02020603050405020304" pitchFamily="18" charset="0"/>
              </a:rPr>
              <a:t>và</a:t>
            </a:r>
            <a:r>
              <a:rPr lang="en-US" sz="3200" b="1" spc="0">
                <a:solidFill>
                  <a:srgbClr val="FF00FF"/>
                </a:solidFill>
                <a:latin typeface="Times New Roman" panose="02020603050405020304" pitchFamily="18" charset="0"/>
                <a:cs typeface="Times New Roman" panose="02020603050405020304" pitchFamily="18" charset="0"/>
              </a:rPr>
              <a:t> </a:t>
            </a:r>
            <a:r>
              <a:rPr lang="vi-VN" sz="3200" b="1" spc="0">
                <a:solidFill>
                  <a:srgbClr val="FF00FF"/>
                </a:solidFill>
                <a:latin typeface="Times New Roman" panose="02020603050405020304" pitchFamily="18" charset="0"/>
                <a:cs typeface="Times New Roman" panose="02020603050405020304" pitchFamily="18" charset="0"/>
              </a:rPr>
              <a:t>xây dựng nông thôn mới</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7751305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97531" y="1316182"/>
            <a:ext cx="10224655" cy="4526458"/>
          </a:xfrm>
        </p:spPr>
        <p:txBody>
          <a:bodyPr>
            <a:noAutofit/>
          </a:bodyPr>
          <a:lstStyle/>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Phát triển toàn diện, đồng bộ các lĩnh vực văn hoá</a:t>
            </a: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vừa phát huy những giá trị tốt đẹp của dân tộc, vừa tiếp thu những tinh hoa văn hoá nhân loại</a:t>
            </a:r>
            <a:r>
              <a:rPr lang="en-US">
                <a:solidFill>
                  <a:srgbClr val="0000FF"/>
                </a:solidFill>
                <a:latin typeface="Times New Roman" pitchFamily="18" charset="0"/>
                <a:cs typeface="Times New Roman" pitchFamily="18" charset="0"/>
              </a:rPr>
              <a:t>,</a:t>
            </a:r>
            <a:r>
              <a:rPr lang="vi-VN">
                <a:solidFill>
                  <a:srgbClr val="0000FF"/>
                </a:solidFill>
                <a:latin typeface="Times New Roman" pitchFamily="18" charset="0"/>
                <a:cs typeface="Times New Roman" pitchFamily="18" charset="0"/>
              </a:rPr>
              <a:t> tạo </a:t>
            </a:r>
            <a:r>
              <a:rPr lang="vi-VN" u="sng">
                <a:solidFill>
                  <a:srgbClr val="0000FF"/>
                </a:solidFill>
                <a:latin typeface="Times New Roman" pitchFamily="18" charset="0"/>
                <a:cs typeface="Times New Roman" pitchFamily="18" charset="0"/>
              </a:rPr>
              <a:t>động lực phát triển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KTXH</a:t>
            </a:r>
            <a:r>
              <a:rPr lang="vi-VN" u="sng">
                <a:solidFill>
                  <a:srgbClr val="0000FF"/>
                </a:solidFill>
                <a:latin typeface="Times New Roman" pitchFamily="18" charset="0"/>
                <a:cs typeface="Times New Roman" pitchFamily="18" charset="0"/>
              </a:rPr>
              <a:t> và hội nhập</a:t>
            </a:r>
            <a:endParaRPr lang="en-US" u="sng">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Phát huy tinh thần yêu nước, ý chí tự cường, tự hào dân tộc, tính cộng đồng và </a:t>
            </a:r>
            <a:r>
              <a:rPr lang="vi-VN" u="sng">
                <a:solidFill>
                  <a:srgbClr val="0000FF"/>
                </a:solidFill>
                <a:latin typeface="Times New Roman" pitchFamily="18" charset="0"/>
                <a:cs typeface="Times New Roman" pitchFamily="18" charset="0"/>
              </a:rPr>
              <a:t>khơi dậy khát vọng vươn lên</a:t>
            </a: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Đẩy nhanh </a:t>
            </a:r>
            <a:r>
              <a:rPr lang="vi-VN" u="sng">
                <a:solidFill>
                  <a:srgbClr val="0000FF"/>
                </a:solidFill>
                <a:latin typeface="Times New Roman" pitchFamily="18" charset="0"/>
                <a:cs typeface="Times New Roman" pitchFamily="18" charset="0"/>
              </a:rPr>
              <a:t>xây dựng xã hội số</a:t>
            </a:r>
            <a:r>
              <a:rPr lang="vi-VN">
                <a:solidFill>
                  <a:srgbClr val="0000FF"/>
                </a:solidFill>
                <a:latin typeface="Times New Roman" pitchFamily="18" charset="0"/>
                <a:cs typeface="Times New Roman" pitchFamily="18" charset="0"/>
              </a:rPr>
              <a:t>, tập trung vào chuyển đổi kỹ năng, mở các khoá học đại trà trực tuyến, đào tạo, tập huấn, nâng cao kiến thức, kỹ năng </a:t>
            </a:r>
            <a:r>
              <a:rPr lang="en-US" err="1">
                <a:solidFill>
                  <a:srgbClr val="0000FF"/>
                </a:solidFill>
                <a:latin typeface="Times New Roman" pitchFamily="18" charset="0"/>
                <a:cs typeface="Times New Roman" pitchFamily="18" charset="0"/>
              </a:rPr>
              <a:t>số</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hóa</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Phấn đấu sớm hoàn thành các mục tiêu theo </a:t>
            </a:r>
            <a:r>
              <a:rPr lang="vi-VN" u="sng">
                <a:solidFill>
                  <a:srgbClr val="0000FF"/>
                </a:solidFill>
                <a:latin typeface="Times New Roman" pitchFamily="18" charset="0"/>
                <a:cs typeface="Times New Roman" pitchFamily="18" charset="0"/>
              </a:rPr>
              <a:t>Chương trình nghị sự 2030 vì phát triển bền vững</a:t>
            </a:r>
            <a:endParaRPr lang="en-US" u="sng">
              <a:solidFill>
                <a:srgbClr val="0000FF"/>
              </a:solidFill>
              <a:latin typeface="Times New Roman" pitchFamily="18" charset="0"/>
              <a:cs typeface="Times New Roman" pitchFamily="18" charset="0"/>
            </a:endParaRPr>
          </a:p>
          <a:p>
            <a:pPr marL="637005" lvl="1" indent="-344439" algn="just">
              <a:lnSpc>
                <a:spcPct val="100000"/>
              </a:lnSpc>
              <a:spcBef>
                <a:spcPts val="599"/>
              </a:spcBef>
              <a:buFont typeface="Wingdings" pitchFamily="2" charset="2"/>
              <a:buChar char="§"/>
            </a:pPr>
            <a:r>
              <a:rPr lang="en-US" i="1">
                <a:solidFill>
                  <a:srgbClr val="0000FF"/>
                </a:solidFill>
                <a:latin typeface="Times New Roman" pitchFamily="18" charset="0"/>
                <a:cs typeface="Times New Roman" pitchFamily="18" charset="0"/>
              </a:rPr>
              <a:t>T</a:t>
            </a:r>
            <a:r>
              <a:rPr lang="vi-VN" i="1">
                <a:solidFill>
                  <a:srgbClr val="0000FF"/>
                </a:solidFill>
                <a:latin typeface="Times New Roman" pitchFamily="18" charset="0"/>
                <a:cs typeface="Times New Roman" pitchFamily="18" charset="0"/>
              </a:rPr>
              <a:t>ạo điều kiện cho mọi người tiếp cận bình đẳng nguồn lực, cơ hội phát triển và hưởng thụ công bằng các dịch vụ xã hội cơ bản</a:t>
            </a: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Triển khai đồng bộ các giải pháp </a:t>
            </a:r>
            <a:r>
              <a:rPr lang="vi-VN" u="sng">
                <a:solidFill>
                  <a:srgbClr val="0000FF"/>
                </a:solidFill>
                <a:latin typeface="Times New Roman" pitchFamily="18" charset="0"/>
                <a:cs typeface="Times New Roman" pitchFamily="18" charset="0"/>
              </a:rPr>
              <a:t>giảm nghèo đa chiều, bền vững, bao trùm</a:t>
            </a:r>
            <a:r>
              <a:rPr lang="vi-VN">
                <a:solidFill>
                  <a:srgbClr val="0000FF"/>
                </a:solidFill>
                <a:latin typeface="Times New Roman" pitchFamily="18" charset="0"/>
                <a:cs typeface="Times New Roman" pitchFamily="18" charset="0"/>
              </a:rPr>
              <a:t>, nhất là khu vực đồng bào dân tộc thiểu số</a:t>
            </a:r>
            <a:r>
              <a:rPr lang="en-US">
                <a:solidFill>
                  <a:srgbClr val="0000FF"/>
                </a:solidFill>
                <a:latin typeface="Times New Roman" pitchFamily="18" charset="0"/>
                <a:cs typeface="Times New Roman" pitchFamily="18" charset="0"/>
              </a:rPr>
              <a:t>, vùng sâu, vùng xa, vùng có điều kiện khó khăn</a:t>
            </a:r>
          </a:p>
          <a:p>
            <a:pPr marL="637005" lvl="1" indent="-344439" algn="just">
              <a:lnSpc>
                <a:spcPct val="100000"/>
              </a:lnSpc>
              <a:spcBef>
                <a:spcPts val="599"/>
              </a:spcBef>
              <a:buFont typeface="Wingdings" pitchFamily="2" charset="2"/>
              <a:buChar char="§"/>
            </a:pPr>
            <a:r>
              <a:rPr lang="vi-VN" i="1">
                <a:solidFill>
                  <a:srgbClr val="0000FF"/>
                </a:solidFill>
                <a:latin typeface="Times New Roman" pitchFamily="18" charset="0"/>
                <a:cs typeface="Times New Roman" pitchFamily="18" charset="0"/>
              </a:rPr>
              <a:t>Tiếp tục thực hiện </a:t>
            </a:r>
            <a:r>
              <a:rPr lang="en-US" i="1">
                <a:solidFill>
                  <a:srgbClr val="0000FF"/>
                </a:solidFill>
                <a:latin typeface="Times New Roman" pitchFamily="18" charset="0"/>
                <a:cs typeface="Times New Roman" pitchFamily="18" charset="0"/>
              </a:rPr>
              <a:t>đồng bộ, hiệu quả </a:t>
            </a:r>
            <a:r>
              <a:rPr lang="vi-VN" i="1">
                <a:solidFill>
                  <a:srgbClr val="0000FF"/>
                </a:solidFill>
                <a:latin typeface="Times New Roman" pitchFamily="18" charset="0"/>
                <a:cs typeface="Times New Roman" pitchFamily="18" charset="0"/>
              </a:rPr>
              <a:t>Chương trình mục tiêu quốc gia giảm nghèo bền vững</a:t>
            </a: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37619" y="432448"/>
            <a:ext cx="9424351" cy="774381"/>
          </a:xfrm>
        </p:spPr>
        <p:txBody>
          <a:bodyPr>
            <a:normAutofit fontScale="90000"/>
          </a:bodyPr>
          <a:lstStyle/>
          <a:p>
            <a:pPr algn="ctr"/>
            <a:r>
              <a:rPr lang="en-US" sz="3200" b="1" spc="0" err="1">
                <a:solidFill>
                  <a:srgbClr val="FF00FF"/>
                </a:solidFill>
                <a:latin typeface="Times New Roman" panose="02020603050405020304" pitchFamily="18" charset="0"/>
                <a:cs typeface="Times New Roman" panose="02020603050405020304" pitchFamily="18" charset="0"/>
              </a:rPr>
              <a:t>Về</a:t>
            </a:r>
            <a:r>
              <a:rPr lang="en-US" sz="3200" b="1" spc="0">
                <a:solidFill>
                  <a:srgbClr val="FF00FF"/>
                </a:solidFill>
                <a:latin typeface="Times New Roman" panose="02020603050405020304" pitchFamily="18" charset="0"/>
                <a:cs typeface="Times New Roman" panose="02020603050405020304" pitchFamily="18" charset="0"/>
              </a:rPr>
              <a:t> p</a:t>
            </a:r>
            <a:r>
              <a:rPr lang="vi-VN" sz="3200" b="1" spc="0">
                <a:solidFill>
                  <a:srgbClr val="FF00FF"/>
                </a:solidFill>
                <a:latin typeface="Times New Roman" panose="02020603050405020304" pitchFamily="18" charset="0"/>
                <a:cs typeface="Times New Roman" panose="02020603050405020304" pitchFamily="18" charset="0"/>
              </a:rPr>
              <a:t>hát triển văn hoá, xã hội, nâng cao đời sống nhân dân</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399161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9032F-1C6D-4BF8-85B3-921332B2BB56}"/>
              </a:ext>
            </a:extLst>
          </p:cNvPr>
          <p:cNvSpPr>
            <a:spLocks noGrp="1"/>
          </p:cNvSpPr>
          <p:nvPr>
            <p:ph type="title"/>
          </p:nvPr>
        </p:nvSpPr>
        <p:spPr>
          <a:xfrm>
            <a:off x="642802" y="642796"/>
            <a:ext cx="11126709" cy="914400"/>
          </a:xfrm>
        </p:spPr>
        <p:txBody>
          <a:bodyPr>
            <a:noAutofit/>
          </a:bodyPr>
          <a:lstStyle/>
          <a:p>
            <a:pPr algn="ctr"/>
            <a:r>
              <a:rPr lang="en-US" sz="2300" b="1" err="1">
                <a:solidFill>
                  <a:srgbClr val="FF00FF"/>
                </a:solidFill>
                <a:latin typeface="Times New Roman" pitchFamily="18" charset="0"/>
                <a:cs typeface="Times New Roman" pitchFamily="18" charset="0"/>
              </a:rPr>
              <a:t>ĐÁNH</a:t>
            </a:r>
            <a:r>
              <a:rPr lang="en-US" sz="2300" b="1">
                <a:solidFill>
                  <a:srgbClr val="FF00FF"/>
                </a:solidFill>
                <a:latin typeface="Times New Roman" pitchFamily="18" charset="0"/>
                <a:cs typeface="Times New Roman" pitchFamily="18" charset="0"/>
              </a:rPr>
              <a:t> </a:t>
            </a:r>
            <a:r>
              <a:rPr lang="en-US" sz="2300" b="1" err="1">
                <a:solidFill>
                  <a:srgbClr val="FF00FF"/>
                </a:solidFill>
                <a:latin typeface="Times New Roman" pitchFamily="18" charset="0"/>
                <a:cs typeface="Times New Roman" pitchFamily="18" charset="0"/>
              </a:rPr>
              <a:t>GIÁ</a:t>
            </a:r>
            <a:r>
              <a:rPr lang="en-US" sz="2300" b="1">
                <a:solidFill>
                  <a:srgbClr val="FF00FF"/>
                </a:solidFill>
                <a:latin typeface="Times New Roman" pitchFamily="18" charset="0"/>
                <a:cs typeface="Times New Roman" pitchFamily="18" charset="0"/>
              </a:rPr>
              <a:t> T</a:t>
            </a:r>
            <a:r>
              <a:rPr lang="vi-VN" sz="2300" b="1">
                <a:solidFill>
                  <a:srgbClr val="FF00FF"/>
                </a:solidFill>
                <a:latin typeface="Times New Roman" pitchFamily="18" charset="0"/>
                <a:cs typeface="Times New Roman" pitchFamily="18" charset="0"/>
              </a:rPr>
              <a:t>ÌNH HÌNH THỰC HIỆN CHIẾN LƯỢC</a:t>
            </a:r>
            <a:r>
              <a:rPr lang="en-US" sz="2300" b="1">
                <a:solidFill>
                  <a:srgbClr val="FF00FF"/>
                </a:solidFill>
                <a:latin typeface="Times New Roman" pitchFamily="18" charset="0"/>
                <a:cs typeface="Times New Roman" pitchFamily="18" charset="0"/>
              </a:rPr>
              <a:t> </a:t>
            </a:r>
            <a:r>
              <a:rPr lang="en-US" sz="2300" b="1" err="1">
                <a:solidFill>
                  <a:srgbClr val="FF00FF"/>
                </a:solidFill>
                <a:latin typeface="Times New Roman" pitchFamily="18" charset="0"/>
                <a:cs typeface="Times New Roman" pitchFamily="18" charset="0"/>
              </a:rPr>
              <a:t>PHÁT</a:t>
            </a:r>
            <a:r>
              <a:rPr lang="en-US" sz="2300" b="1">
                <a:solidFill>
                  <a:srgbClr val="FF00FF"/>
                </a:solidFill>
                <a:latin typeface="Times New Roman" pitchFamily="18" charset="0"/>
                <a:cs typeface="Times New Roman" pitchFamily="18" charset="0"/>
              </a:rPr>
              <a:t> </a:t>
            </a:r>
            <a:r>
              <a:rPr lang="en-US" sz="2300" b="1" err="1">
                <a:solidFill>
                  <a:srgbClr val="FF00FF"/>
                </a:solidFill>
                <a:latin typeface="Times New Roman" pitchFamily="18" charset="0"/>
                <a:cs typeface="Times New Roman" pitchFamily="18" charset="0"/>
              </a:rPr>
              <a:t>TRIỂN</a:t>
            </a:r>
            <a:r>
              <a:rPr lang="en-US" sz="2300" b="1">
                <a:solidFill>
                  <a:srgbClr val="FF00FF"/>
                </a:solidFill>
                <a:latin typeface="Times New Roman" pitchFamily="18" charset="0"/>
                <a:cs typeface="Times New Roman" pitchFamily="18" charset="0"/>
              </a:rPr>
              <a:t> </a:t>
            </a:r>
            <a:r>
              <a:rPr lang="en-US" sz="2300" b="1" err="1">
                <a:solidFill>
                  <a:srgbClr val="FF00FF"/>
                </a:solidFill>
                <a:latin typeface="Times New Roman" pitchFamily="18" charset="0"/>
                <a:cs typeface="Times New Roman" pitchFamily="18" charset="0"/>
              </a:rPr>
              <a:t>KTXH</a:t>
            </a:r>
            <a:r>
              <a:rPr lang="vi-VN" sz="2300" b="1">
                <a:solidFill>
                  <a:srgbClr val="FF00FF"/>
                </a:solidFill>
                <a:latin typeface="Times New Roman" pitchFamily="18" charset="0"/>
                <a:cs typeface="Times New Roman" pitchFamily="18" charset="0"/>
              </a:rPr>
              <a:t> </a:t>
            </a:r>
            <a:br>
              <a:rPr lang="en-US" sz="2300" b="1">
                <a:solidFill>
                  <a:srgbClr val="FF00FF"/>
                </a:solidFill>
                <a:latin typeface="Times New Roman" pitchFamily="18" charset="0"/>
                <a:cs typeface="Times New Roman" pitchFamily="18" charset="0"/>
              </a:rPr>
            </a:br>
            <a:r>
              <a:rPr lang="vi-VN" sz="2300" b="1">
                <a:solidFill>
                  <a:srgbClr val="FF00FF"/>
                </a:solidFill>
                <a:latin typeface="Times New Roman" pitchFamily="18" charset="0"/>
                <a:cs typeface="Times New Roman" pitchFamily="18" charset="0"/>
              </a:rPr>
              <a:t>10 NĂM 2011-2020 VÀ PHƯƠNG HƯỚNG</a:t>
            </a:r>
            <a:r>
              <a:rPr lang="vi-VN" sz="2300" b="1">
                <a:solidFill>
                  <a:srgbClr val="FF00FF"/>
                </a:solidFill>
              </a:rPr>
              <a:t>, NHIỆM VỤ 5 NĂM 2016-2020</a:t>
            </a:r>
            <a:endParaRPr lang="en-US" sz="2300" b="1">
              <a:solidFill>
                <a:srgbClr val="FF00FF"/>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id="{B5082129-4458-4347-9234-C8254211DE29}"/>
              </a:ext>
            </a:extLst>
          </p:cNvPr>
          <p:cNvSpPr>
            <a:spLocks noGrp="1"/>
          </p:cNvSpPr>
          <p:nvPr>
            <p:ph idx="1"/>
          </p:nvPr>
        </p:nvSpPr>
        <p:spPr>
          <a:xfrm>
            <a:off x="1097288" y="1845738"/>
            <a:ext cx="10300393" cy="4065539"/>
          </a:xfrm>
        </p:spPr>
        <p:txBody>
          <a:bodyPr>
            <a:noAutofit/>
          </a:bodyPr>
          <a:lstStyle/>
          <a:p>
            <a:pPr marL="404755" indent="-404755" algn="just">
              <a:lnSpc>
                <a:spcPct val="150000"/>
              </a:lnSpc>
              <a:buFont typeface="Wingdings" panose="05000000000000000000" pitchFamily="2" charset="2"/>
              <a:buChar char="v"/>
            </a:pPr>
            <a:r>
              <a:rPr lang="en-US" sz="2800" err="1">
                <a:solidFill>
                  <a:srgbClr val="0000FF"/>
                </a:solidFill>
                <a:latin typeface="Times New Roman" panose="02020603050405020304" pitchFamily="18" charset="0"/>
                <a:cs typeface="Times New Roman" panose="02020603050405020304" pitchFamily="18" charset="0"/>
              </a:rPr>
              <a:t>Bối</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cảnh</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tình</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hình</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quốc</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tế</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trong</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nước</a:t>
            </a:r>
            <a:endParaRPr lang="en-US" sz="2800">
              <a:solidFill>
                <a:srgbClr val="0000FF"/>
              </a:solidFill>
              <a:latin typeface="Times New Roman" panose="02020603050405020304" pitchFamily="18" charset="0"/>
              <a:cs typeface="Times New Roman" panose="02020603050405020304" pitchFamily="18" charset="0"/>
            </a:endParaRPr>
          </a:p>
          <a:p>
            <a:pPr marL="404755" indent="-404755" algn="just">
              <a:lnSpc>
                <a:spcPct val="150000"/>
              </a:lnSpc>
              <a:buFont typeface="Wingdings" panose="05000000000000000000" pitchFamily="2" charset="2"/>
              <a:buChar char="v"/>
            </a:pPr>
            <a:r>
              <a:rPr lang="vi-VN" sz="2800">
                <a:solidFill>
                  <a:srgbClr val="0000FF"/>
                </a:solidFill>
                <a:latin typeface="Times New Roman" pitchFamily="18" charset="0"/>
                <a:cs typeface="Times New Roman" pitchFamily="18" charset="0"/>
              </a:rPr>
              <a:t>Kết quả đạt được trên các lĩnh vực chủ yếu</a:t>
            </a:r>
            <a:endParaRPr lang="en-US" sz="2800">
              <a:solidFill>
                <a:srgbClr val="0000FF"/>
              </a:solidFill>
              <a:latin typeface="Times New Roman" pitchFamily="18" charset="0"/>
              <a:cs typeface="Times New Roman" pitchFamily="18" charset="0"/>
            </a:endParaRPr>
          </a:p>
          <a:p>
            <a:pPr marL="404755" indent="-404755" algn="just">
              <a:lnSpc>
                <a:spcPct val="150000"/>
              </a:lnSpc>
              <a:buFont typeface="Wingdings" panose="05000000000000000000" pitchFamily="2" charset="2"/>
              <a:buChar char="v"/>
            </a:pPr>
            <a:r>
              <a:rPr lang="en-US" sz="2800" err="1">
                <a:solidFill>
                  <a:srgbClr val="0000FF"/>
                </a:solidFill>
                <a:latin typeface="Times New Roman" pitchFamily="18" charset="0"/>
                <a:cs typeface="Times New Roman" pitchFamily="18" charset="0"/>
              </a:rPr>
              <a:t>Về</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hạn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chế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yếu</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kém</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và</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nguyên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nhân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bài</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học</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kinh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nghiệm</a:t>
            </a:r>
            <a:endParaRPr lang="en-US" sz="2800">
              <a:solidFill>
                <a:srgbClr val="0000FF"/>
              </a:solidFill>
              <a:latin typeface="Times New Roman" pitchFamily="18" charset="0"/>
              <a:cs typeface="Times New Roman" pitchFamily="18" charset="0"/>
            </a:endParaRPr>
          </a:p>
          <a:p>
            <a:pPr marL="404755" indent="-404755" algn="just">
              <a:lnSpc>
                <a:spcPct val="150000"/>
              </a:lnSpc>
              <a:buFont typeface="Wingdings" panose="05000000000000000000" pitchFamily="2" charset="2"/>
              <a:buChar char="v"/>
            </a:pPr>
            <a:r>
              <a:rPr lang="en-US" sz="2800" err="1">
                <a:solidFill>
                  <a:srgbClr val="0000FF"/>
                </a:solidFill>
                <a:latin typeface="Times New Roman" pitchFamily="18" charset="0"/>
                <a:cs typeface="Times New Roman" pitchFamily="18" charset="0"/>
              </a:rPr>
              <a:t>Định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hình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nền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kinh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Việt</a:t>
            </a:r>
            <a:r>
              <a:rPr lang="en-US" sz="2800">
                <a:solidFill>
                  <a:srgbClr val="0000FF"/>
                </a:solidFill>
                <a:latin typeface="Times New Roman" pitchFamily="18" charset="0"/>
                <a:cs typeface="Times New Roman" pitchFamily="18" charset="0"/>
              </a:rPr>
              <a:t> Nam </a:t>
            </a:r>
            <a:r>
              <a:rPr lang="en-US" sz="2800" err="1">
                <a:solidFill>
                  <a:srgbClr val="0000FF"/>
                </a:solidFill>
                <a:latin typeface="Times New Roman" pitchFamily="18" charset="0"/>
                <a:cs typeface="Times New Roman" pitchFamily="18" charset="0"/>
              </a:rPr>
              <a:t>trên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bản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đồ</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kinh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khu</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vực</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thế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giới</a:t>
            </a:r>
            <a:endParaRPr lang="en-US" sz="280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0034943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97531" y="1201484"/>
            <a:ext cx="10224655" cy="4641161"/>
          </a:xfrm>
        </p:spPr>
        <p:txBody>
          <a:bodyPr>
            <a:noAutofit/>
          </a:bodyPr>
          <a:lstStyle/>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Đổi mới cơ chế quản lý, </a:t>
            </a:r>
            <a:r>
              <a:rPr lang="vi-VN" sz="1900" u="sng">
                <a:solidFill>
                  <a:srgbClr val="0000FF"/>
                </a:solidFill>
                <a:latin typeface="Times New Roman" pitchFamily="18" charset="0"/>
                <a:cs typeface="Times New Roman" pitchFamily="18" charset="0"/>
              </a:rPr>
              <a:t>xây dựng hệ thống y tế công bằng, chất lượng</a:t>
            </a:r>
            <a:r>
              <a:rPr lang="vi-VN" sz="1900">
                <a:solidFill>
                  <a:srgbClr val="0000FF"/>
                </a:solidFill>
                <a:latin typeface="Times New Roman" pitchFamily="18" charset="0"/>
                <a:cs typeface="Times New Roman" pitchFamily="18" charset="0"/>
              </a:rPr>
              <a:t>, hiệu quả và hội nhập quốc tế</a:t>
            </a:r>
            <a:endParaRPr lang="en-US" sz="1900">
              <a:solidFill>
                <a:srgbClr val="0000FF"/>
              </a:solidFill>
              <a:latin typeface="Times New Roman" pitchFamily="18" charset="0"/>
              <a:cs typeface="Times New Roman" pitchFamily="18" charset="0"/>
            </a:endParaRPr>
          </a:p>
          <a:p>
            <a:pPr marL="509516" lvl="1" indent="-217457" algn="just">
              <a:lnSpc>
                <a:spcPct val="100000"/>
              </a:lnSpc>
              <a:spcBef>
                <a:spcPts val="599"/>
              </a:spcBef>
              <a:buFont typeface="Wingdings" pitchFamily="2" charset="2"/>
              <a:buChar char="§"/>
            </a:pPr>
            <a:r>
              <a:rPr lang="en-US" sz="1600" i="1">
                <a:solidFill>
                  <a:srgbClr val="0000FF"/>
                </a:solidFill>
                <a:latin typeface="Times New Roman" pitchFamily="18" charset="0"/>
                <a:cs typeface="Times New Roman" pitchFamily="18" charset="0"/>
              </a:rPr>
              <a:t>T</a:t>
            </a:r>
            <a:r>
              <a:rPr lang="vi-VN" sz="1600" i="1">
                <a:solidFill>
                  <a:srgbClr val="0000FF"/>
                </a:solidFill>
                <a:latin typeface="Times New Roman" pitchFamily="18" charset="0"/>
                <a:cs typeface="Times New Roman" pitchFamily="18" charset="0"/>
              </a:rPr>
              <a:t>hực hiện bao phủ chăm sóc sức khoẻ toàn dân, tổ chức cung cấp dịch vụ y tế công, bảo đảm các dịch vụ cơ bản</a:t>
            </a:r>
            <a:endParaRPr lang="en-US" sz="1600" i="1">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Tiếp tục thực hiện tốt </a:t>
            </a:r>
            <a:r>
              <a:rPr lang="vi-VN" sz="1900" u="sng">
                <a:solidFill>
                  <a:srgbClr val="0000FF"/>
                </a:solidFill>
                <a:latin typeface="Times New Roman" pitchFamily="18" charset="0"/>
                <a:cs typeface="Times New Roman" pitchFamily="18" charset="0"/>
              </a:rPr>
              <a:t>chính sách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người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có</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công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bảo</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đảm</a:t>
            </a:r>
            <a:r>
              <a:rPr lang="vi-VN" sz="1900" u="sng">
                <a:solidFill>
                  <a:srgbClr val="0000FF"/>
                </a:solidFill>
                <a:latin typeface="Times New Roman" pitchFamily="18" charset="0"/>
                <a:cs typeface="Times New Roman" pitchFamily="18" charset="0"/>
              </a:rPr>
              <a:t> an sinh xã hội</a:t>
            </a:r>
            <a:r>
              <a:rPr lang="vi-VN" sz="1900">
                <a:solidFill>
                  <a:srgbClr val="0000FF"/>
                </a:solidFill>
                <a:latin typeface="Times New Roman" pitchFamily="18" charset="0"/>
                <a:cs typeface="Times New Roman" pitchFamily="18" charset="0"/>
              </a:rPr>
              <a:t>, nhất là cho những người yếu thế, người nghèo</a:t>
            </a:r>
            <a:endParaRPr lang="en-US" sz="1900">
              <a:solidFill>
                <a:srgbClr val="0000FF"/>
              </a:solidFill>
              <a:latin typeface="Times New Roman" pitchFamily="18" charset="0"/>
              <a:cs typeface="Times New Roman" pitchFamily="18" charset="0"/>
            </a:endParaRPr>
          </a:p>
          <a:p>
            <a:pPr marL="509516" lvl="1" indent="-217457" algn="just">
              <a:lnSpc>
                <a:spcPct val="100000"/>
              </a:lnSpc>
              <a:spcBef>
                <a:spcPts val="599"/>
              </a:spcBef>
              <a:buFont typeface="Wingdings" pitchFamily="2" charset="2"/>
              <a:buChar char="§"/>
            </a:pPr>
            <a:r>
              <a:rPr lang="vi-VN" sz="1600" i="1">
                <a:solidFill>
                  <a:srgbClr val="0000FF"/>
                </a:solidFill>
                <a:latin typeface="Times New Roman" pitchFamily="18" charset="0"/>
                <a:cs typeface="Times New Roman" pitchFamily="18" charset="0"/>
              </a:rPr>
              <a:t>Tiếp tục cải thiện đời sống vật chất, tinh thần cho người có công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bằng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tốt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hơn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mức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bình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quân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chung</a:t>
            </a:r>
            <a:r>
              <a:rPr lang="en-US" sz="1600" i="1">
                <a:solidFill>
                  <a:srgbClr val="0000FF"/>
                </a:solidFill>
                <a:latin typeface="Times New Roman" pitchFamily="18" charset="0"/>
                <a:cs typeface="Times New Roman" pitchFamily="18" charset="0"/>
              </a:rPr>
              <a:t>)</a:t>
            </a:r>
          </a:p>
          <a:p>
            <a:pPr marL="509516" lvl="1" indent="-217457" algn="just">
              <a:lnSpc>
                <a:spcPct val="100000"/>
              </a:lnSpc>
              <a:spcBef>
                <a:spcPts val="599"/>
              </a:spcBef>
              <a:buFont typeface="Wingdings" pitchFamily="2" charset="2"/>
              <a:buChar char="§"/>
            </a:pPr>
            <a:r>
              <a:rPr lang="vi-VN" sz="1600" i="1">
                <a:solidFill>
                  <a:srgbClr val="0000FF"/>
                </a:solidFill>
                <a:latin typeface="Times New Roman" pitchFamily="18" charset="0"/>
                <a:cs typeface="Times New Roman" pitchFamily="18" charset="0"/>
              </a:rPr>
              <a:t>Phát triển hệ thống bảo hiểm xã hội linh hoạt, đa dạng, đa tầng hiện đại, hội nhập quốc tế; kết hợp hài hoà nguyên tắc đóng góp và thụ hưởng; công bằng, bình đẳng, chia sẻ và bền vững</a:t>
            </a: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Cải cách tổng thể, hệ thống, đồng bộ </a:t>
            </a:r>
            <a:r>
              <a:rPr lang="vi-VN" sz="1900" u="sng">
                <a:solidFill>
                  <a:srgbClr val="0000FF"/>
                </a:solidFill>
                <a:latin typeface="Times New Roman" pitchFamily="18" charset="0"/>
                <a:cs typeface="Times New Roman" pitchFamily="18" charset="0"/>
              </a:rPr>
              <a:t>chính sách tiền lương</a:t>
            </a:r>
            <a:endParaRPr lang="en-US" sz="1900" u="sng">
              <a:solidFill>
                <a:srgbClr val="0000FF"/>
              </a:solidFill>
              <a:latin typeface="Times New Roman" pitchFamily="18" charset="0"/>
              <a:cs typeface="Times New Roman" pitchFamily="18" charset="0"/>
            </a:endParaRPr>
          </a:p>
          <a:p>
            <a:pPr marL="507928" lvl="1" indent="-220632" algn="just">
              <a:lnSpc>
                <a:spcPct val="100000"/>
              </a:lnSpc>
              <a:spcBef>
                <a:spcPts val="599"/>
              </a:spcBef>
              <a:buFont typeface="Wingdings" pitchFamily="2" charset="2"/>
              <a:buChar char="§"/>
            </a:pPr>
            <a:r>
              <a:rPr lang="en-US" sz="1600" i="1">
                <a:solidFill>
                  <a:srgbClr val="0000FF"/>
                </a:solidFill>
                <a:latin typeface="Times New Roman" pitchFamily="18" charset="0"/>
                <a:cs typeface="Times New Roman" pitchFamily="18" charset="0"/>
              </a:rPr>
              <a:t>Tu</a:t>
            </a:r>
            <a:r>
              <a:rPr lang="vi-VN" sz="1600" i="1">
                <a:solidFill>
                  <a:srgbClr val="0000FF"/>
                </a:solidFill>
                <a:latin typeface="Times New Roman" pitchFamily="18" charset="0"/>
                <a:cs typeface="Times New Roman" pitchFamily="18" charset="0"/>
              </a:rPr>
              <a:t>ân thủ nguyên tắc phân phối theo lao động và quy luật khách quan của kinh tế thị trường, lấy tăng năng suất lao động là cơ sở để tăng lương</a:t>
            </a:r>
            <a:r>
              <a:rPr lang="vi-VN" sz="1600">
                <a:solidFill>
                  <a:srgbClr val="0000FF"/>
                </a:solidFill>
                <a:latin typeface="Times New Roman" pitchFamily="18" charset="0"/>
                <a:cs typeface="Times New Roman" pitchFamily="18" charset="0"/>
              </a:rPr>
              <a:t> </a:t>
            </a: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Tạo môi trường và điều kiện để </a:t>
            </a:r>
            <a:r>
              <a:rPr lang="vi-VN" sz="1900" u="sng">
                <a:solidFill>
                  <a:srgbClr val="0000FF"/>
                </a:solidFill>
                <a:latin typeface="Times New Roman" pitchFamily="18" charset="0"/>
                <a:cs typeface="Times New Roman" pitchFamily="18" charset="0"/>
              </a:rPr>
              <a:t>phát triển thị trường lao động đồng bộ, hiện đại</a:t>
            </a:r>
            <a:r>
              <a:rPr lang="vi-VN" sz="1900">
                <a:solidFill>
                  <a:srgbClr val="0000FF"/>
                </a:solidFill>
                <a:latin typeface="Times New Roman" pitchFamily="18" charset="0"/>
                <a:cs typeface="Times New Roman" pitchFamily="18" charset="0"/>
              </a:rPr>
              <a:t>, linh hoạt, thống nhất, hội nhập, có sự quản lý, điều tiết của Nhà nước. </a:t>
            </a: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Thực hiện đồng bộ các giải pháp phòng, chống </a:t>
            </a:r>
            <a:r>
              <a:rPr lang="vi-VN" sz="1900" u="sng">
                <a:solidFill>
                  <a:srgbClr val="0000FF"/>
                </a:solidFill>
                <a:latin typeface="Times New Roman" pitchFamily="18" charset="0"/>
                <a:cs typeface="Times New Roman" pitchFamily="18" charset="0"/>
              </a:rPr>
              <a:t>tệ nạn xã hội</a:t>
            </a:r>
            <a:r>
              <a:rPr lang="vi-VN" sz="1900">
                <a:solidFill>
                  <a:srgbClr val="0000FF"/>
                </a:solidFill>
                <a:latin typeface="Times New Roman" pitchFamily="18" charset="0"/>
                <a:cs typeface="Times New Roman" pitchFamily="18" charset="0"/>
              </a:rPr>
              <a:t>; kiểm soát ma tuý, mại dâm</a:t>
            </a: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Thực hiện tốt mục tiêu </a:t>
            </a:r>
            <a:r>
              <a:rPr lang="vi-VN" sz="1900" u="sng">
                <a:solidFill>
                  <a:srgbClr val="0000FF"/>
                </a:solidFill>
                <a:latin typeface="Times New Roman" pitchFamily="18" charset="0"/>
                <a:cs typeface="Times New Roman" pitchFamily="18" charset="0"/>
              </a:rPr>
              <a:t>đoàn kết tôn giáo, đại đoàn kết toàn dân tộc.</a:t>
            </a:r>
          </a:p>
          <a:p>
            <a:pPr marL="344439" indent="-344439" algn="just">
              <a:lnSpc>
                <a:spcPct val="100000"/>
              </a:lnSpc>
              <a:spcBef>
                <a:spcPts val="599"/>
              </a:spcBef>
              <a:buFont typeface="Wingdings" panose="05000000000000000000" pitchFamily="2" charset="2"/>
              <a:buChar char="v"/>
            </a:pPr>
            <a:endParaRPr lang="vi-VN" sz="190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sz="190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sz="16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911145" y="432439"/>
            <a:ext cx="10408026" cy="606654"/>
          </a:xfrm>
        </p:spPr>
        <p:txBody>
          <a:bodyPr>
            <a:normAutofit fontScale="90000"/>
          </a:bodyPr>
          <a:lstStyle/>
          <a:p>
            <a:pPr algn="ctr"/>
            <a:r>
              <a:rPr lang="en-US" sz="3200" b="1" spc="0" err="1">
                <a:solidFill>
                  <a:srgbClr val="FF00FF"/>
                </a:solidFill>
                <a:latin typeface="Times New Roman" panose="02020603050405020304" pitchFamily="18" charset="0"/>
                <a:cs typeface="Times New Roman" panose="02020603050405020304" pitchFamily="18" charset="0"/>
              </a:rPr>
              <a:t>Về</a:t>
            </a:r>
            <a:r>
              <a:rPr lang="en-US" sz="3200" b="1" spc="0">
                <a:solidFill>
                  <a:srgbClr val="FF00FF"/>
                </a:solidFill>
                <a:latin typeface="Times New Roman" panose="02020603050405020304" pitchFamily="18" charset="0"/>
                <a:cs typeface="Times New Roman" panose="02020603050405020304" pitchFamily="18" charset="0"/>
              </a:rPr>
              <a:t> p</a:t>
            </a:r>
            <a:r>
              <a:rPr lang="vi-VN" sz="3200" b="1" spc="0">
                <a:solidFill>
                  <a:srgbClr val="FF00FF"/>
                </a:solidFill>
                <a:latin typeface="Times New Roman" panose="02020603050405020304" pitchFamily="18" charset="0"/>
                <a:cs typeface="Times New Roman" panose="02020603050405020304" pitchFamily="18" charset="0"/>
              </a:rPr>
              <a:t>hát triển văn hoá, xã hội, nâng cao đời sống nhân dân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tiếp</a:t>
            </a:r>
            <a:r>
              <a:rPr lang="en-US" sz="3200" b="1" spc="0">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6169395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1010231" y="1138382"/>
            <a:ext cx="10224655" cy="4526458"/>
          </a:xfrm>
        </p:spPr>
        <p:txBody>
          <a:bodyPr>
            <a:noAutofit/>
          </a:bodyPr>
          <a:lstStyle/>
          <a:p>
            <a:pPr marL="344439" indent="-344439" algn="just">
              <a:lnSpc>
                <a:spcPct val="100000"/>
              </a:lnSpc>
              <a:spcBef>
                <a:spcPts val="4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Quản lý chặt chẽ và </a:t>
            </a:r>
            <a:r>
              <a:rPr lang="vi-VN" u="sng">
                <a:solidFill>
                  <a:srgbClr val="0000FF"/>
                </a:solidFill>
                <a:latin typeface="Times New Roman" pitchFamily="18" charset="0"/>
                <a:cs typeface="Times New Roman" pitchFamily="18" charset="0"/>
              </a:rPr>
              <a:t>nâng cao hiệu quả sử dụng</a:t>
            </a:r>
            <a:r>
              <a:rPr lang="vi-VN">
                <a:solidFill>
                  <a:srgbClr val="0000FF"/>
                </a:solidFill>
                <a:latin typeface="Times New Roman" pitchFamily="18" charset="0"/>
                <a:cs typeface="Times New Roman" pitchFamily="18" charset="0"/>
              </a:rPr>
              <a:t> các nguồn lực tài nguyên, nhất là đất, nước, khoáng sản, </a:t>
            </a:r>
            <a:r>
              <a:rPr lang="en-US" err="1">
                <a:solidFill>
                  <a:srgbClr val="0000FF"/>
                </a:solidFill>
                <a:latin typeface="Times New Roman" pitchFamily="18" charset="0"/>
                <a:cs typeface="Times New Roman" pitchFamily="18" charset="0"/>
              </a:rPr>
              <a:t>bảo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tuân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thủ</a:t>
            </a: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nguyên tắc thị trường </a:t>
            </a:r>
          </a:p>
          <a:p>
            <a:pPr marL="344439" indent="-344439" algn="just">
              <a:lnSpc>
                <a:spcPct val="100000"/>
              </a:lnSpc>
              <a:spcBef>
                <a:spcPts val="4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Giải quyết hài hoà mối quan hệ giữa </a:t>
            </a:r>
            <a:r>
              <a:rPr lang="vi-VN" u="sng">
                <a:solidFill>
                  <a:srgbClr val="0000FF"/>
                </a:solidFill>
                <a:latin typeface="Times New Roman" pitchFamily="18" charset="0"/>
                <a:cs typeface="Times New Roman" pitchFamily="18" charset="0"/>
              </a:rPr>
              <a:t>phát triển kinh tế v</a:t>
            </a:r>
            <a:r>
              <a:rPr lang="en-US" u="sng">
                <a:solidFill>
                  <a:srgbClr val="0000FF"/>
                </a:solidFill>
                <a:latin typeface="Times New Roman" pitchFamily="18" charset="0"/>
                <a:cs typeface="Times New Roman" pitchFamily="18" charset="0"/>
              </a:rPr>
              <a:t>à</a:t>
            </a:r>
            <a:r>
              <a:rPr lang="vi-VN" u="sng">
                <a:solidFill>
                  <a:srgbClr val="0000FF"/>
                </a:solidFill>
                <a:latin typeface="Times New Roman" pitchFamily="18" charset="0"/>
                <a:cs typeface="Times New Roman" pitchFamily="18" charset="0"/>
              </a:rPr>
              <a:t> bảo vệ môi trường</a:t>
            </a:r>
          </a:p>
          <a:p>
            <a:pPr marL="636498" lvl="1" indent="-231741" algn="just">
              <a:lnSpc>
                <a:spcPct val="100000"/>
              </a:lnSpc>
              <a:spcBef>
                <a:spcPts val="400"/>
              </a:spcBef>
              <a:spcAft>
                <a:spcPts val="300"/>
              </a:spcAft>
              <a:buFont typeface="Wingdings" pitchFamily="2" charset="2"/>
              <a:buChar char="§"/>
            </a:pPr>
            <a:r>
              <a:rPr lang="vi-VN" i="1">
                <a:solidFill>
                  <a:srgbClr val="0000FF"/>
                </a:solidFill>
                <a:latin typeface="Times New Roman" pitchFamily="18" charset="0"/>
                <a:cs typeface="Times New Roman" pitchFamily="18" charset="0"/>
              </a:rPr>
              <a:t>Phòng ngừa, kiểm soát các nguồn gây ô nhiễm môi trường; xử lý dứt điểm các cơ sở gây ô nhiễm môi trường nghiêm trọng</a:t>
            </a:r>
          </a:p>
          <a:p>
            <a:pPr marL="344439" indent="-344439" algn="just">
              <a:lnSpc>
                <a:spcPct val="100000"/>
              </a:lnSpc>
              <a:spcBef>
                <a:spcPts val="4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Bảo đảm an ninh nguồn nước, an toàn hồ đập và ngăn chặn </a:t>
            </a:r>
            <a:r>
              <a:rPr lang="vi-VN" u="sng">
                <a:solidFill>
                  <a:srgbClr val="0000FF"/>
                </a:solidFill>
                <a:latin typeface="Times New Roman" pitchFamily="18" charset="0"/>
                <a:cs typeface="Times New Roman" pitchFamily="18" charset="0"/>
              </a:rPr>
              <a:t>suy giảm tài nguyên nước</a:t>
            </a:r>
            <a:endParaRPr lang="en-US" u="sng">
              <a:solidFill>
                <a:srgbClr val="0000FF"/>
              </a:solidFill>
              <a:latin typeface="Times New Roman" pitchFamily="18" charset="0"/>
              <a:cs typeface="Times New Roman" pitchFamily="18" charset="0"/>
            </a:endParaRPr>
          </a:p>
          <a:p>
            <a:pPr marL="690465" lvl="1" indent="-285710" algn="just">
              <a:lnSpc>
                <a:spcPct val="100000"/>
              </a:lnSpc>
              <a:spcBef>
                <a:spcPts val="400"/>
              </a:spcBef>
              <a:spcAft>
                <a:spcPts val="300"/>
              </a:spcAft>
              <a:buFont typeface="Wingdings" pitchFamily="2" charset="2"/>
              <a:buChar char="§"/>
            </a:pPr>
            <a:r>
              <a:rPr lang="en-US" i="1">
                <a:solidFill>
                  <a:srgbClr val="0000FF"/>
                </a:solidFill>
                <a:latin typeface="Times New Roman" pitchFamily="18" charset="0"/>
                <a:cs typeface="Times New Roman" pitchFamily="18" charset="0"/>
              </a:rPr>
              <a:t>T</a:t>
            </a:r>
            <a:r>
              <a:rPr lang="vi-VN" i="1">
                <a:solidFill>
                  <a:srgbClr val="0000FF"/>
                </a:solidFill>
                <a:latin typeface="Times New Roman" pitchFamily="18" charset="0"/>
                <a:cs typeface="Times New Roman" pitchFamily="18" charset="0"/>
              </a:rPr>
              <a:t>ăng cường tích nước, điều tiết, quản lý, khai thác, sử dụng tiết kiệm và hiệu quả nguồn nước phục vụ phát triển </a:t>
            </a:r>
            <a:r>
              <a:rPr lang="en-US" i="1" err="1">
                <a:solidFill>
                  <a:srgbClr val="0000FF"/>
                </a:solidFill>
                <a:latin typeface="Times New Roman" pitchFamily="18" charset="0"/>
                <a:cs typeface="Times New Roman" pitchFamily="18" charset="0"/>
              </a:rPr>
              <a:t>KTXH</a:t>
            </a:r>
            <a:r>
              <a:rPr lang="vi-VN" i="1">
                <a:solidFill>
                  <a:srgbClr val="0000FF"/>
                </a:solidFill>
                <a:latin typeface="Times New Roman" pitchFamily="18" charset="0"/>
                <a:cs typeface="Times New Roman" pitchFamily="18" charset="0"/>
              </a:rPr>
              <a:t> và đời sống nhân dân</a:t>
            </a:r>
            <a:endParaRPr lang="en-US" i="1">
              <a:solidFill>
                <a:srgbClr val="0000FF"/>
              </a:solidFill>
              <a:latin typeface="Times New Roman" pitchFamily="18" charset="0"/>
              <a:cs typeface="Times New Roman" pitchFamily="18" charset="0"/>
            </a:endParaRPr>
          </a:p>
          <a:p>
            <a:pPr marL="344439" indent="-344439" algn="just">
              <a:lnSpc>
                <a:spcPct val="100000"/>
              </a:lnSpc>
              <a:spcBef>
                <a:spcPts val="4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Chủ động giám sát, </a:t>
            </a:r>
            <a:r>
              <a:rPr lang="vi-VN" u="sng">
                <a:solidFill>
                  <a:srgbClr val="0000FF"/>
                </a:solidFill>
                <a:latin typeface="Times New Roman" pitchFamily="18" charset="0"/>
                <a:cs typeface="Times New Roman" pitchFamily="18" charset="0"/>
              </a:rPr>
              <a:t>ứng phó có hiệu quả với biến đổi khí hậu</a:t>
            </a:r>
            <a:endParaRPr lang="en-US" u="sng">
              <a:solidFill>
                <a:srgbClr val="0000FF"/>
              </a:solidFill>
              <a:latin typeface="Times New Roman" pitchFamily="18" charset="0"/>
              <a:cs typeface="Times New Roman" pitchFamily="18" charset="0"/>
            </a:endParaRPr>
          </a:p>
          <a:p>
            <a:pPr marL="636498" lvl="1" indent="-231741" algn="just">
              <a:lnSpc>
                <a:spcPct val="100000"/>
              </a:lnSpc>
              <a:spcBef>
                <a:spcPts val="400"/>
              </a:spcBef>
              <a:spcAft>
                <a:spcPts val="300"/>
              </a:spcAft>
              <a:buFont typeface="Wingdings" pitchFamily="2" charset="2"/>
              <a:buChar char="§"/>
            </a:pPr>
            <a:r>
              <a:rPr lang="en-US" i="1" err="1">
                <a:solidFill>
                  <a:srgbClr val="0000FF"/>
                </a:solidFill>
                <a:latin typeface="Times New Roman" pitchFamily="18" charset="0"/>
                <a:cs typeface="Times New Roman" pitchFamily="18" charset="0"/>
              </a:rPr>
              <a:t>Khuyến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khích</a:t>
            </a: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phát triển kinh tế xanh, ít chất thải, giảm nhẹ phát thải khí nhà kính, các-bon thấp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mô hình kinh tế tuần hoàn</a:t>
            </a:r>
          </a:p>
          <a:p>
            <a:pPr marL="636498" lvl="1" indent="-231741" algn="just">
              <a:lnSpc>
                <a:spcPct val="100000"/>
              </a:lnSpc>
              <a:spcBef>
                <a:spcPts val="400"/>
              </a:spcBef>
              <a:spcAft>
                <a:spcPts val="300"/>
              </a:spcAft>
              <a:buFont typeface="Wingdings" pitchFamily="2" charset="2"/>
              <a:buChar char="§"/>
            </a:pPr>
            <a:r>
              <a:rPr lang="en-US" i="1" u="sng" err="1">
                <a:solidFill>
                  <a:srgbClr val="0000FF"/>
                </a:solidFill>
                <a:latin typeface="Times New Roman" pitchFamily="18" charset="0"/>
                <a:cs typeface="Times New Roman" pitchFamily="18" charset="0"/>
              </a:rPr>
              <a:t>Đa</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dạng</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hóa</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nguồn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tập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trung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đầu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tư</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dự</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án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thiết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chuẩn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bị</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điều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kiện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cần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thiết</a:t>
            </a:r>
            <a:r>
              <a:rPr lang="en-US" i="1">
                <a:solidFill>
                  <a:srgbClr val="0000FF"/>
                </a:solidFill>
                <a:latin typeface="Times New Roman" pitchFamily="18" charset="0"/>
                <a:cs typeface="Times New Roman" pitchFamily="18" charset="0"/>
              </a:rPr>
              <a:t> g</a:t>
            </a:r>
            <a:r>
              <a:rPr lang="vi-VN" i="1">
                <a:solidFill>
                  <a:srgbClr val="0000FF"/>
                </a:solidFill>
                <a:latin typeface="Times New Roman" pitchFamily="18" charset="0"/>
                <a:cs typeface="Times New Roman" pitchFamily="18" charset="0"/>
              </a:rPr>
              <a:t>iảm thiểu những rủi ro do biến đổi khí hậu gây ra</a:t>
            </a: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nhất là khô hạn tại Tây Nguyên, Nam Trung Bộ, xâm nhập mặn, sạt lở tại </a:t>
            </a:r>
            <a:r>
              <a:rPr lang="en-US" i="1" err="1">
                <a:solidFill>
                  <a:srgbClr val="0000FF"/>
                </a:solidFill>
                <a:latin typeface="Times New Roman" pitchFamily="18" charset="0"/>
                <a:cs typeface="Times New Roman" pitchFamily="18" charset="0"/>
              </a:rPr>
              <a:t>ĐBSCL</a:t>
            </a:r>
            <a:r>
              <a:rPr lang="vi-VN" i="1">
                <a:solidFill>
                  <a:srgbClr val="0000FF"/>
                </a:solidFill>
                <a:latin typeface="Times New Roman" pitchFamily="18" charset="0"/>
                <a:cs typeface="Times New Roman" pitchFamily="18" charset="0"/>
              </a:rPr>
              <a:t>, lũ ống, lũ quét, sạt lở núi ở khu vực trung du, miền núi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phía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Bắc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miền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Trung</a:t>
            </a:r>
            <a:r>
              <a:rPr lang="en-US" i="1">
                <a:solidFill>
                  <a:srgbClr val="0000FF"/>
                </a:solidFill>
                <a:latin typeface="Times New Roman" pitchFamily="18" charset="0"/>
                <a:cs typeface="Times New Roman" pitchFamily="18" charset="0"/>
              </a:rPr>
              <a:t>)</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37619" y="305448"/>
            <a:ext cx="9424351" cy="774381"/>
          </a:xfrm>
        </p:spPr>
        <p:txBody>
          <a:bodyPr>
            <a:normAutofit fontScale="90000"/>
          </a:bodyPr>
          <a:lstStyle/>
          <a:p>
            <a:pPr algn="ctr"/>
            <a:r>
              <a:rPr lang="en-US" sz="3200" b="1" spc="0" err="1">
                <a:solidFill>
                  <a:srgbClr val="FF00FF"/>
                </a:solidFill>
                <a:latin typeface="Times New Roman" panose="02020603050405020304" pitchFamily="18" charset="0"/>
                <a:cs typeface="Times New Roman" panose="02020603050405020304" pitchFamily="18" charset="0"/>
              </a:rPr>
              <a:t>Về</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quản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lý</a:t>
            </a:r>
            <a:r>
              <a:rPr lang="en-US" sz="3200" b="1" spc="0">
                <a:solidFill>
                  <a:srgbClr val="FF00FF"/>
                </a:solidFill>
                <a:latin typeface="Times New Roman" panose="02020603050405020304" pitchFamily="18" charset="0"/>
                <a:cs typeface="Times New Roman" panose="02020603050405020304" pitchFamily="18" charset="0"/>
              </a:rPr>
              <a:t> </a:t>
            </a:r>
            <a:r>
              <a:rPr lang="vi-VN" sz="3200" b="1" spc="0">
                <a:solidFill>
                  <a:srgbClr val="FF00FF"/>
                </a:solidFill>
                <a:latin typeface="Times New Roman" panose="02020603050405020304" pitchFamily="18" charset="0"/>
                <a:cs typeface="Times New Roman" panose="02020603050405020304" pitchFamily="18" charset="0"/>
              </a:rPr>
              <a:t>tài nguyên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bảo</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vệ</a:t>
            </a:r>
            <a:r>
              <a:rPr lang="en-US" sz="3200" b="1" spc="0">
                <a:solidFill>
                  <a:srgbClr val="FF00FF"/>
                </a:solidFill>
                <a:latin typeface="Times New Roman" panose="02020603050405020304" pitchFamily="18" charset="0"/>
                <a:cs typeface="Times New Roman" panose="02020603050405020304" pitchFamily="18" charset="0"/>
              </a:rPr>
              <a:t> </a:t>
            </a:r>
            <a:r>
              <a:rPr lang="vi-VN" sz="3200" b="1" spc="0">
                <a:solidFill>
                  <a:srgbClr val="FF00FF"/>
                </a:solidFill>
                <a:latin typeface="Times New Roman" panose="02020603050405020304" pitchFamily="18" charset="0"/>
                <a:cs typeface="Times New Roman" panose="02020603050405020304" pitchFamily="18" charset="0"/>
              </a:rPr>
              <a:t>môi trường</a:t>
            </a:r>
            <a:r>
              <a:rPr lang="en-US" sz="3200" b="1" spc="0">
                <a:solidFill>
                  <a:srgbClr val="FF00FF"/>
                </a:solidFill>
                <a:latin typeface="Times New Roman" panose="02020603050405020304" pitchFamily="18" charset="0"/>
                <a:cs typeface="Times New Roman" panose="02020603050405020304" pitchFamily="18" charset="0"/>
              </a:rPr>
              <a:t>,</a:t>
            </a:r>
            <a:r>
              <a:rPr lang="vi-VN" sz="3200" b="1" spc="0">
                <a:solidFill>
                  <a:srgbClr val="FF00FF"/>
                </a:solidFill>
                <a:latin typeface="Times New Roman" panose="02020603050405020304" pitchFamily="18" charset="0"/>
                <a:cs typeface="Times New Roman" panose="02020603050405020304" pitchFamily="18" charset="0"/>
              </a:rPr>
              <a:t> ứng phó </a:t>
            </a:r>
            <a:br>
              <a:rPr lang="en-US" sz="3200" b="1" spc="0">
                <a:solidFill>
                  <a:srgbClr val="FF00FF"/>
                </a:solidFill>
                <a:latin typeface="Times New Roman" panose="02020603050405020304" pitchFamily="18" charset="0"/>
                <a:cs typeface="Times New Roman" panose="02020603050405020304" pitchFamily="18" charset="0"/>
              </a:rPr>
            </a:br>
            <a:r>
              <a:rPr lang="vi-VN" sz="3200" b="1" spc="0">
                <a:solidFill>
                  <a:srgbClr val="FF00FF"/>
                </a:solidFill>
                <a:latin typeface="Times New Roman" panose="02020603050405020304" pitchFamily="18" charset="0"/>
                <a:cs typeface="Times New Roman" panose="02020603050405020304" pitchFamily="18" charset="0"/>
              </a:rPr>
              <a:t>với biến đổi khí hậu</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và</a:t>
            </a:r>
            <a:r>
              <a:rPr lang="vi-VN" sz="3200" b="1" spc="0">
                <a:solidFill>
                  <a:srgbClr val="FF00FF"/>
                </a:solidFill>
                <a:latin typeface="Times New Roman" panose="02020603050405020304" pitchFamily="18" charset="0"/>
                <a:cs typeface="Times New Roman" panose="02020603050405020304" pitchFamily="18" charset="0"/>
              </a:rPr>
              <a:t> phòng chống thiên tai</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640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1010231" y="786514"/>
            <a:ext cx="10358043" cy="4662426"/>
          </a:xfrm>
        </p:spPr>
        <p:txBody>
          <a:bodyPr>
            <a:noAutofit/>
          </a:bodyPr>
          <a:lstStyle/>
          <a:p>
            <a:pPr marL="0" indent="0" algn="just">
              <a:lnSpc>
                <a:spcPct val="100000"/>
              </a:lnSpc>
              <a:spcBef>
                <a:spcPts val="599"/>
              </a:spcBef>
              <a:buNone/>
            </a:pPr>
            <a:r>
              <a:rPr lang="vi-VN" sz="1900" b="1" u="sng">
                <a:solidFill>
                  <a:srgbClr val="0000FF"/>
                </a:solidFill>
                <a:latin typeface="Times New Roman" pitchFamily="18" charset="0"/>
                <a:cs typeface="Times New Roman" pitchFamily="18" charset="0"/>
              </a:rPr>
              <a:t>Củng cố, tăng cường </a:t>
            </a:r>
            <a:r>
              <a:rPr lang="en-US" sz="1900" b="1" u="sng" err="1">
                <a:solidFill>
                  <a:srgbClr val="0000FF"/>
                </a:solidFill>
                <a:latin typeface="Times New Roman" pitchFamily="18" charset="0"/>
                <a:cs typeface="Times New Roman" pitchFamily="18" charset="0"/>
              </a:rPr>
              <a:t>quốc</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phòng</a:t>
            </a:r>
            <a:r>
              <a:rPr lang="en-US" sz="1900" b="1" u="sng">
                <a:solidFill>
                  <a:srgbClr val="0000FF"/>
                </a:solidFill>
                <a:latin typeface="Times New Roman" pitchFamily="18" charset="0"/>
                <a:cs typeface="Times New Roman" pitchFamily="18" charset="0"/>
              </a:rPr>
              <a:t>, an </a:t>
            </a:r>
            <a:r>
              <a:rPr lang="en-US" sz="1900" b="1" u="sng" err="1">
                <a:solidFill>
                  <a:srgbClr val="0000FF"/>
                </a:solidFill>
                <a:latin typeface="Times New Roman" pitchFamily="18" charset="0"/>
                <a:cs typeface="Times New Roman" pitchFamily="18" charset="0"/>
              </a:rPr>
              <a:t>ninh</a:t>
            </a:r>
            <a:r>
              <a:rPr lang="en-US" sz="1900" b="1" u="sng">
                <a:solidFill>
                  <a:srgbClr val="0000FF"/>
                </a:solidFill>
                <a:latin typeface="Times New Roman" pitchFamily="18" charset="0"/>
                <a:cs typeface="Times New Roman" pitchFamily="18" charset="0"/>
              </a:rPr>
              <a:t>:</a:t>
            </a:r>
          </a:p>
          <a:p>
            <a:pPr marL="509516" lvl="1" indent="-169839" algn="just">
              <a:lnSpc>
                <a:spcPct val="100000"/>
              </a:lnSpc>
              <a:spcBef>
                <a:spcPts val="599"/>
              </a:spcBef>
              <a:buFont typeface="Wingdings" pitchFamily="2" charset="2"/>
              <a:buChar char="§"/>
            </a:pPr>
            <a:r>
              <a:rPr lang="en-US" sz="1800" i="1" err="1">
                <a:solidFill>
                  <a:srgbClr val="0000FF"/>
                </a:solidFill>
                <a:latin typeface="Times New Roman" pitchFamily="18" charset="0"/>
                <a:cs typeface="Times New Roman" pitchFamily="18" charset="0"/>
              </a:rPr>
              <a:t>Tiếp</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tục</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xây</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dựng</a:t>
            </a:r>
            <a:r>
              <a:rPr lang="en-US" sz="1800" i="1">
                <a:solidFill>
                  <a:srgbClr val="0000FF"/>
                </a:solidFill>
                <a:latin typeface="Times New Roman" pitchFamily="18" charset="0"/>
                <a:cs typeface="Times New Roman" pitchFamily="18" charset="0"/>
              </a:rPr>
              <a:t> </a:t>
            </a:r>
            <a:r>
              <a:rPr lang="vi-VN" sz="1800" i="1" u="sng">
                <a:solidFill>
                  <a:srgbClr val="0000FF"/>
                </a:solidFill>
                <a:latin typeface="Times New Roman" pitchFamily="18" charset="0"/>
                <a:cs typeface="Times New Roman" pitchFamily="18" charset="0"/>
              </a:rPr>
              <a:t>thế trận quốc phòng toàn dân gắn với thế trận an ninh nhân dân </a:t>
            </a:r>
            <a:r>
              <a:rPr lang="vi-VN" sz="1800" i="1">
                <a:solidFill>
                  <a:srgbClr val="0000FF"/>
                </a:solidFill>
                <a:latin typeface="Times New Roman" pitchFamily="18" charset="0"/>
                <a:cs typeface="Times New Roman" pitchFamily="18" charset="0"/>
              </a:rPr>
              <a:t>vững chắc</a:t>
            </a:r>
            <a:r>
              <a:rPr lang="en-US" sz="1800" i="1">
                <a:solidFill>
                  <a:srgbClr val="0000FF"/>
                </a:solidFill>
                <a:latin typeface="Times New Roman" pitchFamily="18" charset="0"/>
                <a:cs typeface="Times New Roman" pitchFamily="18" charset="0"/>
              </a:rPr>
              <a:t>; </a:t>
            </a:r>
            <a:r>
              <a:rPr lang="vi-VN" sz="1800" i="1">
                <a:solidFill>
                  <a:srgbClr val="0000FF"/>
                </a:solidFill>
                <a:latin typeface="Times New Roman" pitchFamily="18" charset="0"/>
                <a:cs typeface="Times New Roman" pitchFamily="18" charset="0"/>
              </a:rPr>
              <a:t>xây dựng Quân đội nhân dân, Công an nhân dân cách mạng, chính quy, tinh nhuệ, từng bước hiện đạ</a:t>
            </a:r>
            <a:r>
              <a:rPr lang="en-US" sz="1800" i="1">
                <a:solidFill>
                  <a:srgbClr val="0000FF"/>
                </a:solidFill>
                <a:latin typeface="Times New Roman" pitchFamily="18" charset="0"/>
                <a:cs typeface="Times New Roman" pitchFamily="18" charset="0"/>
              </a:rPr>
              <a:t>i</a:t>
            </a:r>
          </a:p>
          <a:p>
            <a:pPr marL="509516" lvl="1" indent="-169839" algn="just">
              <a:lnSpc>
                <a:spcPct val="100000"/>
              </a:lnSpc>
              <a:spcBef>
                <a:spcPts val="599"/>
              </a:spcBef>
              <a:buFont typeface="Wingdings" pitchFamily="2" charset="2"/>
              <a:buChar char="§"/>
            </a:pPr>
            <a:r>
              <a:rPr lang="en-US" sz="1800" i="1">
                <a:solidFill>
                  <a:srgbClr val="0000FF"/>
                </a:solidFill>
                <a:latin typeface="Times New Roman" pitchFamily="18" charset="0"/>
                <a:cs typeface="Times New Roman" pitchFamily="18" charset="0"/>
              </a:rPr>
              <a:t> </a:t>
            </a:r>
            <a:r>
              <a:rPr lang="vi-VN" sz="1800" i="1">
                <a:solidFill>
                  <a:srgbClr val="0000FF"/>
                </a:solidFill>
                <a:latin typeface="Times New Roman" pitchFamily="18" charset="0"/>
                <a:cs typeface="Times New Roman" pitchFamily="18" charset="0"/>
              </a:rPr>
              <a:t>Kết hợp chặt chẽ phát triển kinh tế, văn hoá, xã hội với củng cố, tăng cường quốc phòng,</a:t>
            </a:r>
            <a:r>
              <a:rPr lang="en-US" sz="1800" i="1">
                <a:solidFill>
                  <a:srgbClr val="0000FF"/>
                </a:solidFill>
                <a:latin typeface="Times New Roman" pitchFamily="18" charset="0"/>
                <a:cs typeface="Times New Roman" pitchFamily="18" charset="0"/>
              </a:rPr>
              <a:t> an </a:t>
            </a:r>
            <a:r>
              <a:rPr lang="en-US" sz="1800" i="1" err="1">
                <a:solidFill>
                  <a:srgbClr val="0000FF"/>
                </a:solidFill>
                <a:latin typeface="Times New Roman" pitchFamily="18" charset="0"/>
                <a:cs typeface="Times New Roman" pitchFamily="18" charset="0"/>
              </a:rPr>
              <a:t>ninh</a:t>
            </a:r>
            <a:r>
              <a:rPr lang="en-US" sz="1800" i="1">
                <a:solidFill>
                  <a:srgbClr val="0000FF"/>
                </a:solidFill>
                <a:latin typeface="Times New Roman" pitchFamily="18" charset="0"/>
                <a:cs typeface="Times New Roman" pitchFamily="18" charset="0"/>
              </a:rPr>
              <a:t>;</a:t>
            </a:r>
            <a:r>
              <a:rPr lang="vi-VN" sz="1800" i="1">
                <a:solidFill>
                  <a:srgbClr val="0000FF"/>
                </a:solidFill>
                <a:latin typeface="Times New Roman" pitchFamily="18" charset="0"/>
                <a:cs typeface="Times New Roman" pitchFamily="18" charset="0"/>
              </a:rPr>
              <a:t> </a:t>
            </a:r>
            <a:r>
              <a:rPr lang="en-US" sz="1800" i="1">
                <a:solidFill>
                  <a:srgbClr val="0000FF"/>
                </a:solidFill>
                <a:latin typeface="Times New Roman" pitchFamily="18" charset="0"/>
                <a:cs typeface="Times New Roman" pitchFamily="18" charset="0"/>
              </a:rPr>
              <a:t>p</a:t>
            </a:r>
            <a:r>
              <a:rPr lang="vi-VN" sz="1800" i="1">
                <a:solidFill>
                  <a:srgbClr val="0000FF"/>
                </a:solidFill>
                <a:latin typeface="Times New Roman" pitchFamily="18" charset="0"/>
                <a:cs typeface="Times New Roman" pitchFamily="18" charset="0"/>
              </a:rPr>
              <a:t>hát triển công nghiệp quốc phòng, an ninh theo hướng lưỡng dụng, hiện đại</a:t>
            </a:r>
            <a:endParaRPr lang="en-US" sz="1800" i="1">
              <a:solidFill>
                <a:srgbClr val="0000FF"/>
              </a:solidFill>
              <a:latin typeface="Times New Roman" pitchFamily="18" charset="0"/>
              <a:cs typeface="Times New Roman" pitchFamily="18" charset="0"/>
            </a:endParaRPr>
          </a:p>
          <a:p>
            <a:pPr marL="509516" lvl="1" indent="-169839" algn="just">
              <a:lnSpc>
                <a:spcPct val="100000"/>
              </a:lnSpc>
              <a:spcBef>
                <a:spcPts val="599"/>
              </a:spcBef>
              <a:buFont typeface="Wingdings" pitchFamily="2" charset="2"/>
              <a:buChar char="§"/>
            </a:pPr>
            <a:r>
              <a:rPr lang="en-US" sz="1800" i="1">
                <a:solidFill>
                  <a:srgbClr val="0000FF"/>
                </a:solidFill>
                <a:latin typeface="Times New Roman" pitchFamily="18" charset="0"/>
                <a:cs typeface="Times New Roman" pitchFamily="18" charset="0"/>
              </a:rPr>
              <a:t> </a:t>
            </a:r>
            <a:r>
              <a:rPr lang="vi-VN" sz="1800" i="1" u="sng">
                <a:solidFill>
                  <a:srgbClr val="0000FF"/>
                </a:solidFill>
                <a:latin typeface="Times New Roman" pitchFamily="18" charset="0"/>
                <a:cs typeface="Times New Roman" pitchFamily="18" charset="0"/>
              </a:rPr>
              <a:t>Bảo vệ lợi ích quốc gia</a:t>
            </a:r>
            <a:r>
              <a:rPr lang="en-US" sz="1800" i="1" u="sng">
                <a:solidFill>
                  <a:srgbClr val="0000FF"/>
                </a:solidFill>
                <a:latin typeface="Times New Roman" pitchFamily="18" charset="0"/>
                <a:cs typeface="Times New Roman" pitchFamily="18" charset="0"/>
              </a:rPr>
              <a:t> -</a:t>
            </a:r>
            <a:r>
              <a:rPr lang="vi-VN" sz="1800" i="1" u="sng">
                <a:solidFill>
                  <a:srgbClr val="0000FF"/>
                </a:solidFill>
                <a:latin typeface="Times New Roman" pitchFamily="18" charset="0"/>
                <a:cs typeface="Times New Roman" pitchFamily="18" charset="0"/>
              </a:rPr>
              <a:t> dân tộc</a:t>
            </a:r>
            <a:r>
              <a:rPr lang="vi-VN" sz="1800" i="1">
                <a:solidFill>
                  <a:srgbClr val="0000FF"/>
                </a:solidFill>
                <a:latin typeface="Times New Roman" pitchFamily="18" charset="0"/>
                <a:cs typeface="Times New Roman" pitchFamily="18" charset="0"/>
              </a:rPr>
              <a:t>; x</a:t>
            </a:r>
            <a:r>
              <a:rPr lang="en-US" sz="1800" i="1">
                <a:solidFill>
                  <a:srgbClr val="0000FF"/>
                </a:solidFill>
                <a:latin typeface="Times New Roman" pitchFamily="18" charset="0"/>
                <a:cs typeface="Times New Roman" pitchFamily="18" charset="0"/>
              </a:rPr>
              <a:t>ử </a:t>
            </a:r>
            <a:r>
              <a:rPr lang="en-US" sz="1800" i="1" err="1">
                <a:solidFill>
                  <a:srgbClr val="0000FF"/>
                </a:solidFill>
                <a:latin typeface="Times New Roman" pitchFamily="18" charset="0"/>
                <a:cs typeface="Times New Roman" pitchFamily="18" charset="0"/>
              </a:rPr>
              <a:t>lý</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phù</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hợp</a:t>
            </a:r>
            <a:r>
              <a:rPr lang="en-US" sz="1800" i="1">
                <a:solidFill>
                  <a:srgbClr val="0000FF"/>
                </a:solidFill>
                <a:latin typeface="Times New Roman" pitchFamily="18" charset="0"/>
                <a:cs typeface="Times New Roman" pitchFamily="18" charset="0"/>
              </a:rPr>
              <a:t> </a:t>
            </a:r>
            <a:r>
              <a:rPr lang="vi-VN" sz="1800" i="1">
                <a:solidFill>
                  <a:srgbClr val="0000FF"/>
                </a:solidFill>
                <a:latin typeface="Times New Roman" pitchFamily="18" charset="0"/>
                <a:cs typeface="Times New Roman" pitchFamily="18" charset="0"/>
              </a:rPr>
              <a:t>vấn đề an ninh phi truyền thống, tạo vành đai an ninh bảo vệ Tổ quốc từ sớm, từ xa</a:t>
            </a:r>
            <a:endParaRPr lang="en-US" sz="1800" i="1">
              <a:solidFill>
                <a:srgbClr val="0000FF"/>
              </a:solidFill>
              <a:latin typeface="Times New Roman" pitchFamily="18" charset="0"/>
              <a:cs typeface="Times New Roman" pitchFamily="18" charset="0"/>
            </a:endParaRPr>
          </a:p>
          <a:p>
            <a:pPr marL="509516" indent="-309519" algn="just">
              <a:lnSpc>
                <a:spcPct val="100000"/>
              </a:lnSpc>
              <a:spcBef>
                <a:spcPts val="599"/>
              </a:spcBef>
              <a:buNone/>
            </a:pPr>
            <a:r>
              <a:rPr lang="vi-VN" sz="1900" b="1" u="sng">
                <a:solidFill>
                  <a:srgbClr val="0000FF"/>
                </a:solidFill>
                <a:latin typeface="Times New Roman" panose="02020603050405020304" pitchFamily="18" charset="0"/>
                <a:cs typeface="Times New Roman" panose="02020603050405020304" pitchFamily="18" charset="0"/>
              </a:rPr>
              <a:t>Nâng cao hiệu quả công tác đối ngoạ</a:t>
            </a:r>
            <a:r>
              <a:rPr lang="en-US" sz="1900" b="1" u="sng">
                <a:solidFill>
                  <a:srgbClr val="0000FF"/>
                </a:solidFill>
                <a:latin typeface="Times New Roman" panose="02020603050405020304" pitchFamily="18" charset="0"/>
                <a:cs typeface="Times New Roman" panose="02020603050405020304" pitchFamily="18" charset="0"/>
              </a:rPr>
              <a:t>i </a:t>
            </a:r>
            <a:r>
              <a:rPr lang="en-US" sz="1900" b="1" u="sng" err="1">
                <a:solidFill>
                  <a:srgbClr val="0000FF"/>
                </a:solidFill>
                <a:latin typeface="Times New Roman" panose="02020603050405020304" pitchFamily="18" charset="0"/>
                <a:cs typeface="Times New Roman" panose="02020603050405020304" pitchFamily="18" charset="0"/>
              </a:rPr>
              <a:t>và</a:t>
            </a:r>
            <a:r>
              <a:rPr lang="en-US" sz="1900" b="1" u="sng">
                <a:solidFill>
                  <a:srgbClr val="0000FF"/>
                </a:solidFill>
                <a:latin typeface="Times New Roman" panose="02020603050405020304" pitchFamily="18" charset="0"/>
                <a:cs typeface="Times New Roman" panose="02020603050405020304" pitchFamily="18" charset="0"/>
              </a:rPr>
              <a:t> </a:t>
            </a:r>
            <a:r>
              <a:rPr lang="vi-VN" sz="1900" b="1" u="sng">
                <a:solidFill>
                  <a:srgbClr val="0000FF"/>
                </a:solidFill>
                <a:latin typeface="Times New Roman" panose="02020603050405020304" pitchFamily="18" charset="0"/>
                <a:cs typeface="Times New Roman" panose="02020603050405020304" pitchFamily="18" charset="0"/>
              </a:rPr>
              <a:t>hội nhập quốc tế</a:t>
            </a:r>
            <a:endParaRPr lang="en-US" sz="1900" b="1" u="sng">
              <a:solidFill>
                <a:srgbClr val="0000FF"/>
              </a:solidFill>
              <a:latin typeface="Times New Roman" pitchFamily="18" charset="0"/>
              <a:cs typeface="Times New Roman" pitchFamily="18" charset="0"/>
            </a:endParaRPr>
          </a:p>
          <a:p>
            <a:pPr marL="509516" lvl="1" indent="-169839" algn="just">
              <a:lnSpc>
                <a:spcPct val="100000"/>
              </a:lnSpc>
              <a:spcBef>
                <a:spcPts val="599"/>
              </a:spcBef>
              <a:buFont typeface="Wingdings" pitchFamily="2" charset="2"/>
              <a:buChar char="§"/>
            </a:pPr>
            <a:r>
              <a:rPr lang="vi-VN" sz="1800" i="1" u="sng">
                <a:solidFill>
                  <a:srgbClr val="0000FF"/>
                </a:solidFill>
                <a:latin typeface="Times New Roman" pitchFamily="18" charset="0"/>
                <a:cs typeface="Times New Roman" pitchFamily="18" charset="0"/>
              </a:rPr>
              <a:t>Kiên trì, kiên định đường lối độc lập, tự chủ, đa phương hoá, đa dạng hoá</a:t>
            </a:r>
            <a:r>
              <a:rPr lang="vi-VN" sz="1800" i="1">
                <a:solidFill>
                  <a:srgbClr val="0000FF"/>
                </a:solidFill>
                <a:latin typeface="Times New Roman" pitchFamily="18" charset="0"/>
                <a:cs typeface="Times New Roman" pitchFamily="18" charset="0"/>
              </a:rPr>
              <a:t>; nâng cao khả năng thích ứng năng động và linh hoạt xử lý hài hoà lợi ích</a:t>
            </a:r>
          </a:p>
          <a:p>
            <a:pPr marL="509516" lvl="1" indent="-169839" algn="just">
              <a:lnSpc>
                <a:spcPct val="100000"/>
              </a:lnSpc>
              <a:spcBef>
                <a:spcPts val="599"/>
              </a:spcBef>
              <a:buFont typeface="Wingdings" pitchFamily="2" charset="2"/>
              <a:buChar char="§"/>
            </a:pPr>
            <a:r>
              <a:rPr lang="vi-VN" sz="1800" i="1">
                <a:solidFill>
                  <a:srgbClr val="0000FF"/>
                </a:solidFill>
                <a:latin typeface="Times New Roman" pitchFamily="18" charset="0"/>
                <a:cs typeface="Times New Roman" pitchFamily="18" charset="0"/>
              </a:rPr>
              <a:t>Nâng cao mức độ và </a:t>
            </a:r>
            <a:r>
              <a:rPr lang="vi-VN" sz="1800" i="1" u="sng">
                <a:solidFill>
                  <a:srgbClr val="0000FF"/>
                </a:solidFill>
                <a:latin typeface="Times New Roman" pitchFamily="18" charset="0"/>
                <a:cs typeface="Times New Roman" pitchFamily="18" charset="0"/>
              </a:rPr>
              <a:t>chất lượng hội nhập quốc tế</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tận</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dụng</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hiệu</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quả</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các</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hiệp</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định</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thương</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mại</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tự</a:t>
            </a:r>
            <a:r>
              <a:rPr lang="en-US" sz="1800" i="1">
                <a:solidFill>
                  <a:srgbClr val="0000FF"/>
                </a:solidFill>
                <a:latin typeface="Times New Roman" pitchFamily="18" charset="0"/>
                <a:cs typeface="Times New Roman" pitchFamily="18" charset="0"/>
              </a:rPr>
              <a:t> do </a:t>
            </a:r>
            <a:r>
              <a:rPr lang="en-US" sz="1800" i="1" err="1">
                <a:solidFill>
                  <a:srgbClr val="0000FF"/>
                </a:solidFill>
                <a:latin typeface="Times New Roman" pitchFamily="18" charset="0"/>
                <a:cs typeface="Times New Roman" pitchFamily="18" charset="0"/>
              </a:rPr>
              <a:t>đã</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ký</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kết</a:t>
            </a:r>
            <a:r>
              <a:rPr lang="vi-VN" sz="1800" i="1">
                <a:solidFill>
                  <a:srgbClr val="0000FF"/>
                </a:solidFill>
                <a:latin typeface="Times New Roman" pitchFamily="18" charset="0"/>
                <a:cs typeface="Times New Roman" pitchFamily="18" charset="0"/>
              </a:rPr>
              <a:t> để mở rộng thị trường, </a:t>
            </a:r>
            <a:r>
              <a:rPr lang="en-US" sz="1800" i="1" err="1">
                <a:solidFill>
                  <a:srgbClr val="0000FF"/>
                </a:solidFill>
                <a:latin typeface="Times New Roman" pitchFamily="18" charset="0"/>
                <a:cs typeface="Times New Roman" pitchFamily="18" charset="0"/>
              </a:rPr>
              <a:t>thu</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hút</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đầu</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tư</a:t>
            </a:r>
            <a:r>
              <a:rPr lang="en-US" sz="1800" i="1">
                <a:solidFill>
                  <a:srgbClr val="0000FF"/>
                </a:solidFill>
                <a:latin typeface="Times New Roman" pitchFamily="18" charset="0"/>
                <a:cs typeface="Times New Roman" pitchFamily="18" charset="0"/>
              </a:rPr>
              <a:t>; </a:t>
            </a:r>
          </a:p>
          <a:p>
            <a:pPr marL="509516" lvl="1" indent="-169839" algn="just">
              <a:lnSpc>
                <a:spcPct val="100000"/>
              </a:lnSpc>
              <a:spcBef>
                <a:spcPts val="599"/>
              </a:spcBef>
              <a:buFont typeface="Wingdings" pitchFamily="2" charset="2"/>
              <a:buChar char="§"/>
            </a:pPr>
            <a:r>
              <a:rPr lang="en-US" sz="1800" i="1">
                <a:solidFill>
                  <a:srgbClr val="0000FF"/>
                </a:solidFill>
                <a:latin typeface="Times New Roman" pitchFamily="18" charset="0"/>
                <a:cs typeface="Times New Roman" pitchFamily="18" charset="0"/>
              </a:rPr>
              <a:t>X</a:t>
            </a:r>
            <a:r>
              <a:rPr lang="vi-VN" sz="1800" i="1">
                <a:solidFill>
                  <a:srgbClr val="0000FF"/>
                </a:solidFill>
                <a:latin typeface="Times New Roman" pitchFamily="18" charset="0"/>
                <a:cs typeface="Times New Roman" pitchFamily="18" charset="0"/>
              </a:rPr>
              <a:t>ây dựng </a:t>
            </a:r>
            <a:r>
              <a:rPr lang="vi-VN" sz="1800" i="1" u="sng">
                <a:solidFill>
                  <a:srgbClr val="0000FF"/>
                </a:solidFill>
                <a:latin typeface="Times New Roman" pitchFamily="18" charset="0"/>
                <a:cs typeface="Times New Roman" pitchFamily="18" charset="0"/>
              </a:rPr>
              <a:t>nền ngoại giao kinh tế phục vụ phát triển</a:t>
            </a:r>
            <a:r>
              <a:rPr lang="vi-VN" sz="1800" i="1">
                <a:solidFill>
                  <a:srgbClr val="0000FF"/>
                </a:solidFill>
                <a:latin typeface="Times New Roman" pitchFamily="18" charset="0"/>
                <a:cs typeface="Times New Roman" pitchFamily="18" charset="0"/>
              </a:rPr>
              <a:t>, lấy người dân, địa phương và doanh nghiệp làm trung tâm phục vụ</a:t>
            </a:r>
            <a:endParaRPr lang="en-US" sz="1800" i="1">
              <a:solidFill>
                <a:srgbClr val="0000FF"/>
              </a:solidFill>
              <a:latin typeface="Times New Roman" pitchFamily="18" charset="0"/>
              <a:cs typeface="Times New Roman" pitchFamily="18" charset="0"/>
            </a:endParaRPr>
          </a:p>
          <a:p>
            <a:pPr marL="0" indent="0" algn="just">
              <a:lnSpc>
                <a:spcPct val="100000"/>
              </a:lnSpc>
              <a:spcBef>
                <a:spcPts val="599"/>
              </a:spcBef>
              <a:buNone/>
            </a:pPr>
            <a:r>
              <a:rPr lang="en-US" sz="1900" b="1"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1900" b="1" i="1" err="1">
                <a:solidFill>
                  <a:srgbClr val="0000FF"/>
                </a:solidFill>
                <a:latin typeface="Times New Roman" panose="02020603050405020304" pitchFamily="18" charset="0"/>
                <a:cs typeface="Times New Roman" panose="02020603050405020304" pitchFamily="18" charset="0"/>
              </a:rPr>
              <a:t>Công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tác</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quốc</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phòng</a:t>
            </a:r>
            <a:r>
              <a:rPr lang="en-US" sz="1900" b="1" i="1">
                <a:solidFill>
                  <a:srgbClr val="0000FF"/>
                </a:solidFill>
                <a:latin typeface="Times New Roman" panose="02020603050405020304" pitchFamily="18" charset="0"/>
                <a:cs typeface="Times New Roman" panose="02020603050405020304" pitchFamily="18" charset="0"/>
              </a:rPr>
              <a:t>, an </a:t>
            </a:r>
            <a:r>
              <a:rPr lang="en-US" sz="1900" b="1" i="1" err="1">
                <a:solidFill>
                  <a:srgbClr val="0000FF"/>
                </a:solidFill>
                <a:latin typeface="Times New Roman" panose="02020603050405020304" pitchFamily="18" charset="0"/>
                <a:cs typeface="Times New Roman" panose="02020603050405020304" pitchFamily="18" charset="0"/>
              </a:rPr>
              <a:t>ninh</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đối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ngoại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phải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góp</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phần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quan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trọng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nhất</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và</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đóng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vai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trò</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chủ</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đạo</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trong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việc</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xây</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dựng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gìn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giữ</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môi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trường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hòa</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bình</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ổn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định</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cho</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phát</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triển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đất</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nước</a:t>
            </a:r>
            <a:endParaRPr lang="en-US" b="1" i="1">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501119" y="178449"/>
            <a:ext cx="9424351" cy="641447"/>
          </a:xfrm>
        </p:spPr>
        <p:txBody>
          <a:bodyPr>
            <a:normAutofit/>
          </a:bodyPr>
          <a:lstStyle/>
          <a:p>
            <a:pPr algn="ctr"/>
            <a:r>
              <a:rPr lang="en-US" sz="2800" b="1" spc="0" err="1">
                <a:solidFill>
                  <a:srgbClr val="FF00FF"/>
                </a:solidFill>
                <a:latin typeface="Times New Roman" panose="02020603050405020304" pitchFamily="18" charset="0"/>
                <a:cs typeface="Times New Roman" panose="02020603050405020304" pitchFamily="18" charset="0"/>
              </a:rPr>
              <a:t>Về</a:t>
            </a:r>
            <a:r>
              <a:rPr lang="en-US" sz="2800" b="1" spc="0">
                <a:solidFill>
                  <a:srgbClr val="FF00FF"/>
                </a:solidFill>
                <a:latin typeface="Times New Roman" panose="02020603050405020304" pitchFamily="18" charset="0"/>
                <a:cs typeface="Times New Roman" panose="02020603050405020304" pitchFamily="18" charset="0"/>
              </a:rPr>
              <a:t> </a:t>
            </a:r>
            <a:r>
              <a:rPr lang="vi-VN" sz="2800" b="1" spc="0">
                <a:solidFill>
                  <a:srgbClr val="FF00FF"/>
                </a:solidFill>
                <a:latin typeface="Times New Roman" panose="02020603050405020304" pitchFamily="18" charset="0"/>
                <a:cs typeface="Times New Roman" panose="02020603050405020304" pitchFamily="18" charset="0"/>
              </a:rPr>
              <a:t>quốc phòng, an ninh</a:t>
            </a:r>
            <a:r>
              <a:rPr lang="en-US" sz="2800" b="1" spc="0">
                <a:solidFill>
                  <a:srgbClr val="FF00FF"/>
                </a:solidFill>
                <a:latin typeface="Times New Roman" panose="02020603050405020304" pitchFamily="18" charset="0"/>
                <a:cs typeface="Times New Roman" panose="02020603050405020304" pitchFamily="18" charset="0"/>
              </a:rPr>
              <a:t>, </a:t>
            </a:r>
            <a:r>
              <a:rPr lang="en-US" sz="2800" b="1" spc="0" err="1">
                <a:solidFill>
                  <a:srgbClr val="FF00FF"/>
                </a:solidFill>
                <a:latin typeface="Times New Roman" panose="02020603050405020304" pitchFamily="18" charset="0"/>
                <a:cs typeface="Times New Roman" panose="02020603050405020304" pitchFamily="18" charset="0"/>
              </a:rPr>
              <a:t>đối</a:t>
            </a:r>
            <a:r>
              <a:rPr lang="en-US" sz="2800" b="1" spc="0">
                <a:solidFill>
                  <a:srgbClr val="FF00FF"/>
                </a:solidFill>
                <a:latin typeface="Times New Roman" panose="02020603050405020304" pitchFamily="18" charset="0"/>
                <a:cs typeface="Times New Roman" panose="02020603050405020304" pitchFamily="18" charset="0"/>
              </a:rPr>
              <a:t> </a:t>
            </a:r>
            <a:r>
              <a:rPr lang="en-US" sz="2800" b="1" spc="0" err="1">
                <a:solidFill>
                  <a:srgbClr val="FF00FF"/>
                </a:solidFill>
                <a:latin typeface="Times New Roman" panose="02020603050405020304" pitchFamily="18" charset="0"/>
                <a:cs typeface="Times New Roman" panose="02020603050405020304" pitchFamily="18" charset="0"/>
              </a:rPr>
              <a:t>ngoại</a:t>
            </a:r>
            <a:endParaRPr lang="vi-VN" sz="28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5274001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03770" y="1179947"/>
            <a:ext cx="10096098" cy="4526458"/>
          </a:xfrm>
        </p:spPr>
        <p:txBody>
          <a:bodyPr>
            <a:noAutofit/>
          </a:bodyPr>
          <a:lstStyle/>
          <a:p>
            <a:pPr marL="344439" indent="-344439" algn="just">
              <a:lnSpc>
                <a:spcPct val="100000"/>
              </a:lnSpc>
              <a:spcBef>
                <a:spcPts val="599"/>
              </a:spcBef>
              <a:spcAft>
                <a:spcPts val="499"/>
              </a:spcAft>
              <a:buFont typeface="Wingdings" panose="05000000000000000000" pitchFamily="2" charset="2"/>
              <a:buChar char="v"/>
            </a:pPr>
            <a:r>
              <a:rPr lang="vi-VN">
                <a:solidFill>
                  <a:srgbClr val="0000FF"/>
                </a:solidFill>
                <a:latin typeface="Times New Roman" pitchFamily="18" charset="0"/>
                <a:cs typeface="Times New Roman" pitchFamily="18" charset="0"/>
              </a:rPr>
              <a:t>Xác định rõ hơn vai trò, vị trí, chức năng, nhiệm vụ và quyền hạn của các cơ quan nhà nước, </a:t>
            </a:r>
            <a:r>
              <a:rPr lang="vi-VN" u="sng">
                <a:solidFill>
                  <a:srgbClr val="0000FF"/>
                </a:solidFill>
                <a:latin typeface="Times New Roman" pitchFamily="18" charset="0"/>
                <a:cs typeface="Times New Roman" pitchFamily="18" charset="0"/>
              </a:rPr>
              <a:t>giải quyết đúng đắn mối quan hệ giữa Nhà nước với thị trường</a:t>
            </a:r>
          </a:p>
          <a:p>
            <a:pPr marL="636498" lvl="1" indent="-296821" algn="just">
              <a:lnSpc>
                <a:spcPct val="100000"/>
              </a:lnSpc>
              <a:spcBef>
                <a:spcPts val="599"/>
              </a:spcBef>
              <a:spcAft>
                <a:spcPts val="499"/>
              </a:spcAft>
              <a:buFont typeface="Wingdings" pitchFamily="2" charset="2"/>
              <a:buChar char="§"/>
            </a:pPr>
            <a:r>
              <a:rPr lang="vi-VN" i="1">
                <a:solidFill>
                  <a:srgbClr val="0000FF"/>
                </a:solidFill>
                <a:latin typeface="Times New Roman" pitchFamily="18" charset="0"/>
                <a:cs typeface="Times New Roman" pitchFamily="18" charset="0"/>
              </a:rPr>
              <a:t>Nhà nước quản lý, điều hành nền kinh tế bằng pháp luật, chiến lược, quy hoạch, kế hoạch và các công cụ điều tiết trên cơ sở các quy luật thị trường</a:t>
            </a:r>
          </a:p>
          <a:p>
            <a:pPr marL="636498" lvl="1" indent="-296821" algn="just">
              <a:lnSpc>
                <a:spcPct val="100000"/>
              </a:lnSpc>
              <a:spcBef>
                <a:spcPts val="599"/>
              </a:spcBef>
              <a:spcAft>
                <a:spcPts val="499"/>
              </a:spcAft>
              <a:buFont typeface="Wingdings" pitchFamily="2" charset="2"/>
              <a:buChar char="§"/>
            </a:pPr>
            <a:r>
              <a:rPr lang="vi-VN" i="1" spc="-20">
                <a:solidFill>
                  <a:srgbClr val="0000FF"/>
                </a:solidFill>
                <a:latin typeface="Times New Roman" pitchFamily="18" charset="0"/>
                <a:cs typeface="Times New Roman" pitchFamily="18" charset="0"/>
              </a:rPr>
              <a:t>Nâng cao </a:t>
            </a:r>
            <a:r>
              <a:rPr lang="vi-VN" i="1" u="sng" spc="-20">
                <a:solidFill>
                  <a:srgbClr val="0000FF"/>
                </a:solidFill>
                <a:latin typeface="Times New Roman" pitchFamily="18" charset="0"/>
                <a:cs typeface="Times New Roman" pitchFamily="18" charset="0"/>
              </a:rPr>
              <a:t>năng lực tổ chức thực hiện</a:t>
            </a:r>
            <a:r>
              <a:rPr lang="vi-VN" i="1" spc="-20">
                <a:solidFill>
                  <a:srgbClr val="0000FF"/>
                </a:solidFill>
                <a:latin typeface="Times New Roman" pitchFamily="18" charset="0"/>
                <a:cs typeface="Times New Roman" pitchFamily="18" charset="0"/>
              </a:rPr>
              <a:t> hiệu quả hệ thống pháp luật, thể chế và các </a:t>
            </a:r>
            <a:r>
              <a:rPr lang="en-US" i="1" spc="-20" err="1">
                <a:solidFill>
                  <a:srgbClr val="0000FF"/>
                </a:solidFill>
                <a:latin typeface="Times New Roman" pitchFamily="18" charset="0"/>
                <a:cs typeface="Times New Roman" pitchFamily="18" charset="0"/>
              </a:rPr>
              <a:t>cơ</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chế</a:t>
            </a:r>
            <a:r>
              <a:rPr lang="en-US" i="1" spc="-20">
                <a:solidFill>
                  <a:srgbClr val="0000FF"/>
                </a:solidFill>
                <a:latin typeface="Times New Roman" pitchFamily="18" charset="0"/>
                <a:cs typeface="Times New Roman" pitchFamily="18" charset="0"/>
              </a:rPr>
              <a:t>, </a:t>
            </a:r>
            <a:r>
              <a:rPr lang="vi-VN" i="1" spc="-20">
                <a:solidFill>
                  <a:srgbClr val="0000FF"/>
                </a:solidFill>
                <a:latin typeface="Times New Roman" pitchFamily="18" charset="0"/>
                <a:cs typeface="Times New Roman" pitchFamily="18" charset="0"/>
              </a:rPr>
              <a:t>chính sách</a:t>
            </a:r>
          </a:p>
          <a:p>
            <a:pPr marL="636498" lvl="1" indent="-296821" algn="just">
              <a:lnSpc>
                <a:spcPct val="100000"/>
              </a:lnSpc>
              <a:spcBef>
                <a:spcPts val="599"/>
              </a:spcBef>
              <a:spcAft>
                <a:spcPts val="499"/>
              </a:spcAft>
              <a:buFont typeface="Wingdings" pitchFamily="2" charset="2"/>
              <a:buChar char="§"/>
            </a:pPr>
            <a:r>
              <a:rPr lang="vi-VN" i="1" spc="-20">
                <a:solidFill>
                  <a:srgbClr val="0000FF"/>
                </a:solidFill>
                <a:latin typeface="Times New Roman" pitchFamily="18" charset="0"/>
                <a:cs typeface="Times New Roman" pitchFamily="18" charset="0"/>
              </a:rPr>
              <a:t>Đẩy mạnh việc chuyển giao quyền tự chủ, tự chịu trách nhiệm đối với các đơn vị sự nghiệp công lập </a:t>
            </a:r>
          </a:p>
          <a:p>
            <a:pPr marL="344439" indent="-344439" algn="just">
              <a:lnSpc>
                <a:spcPct val="100000"/>
              </a:lnSpc>
              <a:spcBef>
                <a:spcPts val="599"/>
              </a:spcBef>
              <a:spcAft>
                <a:spcPts val="499"/>
              </a:spcAft>
              <a:buFont typeface="Wingdings" panose="05000000000000000000" pitchFamily="2" charset="2"/>
              <a:buChar char="v"/>
            </a:pPr>
            <a:r>
              <a:rPr lang="vi-VN" sz="1900">
                <a:solidFill>
                  <a:srgbClr val="0000FF"/>
                </a:solidFill>
                <a:latin typeface="Times New Roman" pitchFamily="18" charset="0"/>
                <a:cs typeface="Times New Roman" pitchFamily="18" charset="0"/>
              </a:rPr>
              <a:t>Tập trung xây dựng </a:t>
            </a:r>
            <a:r>
              <a:rPr lang="vi-VN" sz="1900" u="sng">
                <a:solidFill>
                  <a:srgbClr val="0000FF"/>
                </a:solidFill>
                <a:latin typeface="Times New Roman" pitchFamily="18" charset="0"/>
                <a:cs typeface="Times New Roman" pitchFamily="18" charset="0"/>
              </a:rPr>
              <a:t>nền hành chính nhà nước phục vụ nhân dân</a:t>
            </a:r>
            <a:r>
              <a:rPr lang="vi-VN" sz="1900">
                <a:solidFill>
                  <a:srgbClr val="0000FF"/>
                </a:solidFill>
                <a:latin typeface="Times New Roman" pitchFamily="18" charset="0"/>
                <a:cs typeface="Times New Roman" pitchFamily="18" charset="0"/>
              </a:rPr>
              <a:t>, dân chủ, pháp quyền, chuyên nghiệp, hiện đại, trong sạch, vững mạnh</a:t>
            </a:r>
            <a:endParaRPr lang="en-US" sz="1900">
              <a:solidFill>
                <a:srgbClr val="0000FF"/>
              </a:solidFill>
              <a:latin typeface="Times New Roman" pitchFamily="18" charset="0"/>
              <a:cs typeface="Times New Roman" pitchFamily="18" charset="0"/>
            </a:endParaRPr>
          </a:p>
          <a:p>
            <a:pPr marL="636498" lvl="1" indent="-296821" algn="just">
              <a:lnSpc>
                <a:spcPct val="100000"/>
              </a:lnSpc>
              <a:spcBef>
                <a:spcPts val="599"/>
              </a:spcBef>
              <a:spcAft>
                <a:spcPts val="499"/>
              </a:spcAft>
              <a:buFont typeface="Wingdings" pitchFamily="2" charset="2"/>
              <a:buChar char="§"/>
            </a:pPr>
            <a:r>
              <a:rPr lang="en-US" i="1" err="1">
                <a:solidFill>
                  <a:srgbClr val="0000FF"/>
                </a:solidFill>
                <a:latin typeface="Times New Roman" pitchFamily="18" charset="0"/>
                <a:cs typeface="Times New Roman" pitchFamily="18" charset="0"/>
              </a:rPr>
              <a:t>Đẩy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mạnh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thiện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chế</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quyền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uỷ</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quyền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bảo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đảm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quản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lý</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thống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hoạt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đồng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thời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huy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chủ</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sáng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tạo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đề</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thần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trách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nhiệm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của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từng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từng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ngành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gắn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với</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cơ</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chế</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kiểm</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soát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quyền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lực</a:t>
            </a:r>
            <a:endParaRPr lang="en-US" i="1" u="sng">
              <a:solidFill>
                <a:srgbClr val="0000FF"/>
              </a:solidFill>
              <a:latin typeface="Times New Roman" pitchFamily="18" charset="0"/>
              <a:cs typeface="Times New Roman" pitchFamily="18" charset="0"/>
            </a:endParaRPr>
          </a:p>
          <a:p>
            <a:pPr marL="636498" lvl="1" indent="-296821" algn="just">
              <a:lnSpc>
                <a:spcPct val="100000"/>
              </a:lnSpc>
              <a:spcBef>
                <a:spcPts val="599"/>
              </a:spcBef>
              <a:spcAft>
                <a:spcPts val="499"/>
              </a:spcAft>
              <a:buFont typeface="Wingdings" pitchFamily="2" charset="2"/>
              <a:buChar char="§"/>
            </a:pPr>
            <a:r>
              <a:rPr lang="en-US" i="1" err="1">
                <a:solidFill>
                  <a:srgbClr val="0000FF"/>
                </a:solidFill>
                <a:latin typeface="Times New Roman" pitchFamily="18" charset="0"/>
                <a:cs typeface="Times New Roman" pitchFamily="18" charset="0"/>
              </a:rPr>
              <a:t>Lưu</a:t>
            </a:r>
            <a:r>
              <a:rPr lang="en-US" i="1">
                <a:solidFill>
                  <a:srgbClr val="0000FF"/>
                </a:solidFill>
                <a:latin typeface="Times New Roman" pitchFamily="18" charset="0"/>
                <a:cs typeface="Times New Roman" pitchFamily="18" charset="0"/>
              </a:rPr>
              <a:t> ý </a:t>
            </a:r>
            <a:r>
              <a:rPr lang="en-US" i="1" err="1">
                <a:solidFill>
                  <a:srgbClr val="0000FF"/>
                </a:solidFill>
                <a:latin typeface="Times New Roman" pitchFamily="18" charset="0"/>
                <a:cs typeface="Times New Roman" pitchFamily="18" charset="0"/>
              </a:rPr>
              <a:t>bảo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đảm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yêu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cầu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về</a:t>
            </a:r>
            <a:r>
              <a:rPr lang="en-US" i="1">
                <a:solidFill>
                  <a:srgbClr val="0000FF"/>
                </a:solidFill>
                <a:latin typeface="Times New Roman" pitchFamily="18" charset="0"/>
                <a:cs typeface="Times New Roman" pitchFamily="18" charset="0"/>
              </a:rPr>
              <a:t> </a:t>
            </a:r>
            <a:r>
              <a:rPr lang="vi-VN" i="1" u="sng">
                <a:solidFill>
                  <a:srgbClr val="0000FF"/>
                </a:solidFill>
                <a:latin typeface="Times New Roman" pitchFamily="18" charset="0"/>
                <a:cs typeface="Times New Roman" pitchFamily="18" charset="0"/>
              </a:rPr>
              <a:t>công khai, minh bạch, </a:t>
            </a:r>
            <a:r>
              <a:rPr lang="en-US" i="1" u="sng" err="1">
                <a:solidFill>
                  <a:srgbClr val="0000FF"/>
                </a:solidFill>
                <a:latin typeface="Times New Roman" pitchFamily="18" charset="0"/>
                <a:cs typeface="Times New Roman" pitchFamily="18" charset="0"/>
              </a:rPr>
              <a:t>trách</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nhiệm</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giải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trình</a:t>
            </a: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quản lý thống nhất, thông suốt, hiệu lực, hiệu quả</a:t>
            </a: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24919" y="330842"/>
            <a:ext cx="9424351" cy="694610"/>
          </a:xfrm>
        </p:spPr>
        <p:txBody>
          <a:bodyPr>
            <a:noAutofit/>
          </a:bodyPr>
          <a:lstStyle/>
          <a:p>
            <a:pPr algn="ctr"/>
            <a:r>
              <a:rPr lang="en-US" sz="2400" b="1" spc="0" err="1">
                <a:solidFill>
                  <a:srgbClr val="FF00FF"/>
                </a:solidFill>
                <a:latin typeface="Times New Roman" panose="02020603050405020304" pitchFamily="18" charset="0"/>
                <a:cs typeface="Times New Roman" panose="02020603050405020304" pitchFamily="18" charset="0"/>
              </a:rPr>
              <a:t>Về</a:t>
            </a:r>
            <a:r>
              <a:rPr lang="vi-VN" sz="2400" b="1" spc="0">
                <a:solidFill>
                  <a:srgbClr val="FF00FF"/>
                </a:solidFill>
                <a:latin typeface="Times New Roman" panose="02020603050405020304" pitchFamily="18" charset="0"/>
                <a:cs typeface="Times New Roman" panose="02020603050405020304" pitchFamily="18" charset="0"/>
              </a:rPr>
              <a:t> xây dựng Nhà nước pháp quyền xã hội chủ nghĩa</a:t>
            </a:r>
            <a:r>
              <a:rPr lang="en-US" sz="2400" b="1" spc="0">
                <a:solidFill>
                  <a:srgbClr val="FF00FF"/>
                </a:solidFill>
                <a:latin typeface="Times New Roman" panose="02020603050405020304" pitchFamily="18" charset="0"/>
                <a:cs typeface="Times New Roman" panose="02020603050405020304" pitchFamily="18" charset="0"/>
              </a:rPr>
              <a:t>, </a:t>
            </a:r>
            <a:br>
              <a:rPr lang="en-US" sz="2400" b="1" spc="0">
                <a:solidFill>
                  <a:srgbClr val="FF00FF"/>
                </a:solidFill>
                <a:latin typeface="Times New Roman" panose="02020603050405020304" pitchFamily="18" charset="0"/>
                <a:cs typeface="Times New Roman" panose="02020603050405020304" pitchFamily="18" charset="0"/>
              </a:rPr>
            </a:br>
            <a:r>
              <a:rPr lang="en-US" sz="2400" b="1" err="1">
                <a:solidFill>
                  <a:srgbClr val="FF00FF"/>
                </a:solidFill>
                <a:latin typeface="Times New Roman" pitchFamily="18" charset="0"/>
                <a:cs typeface="Times New Roman" pitchFamily="18" charset="0"/>
              </a:rPr>
              <a:t>đẩy</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mạnh</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phòng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chống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tham</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nhũng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lãng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phí</a:t>
            </a:r>
            <a:endParaRPr lang="vi-VN" sz="24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0049148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1104906" y="1069109"/>
            <a:ext cx="10224655" cy="4526458"/>
          </a:xfrm>
        </p:spPr>
        <p:txBody>
          <a:bodyPr>
            <a:noAutofit/>
          </a:bodyPr>
          <a:lstStyle/>
          <a:p>
            <a:pPr marL="344439" indent="-344439" algn="just">
              <a:lnSpc>
                <a:spcPct val="100000"/>
              </a:lnSpc>
              <a:spcBef>
                <a:spcPts val="3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Xây dựng </a:t>
            </a:r>
            <a:r>
              <a:rPr lang="vi-VN" u="sng">
                <a:solidFill>
                  <a:srgbClr val="0000FF"/>
                </a:solidFill>
                <a:latin typeface="Times New Roman" pitchFamily="18" charset="0"/>
                <a:cs typeface="Times New Roman" pitchFamily="18" charset="0"/>
              </a:rPr>
              <a:t>nền tư pháp Việt Nam chuyên nghiệp, hiện đại, công bằng, nghiêm minh, liêm chính</a:t>
            </a:r>
            <a:r>
              <a:rPr lang="vi-VN">
                <a:solidFill>
                  <a:srgbClr val="0000FF"/>
                </a:solidFill>
                <a:latin typeface="Times New Roman" pitchFamily="18" charset="0"/>
                <a:cs typeface="Times New Roman" pitchFamily="18" charset="0"/>
              </a:rPr>
              <a:t>, phụng sự Tổ quốc, phục vụ Nhân dân</a:t>
            </a:r>
            <a:endParaRPr lang="en-US">
              <a:solidFill>
                <a:srgbClr val="0000FF"/>
              </a:solidFill>
              <a:latin typeface="Times New Roman" pitchFamily="18" charset="0"/>
              <a:cs typeface="Times New Roman" pitchFamily="18" charset="0"/>
            </a:endParaRPr>
          </a:p>
          <a:p>
            <a:pPr marL="636498" lvl="1" indent="-179363" algn="just">
              <a:lnSpc>
                <a:spcPct val="100000"/>
              </a:lnSpc>
              <a:spcBef>
                <a:spcPts val="300"/>
              </a:spcBef>
              <a:spcAft>
                <a:spcPts val="300"/>
              </a:spcAft>
              <a:buFont typeface="Wingdings" pitchFamily="2" charset="2"/>
              <a:buChar char="§"/>
            </a:pPr>
            <a:r>
              <a:rPr lang="en-US" i="1" err="1">
                <a:solidFill>
                  <a:srgbClr val="0000FF"/>
                </a:solidFill>
                <a:latin typeface="Times New Roman" pitchFamily="18" charset="0"/>
                <a:cs typeface="Times New Roman" pitchFamily="18" charset="0"/>
              </a:rPr>
              <a:t>Tăng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cường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năng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tiếp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cận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pháp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luật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của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người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doanh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nghiệp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triển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thiết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chế</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giải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quyết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ngoài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toà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án</a:t>
            </a:r>
            <a:endParaRPr lang="en-US" i="1">
              <a:solidFill>
                <a:srgbClr val="0000FF"/>
              </a:solidFill>
              <a:latin typeface="Times New Roman" pitchFamily="18" charset="0"/>
              <a:cs typeface="Times New Roman" pitchFamily="18" charset="0"/>
            </a:endParaRPr>
          </a:p>
          <a:p>
            <a:pPr marL="636498" lvl="1" indent="-179363" algn="just">
              <a:lnSpc>
                <a:spcPct val="100000"/>
              </a:lnSpc>
              <a:spcBef>
                <a:spcPts val="300"/>
              </a:spcBef>
              <a:spcAft>
                <a:spcPts val="300"/>
              </a:spcAft>
              <a:buFont typeface="Wingdings" pitchFamily="2" charset="2"/>
              <a:buChar char="§"/>
            </a:pPr>
            <a:r>
              <a:rPr lang="en-US" i="1" err="1">
                <a:solidFill>
                  <a:srgbClr val="0000FF"/>
                </a:solidFill>
                <a:latin typeface="Times New Roman" pitchFamily="18" charset="0"/>
                <a:cs typeface="Times New Roman" pitchFamily="18" charset="0"/>
              </a:rPr>
              <a:t>Nâng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rút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ngắn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thời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gian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giải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quyết</a:t>
            </a:r>
            <a:r>
              <a:rPr lang="en-US" i="1" u="sng">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hành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án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lĩnh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sự</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hành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đầu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tư</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doanh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thương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bảo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vệ</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người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tiêu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dùng</a:t>
            </a:r>
            <a:endParaRPr lang="en-US" i="1">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en-US" err="1">
                <a:solidFill>
                  <a:srgbClr val="0000FF"/>
                </a:solidFill>
                <a:latin typeface="Times New Roman" pitchFamily="18" charset="0"/>
                <a:cs typeface="Times New Roman" pitchFamily="18" charset="0"/>
              </a:rPr>
              <a:t>Xây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dựng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ngũ</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bộ</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trong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sạch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vững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mạnh</a:t>
            </a:r>
            <a:endParaRPr lang="en-US" u="sng">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300"/>
              </a:spcAft>
              <a:buFont typeface="Wingdings" pitchFamily="2" charset="2"/>
              <a:buChar char="§"/>
            </a:pPr>
            <a:r>
              <a:rPr lang="en-US" i="1">
                <a:solidFill>
                  <a:srgbClr val="0000FF"/>
                </a:solidFill>
                <a:latin typeface="Times New Roman" pitchFamily="18" charset="0"/>
                <a:cs typeface="Times New Roman" pitchFamily="18" charset="0"/>
              </a:rPr>
              <a:t>Có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chê</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khuyến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khích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dậy</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tinh</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thần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cống</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hiến</a:t>
            </a:r>
            <a:r>
              <a:rPr lang="en-US" i="1">
                <a:solidFill>
                  <a:srgbClr val="0000FF"/>
                </a:solidFill>
                <a:latin typeface="Times New Roman" pitchFamily="18" charset="0"/>
                <a:cs typeface="Times New Roman" pitchFamily="18" charset="0"/>
              </a:rPr>
              <a:t> vì </a:t>
            </a:r>
            <a:r>
              <a:rPr lang="en-US" i="1" err="1">
                <a:solidFill>
                  <a:srgbClr val="0000FF"/>
                </a:solidFill>
                <a:latin typeface="Times New Roman" pitchFamily="18" charset="0"/>
                <a:cs typeface="Times New Roman" pitchFamily="18" charset="0"/>
              </a:rPr>
              <a:t>đất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nước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tạo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áp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để</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mọi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bộ</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công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viên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thành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tốt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nhiệm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vụ</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được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giao</a:t>
            </a:r>
            <a:endParaRPr lang="en-US" i="1">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300"/>
              </a:spcAft>
              <a:buFont typeface="Wingdings" pitchFamily="2" charset="2"/>
              <a:buChar char="§"/>
            </a:pPr>
            <a:r>
              <a:rPr lang="en-US" i="1" spc="-20" err="1">
                <a:solidFill>
                  <a:srgbClr val="0000FF"/>
                </a:solidFill>
                <a:latin typeface="Times New Roman" pitchFamily="18" charset="0"/>
                <a:cs typeface="Times New Roman" pitchFamily="18" charset="0"/>
              </a:rPr>
              <a:t>Có</a:t>
            </a:r>
            <a:r>
              <a:rPr lang="en-US" i="1"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cơ</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chế</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bảo</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vệ</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cán</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bộ</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đổi</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mới</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sáng</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tạo</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dám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nghĩ</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dám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làm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dám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chịu</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trách</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nhiệm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vì</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lợi</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ích</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chung</a:t>
            </a:r>
            <a:endParaRPr lang="en-US" i="1" spc="-2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en-US" err="1">
                <a:solidFill>
                  <a:srgbClr val="0000FF"/>
                </a:solidFill>
                <a:latin typeface="Times New Roman" pitchFamily="18" charset="0"/>
                <a:cs typeface="Times New Roman" pitchFamily="18" charset="0"/>
              </a:rPr>
              <a:t>Thực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hiện</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kiên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trì</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kiên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quyết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đấu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tranh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có</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phòng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chống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tham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nhũng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phí</a:t>
            </a:r>
            <a:endParaRPr lang="en-US">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300"/>
              </a:spcAft>
              <a:buFont typeface="Wingdings" pitchFamily="2" charset="2"/>
              <a:buChar char="§"/>
            </a:pPr>
            <a:r>
              <a:rPr lang="en-US" i="1" err="1">
                <a:solidFill>
                  <a:srgbClr val="0000FF"/>
                </a:solidFill>
                <a:latin typeface="Times New Roman" pitchFamily="18" charset="0"/>
                <a:cs typeface="Times New Roman" pitchFamily="18" charset="0"/>
              </a:rPr>
              <a:t>Nâng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công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giám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kiểm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điều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truy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tố</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xét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xử</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kiên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quyết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xử</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lý</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nghiêm</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các</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vụ</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việc</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tham</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nhũng</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tiêu</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cực</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lợi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ích</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nhóm</a:t>
            </a:r>
            <a:endParaRPr lang="en-US" i="1" u="sng">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300"/>
              </a:spcAft>
              <a:buFont typeface="Wingdings" pitchFamily="2" charset="2"/>
              <a:buChar char="§"/>
            </a:pPr>
            <a:r>
              <a:rPr lang="en-US" i="1" err="1">
                <a:solidFill>
                  <a:srgbClr val="0000FF"/>
                </a:solidFill>
                <a:latin typeface="Times New Roman" pitchFamily="18" charset="0"/>
                <a:cs typeface="Times New Roman" pitchFamily="18" charset="0"/>
              </a:rPr>
              <a:t>Phát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huy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đúng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vai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trò</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giám</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sát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phản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biện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xã</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hội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huy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vai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trò</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của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Mặt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trận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Tổ</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quốc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tổ</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trị</a:t>
            </a:r>
            <a:r>
              <a:rPr lang="en-US" i="1">
                <a:solidFill>
                  <a:srgbClr val="0000FF"/>
                </a:solidFill>
                <a:latin typeface="Times New Roman" pitchFamily="18" charset="0"/>
                <a:cs typeface="Times New Roman" pitchFamily="18" charset="0"/>
              </a:rPr>
              <a:t> - </a:t>
            </a:r>
            <a:r>
              <a:rPr lang="en-US" i="1" err="1">
                <a:solidFill>
                  <a:srgbClr val="0000FF"/>
                </a:solidFill>
                <a:latin typeface="Times New Roman" pitchFamily="18" charset="0"/>
                <a:cs typeface="Times New Roman" pitchFamily="18" charset="0"/>
              </a:rPr>
              <a:t>xã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hội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thể</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quan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thông</a:t>
            </a:r>
            <a:r>
              <a:rPr lang="en-US" i="1">
                <a:solidFill>
                  <a:srgbClr val="0000FF"/>
                </a:solidFill>
                <a:latin typeface="Times New Roman" pitchFamily="18" charset="0"/>
                <a:cs typeface="Times New Roman" pitchFamily="18" charset="0"/>
              </a:rPr>
              <a:t> tin </a:t>
            </a:r>
            <a:r>
              <a:rPr lang="en-US" i="1" err="1">
                <a:solidFill>
                  <a:srgbClr val="0000FF"/>
                </a:solidFill>
                <a:latin typeface="Times New Roman" pitchFamily="18" charset="0"/>
                <a:cs typeface="Times New Roman" pitchFamily="18" charset="0"/>
              </a:rPr>
              <a:t>đại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chúng</a:t>
            </a:r>
            <a:endParaRPr lang="en-US" i="1">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75719" y="216549"/>
            <a:ext cx="9424351" cy="715875"/>
          </a:xfrm>
        </p:spPr>
        <p:txBody>
          <a:bodyPr>
            <a:noAutofit/>
          </a:bodyPr>
          <a:lstStyle/>
          <a:p>
            <a:pPr algn="ctr"/>
            <a:r>
              <a:rPr lang="en-US" sz="2400" b="1" spc="0" err="1">
                <a:solidFill>
                  <a:srgbClr val="FF00FF"/>
                </a:solidFill>
                <a:latin typeface="Times New Roman" panose="02020603050405020304" pitchFamily="18" charset="0"/>
                <a:cs typeface="Times New Roman" panose="02020603050405020304" pitchFamily="18" charset="0"/>
              </a:rPr>
              <a:t>Về</a:t>
            </a:r>
            <a:r>
              <a:rPr lang="vi-VN" sz="2400" b="1" spc="0">
                <a:solidFill>
                  <a:srgbClr val="FF00FF"/>
                </a:solidFill>
                <a:latin typeface="Times New Roman" panose="02020603050405020304" pitchFamily="18" charset="0"/>
                <a:cs typeface="Times New Roman" panose="02020603050405020304" pitchFamily="18" charset="0"/>
              </a:rPr>
              <a:t> xây dựng Nhà nước pháp quyền xã hội chủ nghĩa</a:t>
            </a:r>
            <a:r>
              <a:rPr lang="en-US" sz="2400" b="1" spc="0">
                <a:solidFill>
                  <a:srgbClr val="FF00FF"/>
                </a:solidFill>
                <a:latin typeface="Times New Roman" panose="02020603050405020304" pitchFamily="18" charset="0"/>
                <a:cs typeface="Times New Roman" panose="02020603050405020304" pitchFamily="18" charset="0"/>
              </a:rPr>
              <a:t>, </a:t>
            </a:r>
            <a:br>
              <a:rPr lang="en-US" sz="2400" b="1" spc="0">
                <a:solidFill>
                  <a:srgbClr val="FF00FF"/>
                </a:solidFill>
                <a:latin typeface="Times New Roman" panose="02020603050405020304" pitchFamily="18" charset="0"/>
                <a:cs typeface="Times New Roman" panose="02020603050405020304" pitchFamily="18" charset="0"/>
              </a:rPr>
            </a:br>
            <a:r>
              <a:rPr lang="en-US" sz="2400" b="1" err="1">
                <a:solidFill>
                  <a:srgbClr val="FF00FF"/>
                </a:solidFill>
                <a:latin typeface="Times New Roman" pitchFamily="18" charset="0"/>
                <a:cs typeface="Times New Roman" pitchFamily="18" charset="0"/>
              </a:rPr>
              <a:t>đẩy</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mạnh</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phòng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chống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tham</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nhũng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lãng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phí</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tiếp</a:t>
            </a:r>
            <a:r>
              <a:rPr lang="en-US" sz="2400" b="1">
                <a:solidFill>
                  <a:srgbClr val="FF00FF"/>
                </a:solidFill>
                <a:latin typeface="Times New Roman" pitchFamily="18" charset="0"/>
                <a:cs typeface="Times New Roman" pitchFamily="18" charset="0"/>
              </a:rPr>
              <a:t>)</a:t>
            </a:r>
            <a:endParaRPr lang="vi-VN" sz="24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1611210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966563" y="1787238"/>
            <a:ext cx="9424351" cy="2119744"/>
          </a:xfrm>
        </p:spPr>
        <p:txBody>
          <a:bodyPr>
            <a:normAutofit/>
          </a:bodyPr>
          <a:lstStyle/>
          <a:p>
            <a:pPr algn="ctr">
              <a:lnSpc>
                <a:spcPct val="150000"/>
              </a:lnSpc>
              <a:spcBef>
                <a:spcPts val="599"/>
              </a:spcBef>
            </a:pPr>
            <a:r>
              <a:rPr lang="vi-VN" sz="3600" b="1" u="sng">
                <a:solidFill>
                  <a:srgbClr val="FF00FF"/>
                </a:solidFill>
              </a:rPr>
              <a:t>Phần thứ ba</a:t>
            </a:r>
            <a:r>
              <a:rPr lang="vi-VN" sz="3600" b="1">
                <a:solidFill>
                  <a:srgbClr val="FF00FF"/>
                </a:solidFill>
              </a:rPr>
              <a:t> </a:t>
            </a:r>
            <a:br>
              <a:rPr lang="en-US" sz="3600" b="1">
                <a:solidFill>
                  <a:srgbClr val="FF00FF"/>
                </a:solidFill>
              </a:rPr>
            </a:br>
            <a:r>
              <a:rPr lang="vi-VN" sz="3600" b="1">
                <a:solidFill>
                  <a:srgbClr val="0000FF"/>
                </a:solidFill>
              </a:rPr>
              <a:t>TỔ CHỨC THỰC HIỆN</a:t>
            </a:r>
            <a:endParaRPr lang="vi-VN" sz="4000" b="1">
              <a:solidFill>
                <a:srgbClr val="00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2319116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84575" y="1309820"/>
            <a:ext cx="10443825" cy="4526458"/>
          </a:xfrm>
        </p:spPr>
        <p:txBody>
          <a:bodyPr>
            <a:noAutofit/>
          </a:bodyPr>
          <a:lstStyle/>
          <a:p>
            <a:pPr marL="339677" indent="-339677" algn="just">
              <a:lnSpc>
                <a:spcPct val="100000"/>
              </a:lnSpc>
              <a:spcBef>
                <a:spcPts val="599"/>
              </a:spcBef>
              <a:spcAft>
                <a:spcPts val="599"/>
              </a:spcAft>
              <a:buClrTx/>
              <a:buFont typeface="Wingdings" pitchFamily="2" charset="2"/>
              <a:buChar char="v"/>
            </a:pPr>
            <a:r>
              <a:rPr lang="vi-VN" sz="2800">
                <a:solidFill>
                  <a:srgbClr val="0000FF"/>
                </a:solidFill>
                <a:latin typeface="Times New Roman" pitchFamily="18" charset="0"/>
                <a:cs typeface="Times New Roman" pitchFamily="18" charset="0"/>
              </a:rPr>
              <a:t>Xây dựng </a:t>
            </a:r>
            <a:r>
              <a:rPr lang="vi-VN" sz="2800" u="sng">
                <a:solidFill>
                  <a:srgbClr val="0000FF"/>
                </a:solidFill>
                <a:latin typeface="Times New Roman" pitchFamily="18" charset="0"/>
                <a:cs typeface="Times New Roman" pitchFamily="18" charset="0"/>
              </a:rPr>
              <a:t>chương trình, kế hoạch hành động cụ thể</a:t>
            </a:r>
            <a:endParaRPr lang="en-US" sz="2800" u="sng">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400" i="1" err="1">
                <a:solidFill>
                  <a:srgbClr val="0000FF"/>
                </a:solidFill>
                <a:latin typeface="Times New Roman" pitchFamily="18" charset="0"/>
                <a:cs typeface="Times New Roman" pitchFamily="18" charset="0"/>
              </a:rPr>
              <a:t>Chính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phủ</a:t>
            </a:r>
            <a:r>
              <a:rPr lang="en-US" sz="2400" i="1">
                <a:solidFill>
                  <a:srgbClr val="0000FF"/>
                </a:solidFill>
                <a:latin typeface="Times New Roman" pitchFamily="18" charset="0"/>
                <a:cs typeface="Times New Roman" pitchFamily="18" charset="0"/>
              </a:rPr>
              <a:t> ban </a:t>
            </a:r>
            <a:r>
              <a:rPr lang="en-US" sz="2400" i="1" err="1">
                <a:solidFill>
                  <a:srgbClr val="0000FF"/>
                </a:solidFill>
                <a:latin typeface="Times New Roman" pitchFamily="18" charset="0"/>
                <a:cs typeface="Times New Roman" pitchFamily="18" charset="0"/>
              </a:rPr>
              <a:t>hàn</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Chương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trình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kế</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hoạch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hành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động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của</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Chính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phủ</a:t>
            </a:r>
            <a:endParaRPr lang="en-US" sz="2400" i="1">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400" i="1" err="1">
                <a:solidFill>
                  <a:srgbClr val="0000FF"/>
                </a:solidFill>
                <a:latin typeface="Times New Roman" pitchFamily="18" charset="0"/>
                <a:cs typeface="Times New Roman" pitchFamily="18" charset="0"/>
              </a:rPr>
              <a:t>Từng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cấp</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từng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ngành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từng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địa</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phương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xây</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dựng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chương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trình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kế</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hoạch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hành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động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cụ</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thể</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theo</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quy</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định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trong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phạm</a:t>
            </a:r>
            <a:r>
              <a:rPr lang="en-US" sz="2400" i="1">
                <a:solidFill>
                  <a:srgbClr val="0000FF"/>
                </a:solidFill>
                <a:latin typeface="Times New Roman" pitchFamily="18" charset="0"/>
                <a:cs typeface="Times New Roman" pitchFamily="18" charset="0"/>
              </a:rPr>
              <a:t> vi </a:t>
            </a:r>
            <a:r>
              <a:rPr lang="en-US" sz="2400" i="1" err="1">
                <a:solidFill>
                  <a:srgbClr val="0000FF"/>
                </a:solidFill>
                <a:latin typeface="Times New Roman" pitchFamily="18" charset="0"/>
                <a:cs typeface="Times New Roman" pitchFamily="18" charset="0"/>
              </a:rPr>
              <a:t>quản</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lý</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chức</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năng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nhiệm</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vụ</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được</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giao</a:t>
            </a:r>
            <a:endParaRPr lang="vi-VN" sz="2400" i="1">
              <a:solidFill>
                <a:srgbClr val="0000FF"/>
              </a:solidFill>
              <a:latin typeface="Times New Roman" pitchFamily="18" charset="0"/>
              <a:cs typeface="Times New Roman" pitchFamily="18" charset="0"/>
            </a:endParaRPr>
          </a:p>
          <a:p>
            <a:pPr marL="339677" indent="-339677" algn="just">
              <a:lnSpc>
                <a:spcPct val="100000"/>
              </a:lnSpc>
              <a:spcBef>
                <a:spcPts val="599"/>
              </a:spcBef>
              <a:spcAft>
                <a:spcPts val="599"/>
              </a:spcAft>
              <a:buClrTx/>
              <a:buFont typeface="Wingdings" pitchFamily="2" charset="2"/>
              <a:buChar char="v"/>
            </a:pPr>
            <a:r>
              <a:rPr lang="en-US" sz="2800">
                <a:solidFill>
                  <a:srgbClr val="0000FF"/>
                </a:solidFill>
                <a:latin typeface="Times New Roman" pitchFamily="18" charset="0"/>
                <a:cs typeface="Times New Roman" pitchFamily="18" charset="0"/>
              </a:rPr>
              <a:t> </a:t>
            </a:r>
            <a:r>
              <a:rPr lang="vi-VN" sz="2800">
                <a:solidFill>
                  <a:srgbClr val="0000FF"/>
                </a:solidFill>
                <a:latin typeface="Times New Roman" pitchFamily="18" charset="0"/>
                <a:cs typeface="Times New Roman" pitchFamily="18" charset="0"/>
              </a:rPr>
              <a:t>T</a:t>
            </a:r>
            <a:r>
              <a:rPr lang="en-US" sz="2800" err="1">
                <a:solidFill>
                  <a:srgbClr val="0000FF"/>
                </a:solidFill>
                <a:latin typeface="Times New Roman" pitchFamily="18" charset="0"/>
                <a:cs typeface="Times New Roman" pitchFamily="18" charset="0"/>
              </a:rPr>
              <a:t>ập</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trung</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chỉ</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đạo</a:t>
            </a:r>
            <a:r>
              <a:rPr lang="en-US" sz="2800">
                <a:solidFill>
                  <a:srgbClr val="0000FF"/>
                </a:solidFill>
                <a:latin typeface="Times New Roman" pitchFamily="18" charset="0"/>
                <a:cs typeface="Times New Roman" pitchFamily="18" charset="0"/>
              </a:rPr>
              <a:t>, t</a:t>
            </a:r>
            <a:r>
              <a:rPr lang="vi-VN" sz="2800">
                <a:solidFill>
                  <a:srgbClr val="0000FF"/>
                </a:solidFill>
                <a:latin typeface="Times New Roman" pitchFamily="18" charset="0"/>
                <a:cs typeface="Times New Roman" pitchFamily="18" charset="0"/>
              </a:rPr>
              <a:t>ổ chức </a:t>
            </a:r>
            <a:r>
              <a:rPr lang="vi-VN" sz="2800" u="sng">
                <a:solidFill>
                  <a:srgbClr val="0000FF"/>
                </a:solidFill>
                <a:latin typeface="Times New Roman" pitchFamily="18" charset="0"/>
                <a:cs typeface="Times New Roman" pitchFamily="18" charset="0"/>
              </a:rPr>
              <a:t>triển khai quyết liệt, đồng bộ, hiệu quả</a:t>
            </a:r>
            <a:endParaRPr lang="en-US" sz="2800" u="sng">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400" spc="-20">
                <a:solidFill>
                  <a:srgbClr val="0000FF"/>
                </a:solidFill>
                <a:latin typeface="Times New Roman" pitchFamily="18" charset="0"/>
                <a:cs typeface="Times New Roman" pitchFamily="18" charset="0"/>
              </a:rPr>
              <a:t> </a:t>
            </a:r>
            <a:r>
              <a:rPr lang="en-US" sz="2400" i="1" spc="-20">
                <a:solidFill>
                  <a:srgbClr val="0000FF"/>
                </a:solidFill>
                <a:latin typeface="Times New Roman" pitchFamily="18" charset="0"/>
                <a:cs typeface="Times New Roman" pitchFamily="18" charset="0"/>
              </a:rPr>
              <a:t>C</a:t>
            </a:r>
            <a:r>
              <a:rPr lang="vi-VN" sz="2400" i="1" spc="-20">
                <a:solidFill>
                  <a:srgbClr val="0000FF"/>
                </a:solidFill>
                <a:latin typeface="Times New Roman" pitchFamily="18" charset="0"/>
                <a:cs typeface="Times New Roman" pitchFamily="18" charset="0"/>
              </a:rPr>
              <a:t>hú trọng tháo gỡ vướng mắc, khó khăn, nút thắt với phương châm xây dựng Nhà nước kiến tạo phát triển, liêm chính, hành động, tạo môi trường và điều kiện thuận lợi</a:t>
            </a:r>
            <a:r>
              <a:rPr lang="en-US" sz="2400" i="1" spc="-20">
                <a:solidFill>
                  <a:srgbClr val="0000FF"/>
                </a:solidFill>
                <a:latin typeface="Times New Roman" pitchFamily="18" charset="0"/>
                <a:cs typeface="Times New Roman" pitchFamily="18" charset="0"/>
              </a:rPr>
              <a:t> </a:t>
            </a:r>
            <a:r>
              <a:rPr lang="en-US" sz="2400" i="1" spc="-20" err="1">
                <a:solidFill>
                  <a:srgbClr val="0000FF"/>
                </a:solidFill>
                <a:latin typeface="Times New Roman" pitchFamily="18" charset="0"/>
                <a:cs typeface="Times New Roman" pitchFamily="18" charset="0"/>
              </a:rPr>
              <a:t>người</a:t>
            </a:r>
            <a:r>
              <a:rPr lang="en-US" sz="2400" i="1" spc="-20">
                <a:solidFill>
                  <a:srgbClr val="0000FF"/>
                </a:solidFill>
                <a:latin typeface="Times New Roman" pitchFamily="18" charset="0"/>
                <a:cs typeface="Times New Roman" pitchFamily="18" charset="0"/>
              </a:rPr>
              <a:t> </a:t>
            </a:r>
            <a:r>
              <a:rPr lang="en-US" sz="2400" i="1" spc="-20" err="1">
                <a:solidFill>
                  <a:srgbClr val="0000FF"/>
                </a:solidFill>
                <a:latin typeface="Times New Roman" pitchFamily="18" charset="0"/>
                <a:cs typeface="Times New Roman" pitchFamily="18" charset="0"/>
              </a:rPr>
              <a:t>dân</a:t>
            </a:r>
            <a:r>
              <a:rPr lang="en-US" sz="2400" i="1" spc="-20">
                <a:solidFill>
                  <a:srgbClr val="0000FF"/>
                </a:solidFill>
                <a:latin typeface="Times New Roman" pitchFamily="18" charset="0"/>
                <a:cs typeface="Times New Roman" pitchFamily="18" charset="0"/>
              </a:rPr>
              <a:t>, </a:t>
            </a:r>
            <a:r>
              <a:rPr lang="en-US" sz="2400" i="1" spc="-20" err="1">
                <a:solidFill>
                  <a:srgbClr val="0000FF"/>
                </a:solidFill>
                <a:latin typeface="Times New Roman" pitchFamily="18" charset="0"/>
                <a:cs typeface="Times New Roman" pitchFamily="18" charset="0"/>
              </a:rPr>
              <a:t>doanh</a:t>
            </a:r>
            <a:r>
              <a:rPr lang="en-US" sz="2400" i="1" spc="-20">
                <a:solidFill>
                  <a:srgbClr val="0000FF"/>
                </a:solidFill>
                <a:latin typeface="Times New Roman" pitchFamily="18" charset="0"/>
                <a:cs typeface="Times New Roman" pitchFamily="18" charset="0"/>
              </a:rPr>
              <a:t> </a:t>
            </a:r>
            <a:r>
              <a:rPr lang="en-US" sz="2400" i="1" spc="-20" err="1">
                <a:solidFill>
                  <a:srgbClr val="0000FF"/>
                </a:solidFill>
                <a:latin typeface="Times New Roman" pitchFamily="18" charset="0"/>
                <a:cs typeface="Times New Roman" pitchFamily="18" charset="0"/>
              </a:rPr>
              <a:t>nghiệp</a:t>
            </a:r>
            <a:endParaRPr lang="vi-VN" sz="2400" i="1" spc="-2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en-US" sz="12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58884" y="315488"/>
            <a:ext cx="9424351" cy="774381"/>
          </a:xfrm>
        </p:spPr>
        <p:txBody>
          <a:bodyPr>
            <a:normAutofit/>
          </a:bodyPr>
          <a:lstStyle/>
          <a:p>
            <a:pPr algn="ctr"/>
            <a:r>
              <a:rPr lang="en-US" sz="3200" b="1" spc="0" err="1">
                <a:solidFill>
                  <a:srgbClr val="FF00FF"/>
                </a:solidFill>
                <a:latin typeface="Times New Roman" panose="02020603050405020304" pitchFamily="18" charset="0"/>
                <a:cs typeface="Times New Roman" panose="02020603050405020304" pitchFamily="18" charset="0"/>
              </a:rPr>
              <a:t>Những</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vấn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đề</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cần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lưu</a:t>
            </a:r>
            <a:r>
              <a:rPr lang="en-US" sz="3200" b="1" spc="0">
                <a:solidFill>
                  <a:srgbClr val="FF00FF"/>
                </a:solidFill>
                <a:latin typeface="Times New Roman" panose="02020603050405020304" pitchFamily="18" charset="0"/>
                <a:cs typeface="Times New Roman" panose="02020603050405020304" pitchFamily="18" charset="0"/>
              </a:rPr>
              <a:t> ý </a:t>
            </a:r>
            <a:r>
              <a:rPr lang="en-US" sz="3200" b="1" spc="0" err="1">
                <a:solidFill>
                  <a:srgbClr val="FF00FF"/>
                </a:solidFill>
                <a:latin typeface="Times New Roman" panose="02020603050405020304" pitchFamily="18" charset="0"/>
                <a:cs typeface="Times New Roman" panose="02020603050405020304" pitchFamily="18" charset="0"/>
              </a:rPr>
              <a:t>trong</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tổ</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chức</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thực</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hiện</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872804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871874" y="1257300"/>
            <a:ext cx="10706987" cy="4388478"/>
          </a:xfrm>
        </p:spPr>
        <p:txBody>
          <a:bodyPr>
            <a:noAutofit/>
          </a:bodyPr>
          <a:lstStyle/>
          <a:p>
            <a:pPr marL="339677" indent="-339677" algn="just">
              <a:lnSpc>
                <a:spcPct val="100000"/>
              </a:lnSpc>
              <a:spcBef>
                <a:spcPts val="599"/>
              </a:spcBef>
              <a:spcAft>
                <a:spcPts val="599"/>
              </a:spcAft>
              <a:buClrTx/>
              <a:buFont typeface="Wingdings" pitchFamily="2" charset="2"/>
              <a:buChar char="v"/>
            </a:pPr>
            <a:r>
              <a:rPr lang="vi-VN" sz="2800">
                <a:solidFill>
                  <a:srgbClr val="0000FF"/>
                </a:solidFill>
                <a:latin typeface="Times New Roman" pitchFamily="18" charset="0"/>
                <a:cs typeface="Times New Roman" pitchFamily="18" charset="0"/>
              </a:rPr>
              <a:t>Có kế hoạch cụ thể về </a:t>
            </a:r>
            <a:r>
              <a:rPr lang="vi-VN" sz="2800" u="sng">
                <a:solidFill>
                  <a:srgbClr val="0000FF"/>
                </a:solidFill>
                <a:latin typeface="Times New Roman" pitchFamily="18" charset="0"/>
                <a:cs typeface="Times New Roman" pitchFamily="18" charset="0"/>
              </a:rPr>
              <a:t>kiểm tra, giám sát, đánh giá thực hiện</a:t>
            </a:r>
            <a:endParaRPr lang="en-US" sz="2800" u="sng">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000">
                <a:solidFill>
                  <a:srgbClr val="0000FF"/>
                </a:solidFill>
                <a:latin typeface="Times New Roman" pitchFamily="18" charset="0"/>
                <a:cs typeface="Times New Roman" pitchFamily="18" charset="0"/>
              </a:rPr>
              <a:t> </a:t>
            </a:r>
            <a:r>
              <a:rPr lang="en-US" sz="2400" i="1">
                <a:solidFill>
                  <a:srgbClr val="0000FF"/>
                </a:solidFill>
                <a:latin typeface="Times New Roman" pitchFamily="18" charset="0"/>
                <a:cs typeface="Times New Roman" pitchFamily="18" charset="0"/>
              </a:rPr>
              <a:t>Chú trọng </a:t>
            </a:r>
            <a:r>
              <a:rPr lang="vi-VN" sz="2400" i="1">
                <a:solidFill>
                  <a:srgbClr val="0000FF"/>
                </a:solidFill>
                <a:latin typeface="Times New Roman" pitchFamily="18" charset="0"/>
                <a:cs typeface="Times New Roman" pitchFamily="18" charset="0"/>
              </a:rPr>
              <a:t>xây dựng hệ thống thông tin, báo cáo, bảo đảm chất lượng, hiệu quả và kịp </a:t>
            </a:r>
            <a:r>
              <a:rPr lang="en-US" sz="2400" i="1">
                <a:solidFill>
                  <a:srgbClr val="0000FF"/>
                </a:solidFill>
                <a:latin typeface="Times New Roman" pitchFamily="18" charset="0"/>
                <a:cs typeface="Times New Roman" pitchFamily="18" charset="0"/>
              </a:rPr>
              <a:t>t</a:t>
            </a:r>
            <a:r>
              <a:rPr lang="vi-VN" sz="2400" i="1">
                <a:solidFill>
                  <a:srgbClr val="0000FF"/>
                </a:solidFill>
                <a:latin typeface="Times New Roman" pitchFamily="18" charset="0"/>
                <a:cs typeface="Times New Roman" pitchFamily="18" charset="0"/>
              </a:rPr>
              <a:t>hời</a:t>
            </a:r>
            <a:endParaRPr lang="en-US" sz="2400" i="1">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400" i="1">
                <a:solidFill>
                  <a:srgbClr val="0000FF"/>
                </a:solidFill>
                <a:latin typeface="Times New Roman" pitchFamily="18" charset="0"/>
                <a:cs typeface="Times New Roman" pitchFamily="18" charset="0"/>
              </a:rPr>
              <a:t> Quy định rõ trách nhiệm </a:t>
            </a:r>
            <a:r>
              <a:rPr lang="vi-VN" sz="2400" i="1">
                <a:solidFill>
                  <a:srgbClr val="0000FF"/>
                </a:solidFill>
                <a:latin typeface="Times New Roman" pitchFamily="18" charset="0"/>
                <a:cs typeface="Times New Roman" pitchFamily="18" charset="0"/>
              </a:rPr>
              <a:t>cụ thể đối với cấp ủy đảng, chính quyền</a:t>
            </a:r>
            <a:r>
              <a:rPr lang="en-US" sz="2400" i="1">
                <a:solidFill>
                  <a:srgbClr val="0000FF"/>
                </a:solidFill>
                <a:latin typeface="Times New Roman" pitchFamily="18" charset="0"/>
                <a:cs typeface="Times New Roman" pitchFamily="18" charset="0"/>
              </a:rPr>
              <a:t>, đặc biệt là </a:t>
            </a:r>
            <a:r>
              <a:rPr lang="en-US" sz="2400" i="1" u="sng">
                <a:solidFill>
                  <a:srgbClr val="0000FF"/>
                </a:solidFill>
                <a:latin typeface="Times New Roman" pitchFamily="18" charset="0"/>
                <a:cs typeface="Times New Roman" pitchFamily="18" charset="0"/>
              </a:rPr>
              <a:t>người đứng đầu</a:t>
            </a:r>
          </a:p>
          <a:p>
            <a:pPr marL="339677" lvl="2" indent="-339677" algn="just">
              <a:lnSpc>
                <a:spcPct val="100000"/>
              </a:lnSpc>
              <a:spcBef>
                <a:spcPts val="599"/>
              </a:spcBef>
              <a:spcAft>
                <a:spcPts val="599"/>
              </a:spcAft>
              <a:buClrTx/>
              <a:buSzPct val="100000"/>
              <a:buFont typeface="Wingdings" pitchFamily="2" charset="2"/>
              <a:buChar char="v"/>
            </a:pPr>
            <a:r>
              <a:rPr lang="en-US" sz="2800">
                <a:solidFill>
                  <a:srgbClr val="0000FF"/>
                </a:solidFill>
                <a:latin typeface="Times New Roman" pitchFamily="18" charset="0"/>
                <a:cs typeface="Times New Roman" pitchFamily="18" charset="0"/>
              </a:rPr>
              <a:t>Khi xuất hiện những vấn đề mới, báo cáo cấp có thẩm quyền trình Ban Chấp hành Trung ương, Bộ Chính trị quyết định việc </a:t>
            </a:r>
            <a:r>
              <a:rPr lang="en-US" sz="2800" u="sng">
                <a:solidFill>
                  <a:srgbClr val="0000FF"/>
                </a:solidFill>
                <a:latin typeface="Times New Roman" pitchFamily="18" charset="0"/>
                <a:cs typeface="Times New Roman" pitchFamily="18" charset="0"/>
              </a:rPr>
              <a:t>thực hiện thí điểm</a:t>
            </a:r>
            <a:endParaRPr lang="vi-VN" sz="2800" u="sng">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SzPct val="100000"/>
              <a:buFont typeface="Wingdings" pitchFamily="2" charset="2"/>
              <a:buChar char="ü"/>
            </a:pPr>
            <a:r>
              <a:rPr lang="en-US" sz="2400" i="1">
                <a:solidFill>
                  <a:srgbClr val="0000FF"/>
                </a:solidFill>
                <a:latin typeface="Times New Roman" pitchFamily="18" charset="0"/>
                <a:cs typeface="Times New Roman" pitchFamily="18" charset="0"/>
              </a:rPr>
              <a:t>Đặc biệt lưu ý tính chủ động, linh hoạt thích ứng với diễn biến tình hình quốc tế, trong nước; </a:t>
            </a:r>
            <a:r>
              <a:rPr lang="en-US" sz="2400" i="1" u="sng">
                <a:solidFill>
                  <a:srgbClr val="0000FF"/>
                </a:solidFill>
                <a:latin typeface="Times New Roman" pitchFamily="18" charset="0"/>
                <a:cs typeface="Times New Roman" pitchFamily="18" charset="0"/>
              </a:rPr>
              <a:t>vận dụng sáng tạo</a:t>
            </a:r>
            <a:r>
              <a:rPr lang="en-US" sz="2400" i="1">
                <a:solidFill>
                  <a:srgbClr val="0000FF"/>
                </a:solidFill>
                <a:latin typeface="Times New Roman" pitchFamily="18" charset="0"/>
                <a:cs typeface="Times New Roman" pitchFamily="18" charset="0"/>
              </a:rPr>
              <a:t> Nghị quyết Đại hội Đảng XIII</a:t>
            </a:r>
            <a:endParaRPr lang="en-US" sz="12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1458884" y="315488"/>
            <a:ext cx="9844116" cy="774381"/>
          </a:xfrm>
        </p:spPr>
        <p:txBody>
          <a:bodyPr>
            <a:normAutofit/>
          </a:bodyPr>
          <a:lstStyle/>
          <a:p>
            <a:pPr algn="ctr"/>
            <a:r>
              <a:rPr lang="en-US" sz="3200" b="1" spc="0" err="1">
                <a:solidFill>
                  <a:srgbClr val="FF00FF"/>
                </a:solidFill>
                <a:latin typeface="Times New Roman" panose="02020603050405020304" pitchFamily="18" charset="0"/>
                <a:cs typeface="Times New Roman" panose="02020603050405020304" pitchFamily="18" charset="0"/>
              </a:rPr>
              <a:t>Những</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vấn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đề</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cần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lưu</a:t>
            </a:r>
            <a:r>
              <a:rPr lang="en-US" sz="3200" b="1" spc="0">
                <a:solidFill>
                  <a:srgbClr val="FF00FF"/>
                </a:solidFill>
                <a:latin typeface="Times New Roman" panose="02020603050405020304" pitchFamily="18" charset="0"/>
                <a:cs typeface="Times New Roman" panose="02020603050405020304" pitchFamily="18" charset="0"/>
              </a:rPr>
              <a:t> ý </a:t>
            </a:r>
            <a:r>
              <a:rPr lang="en-US" sz="3200" b="1" spc="0" err="1">
                <a:solidFill>
                  <a:srgbClr val="FF00FF"/>
                </a:solidFill>
                <a:latin typeface="Times New Roman" panose="02020603050405020304" pitchFamily="18" charset="0"/>
                <a:cs typeface="Times New Roman" panose="02020603050405020304" pitchFamily="18" charset="0"/>
              </a:rPr>
              <a:t>trong</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tổ</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chức</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thực</a:t>
            </a:r>
            <a:r>
              <a:rPr lang="en-US" sz="3200" b="1" spc="0">
                <a:solidFill>
                  <a:srgbClr val="FF00FF"/>
                </a:solidFill>
                <a:latin typeface="Times New Roman" panose="02020603050405020304" pitchFamily="18" charset="0"/>
                <a:cs typeface="Times New Roman" panose="02020603050405020304" pitchFamily="18" charset="0"/>
              </a:rPr>
              <a:t> hiện (tiếp)</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6864501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966563" y="1787238"/>
            <a:ext cx="9424351" cy="2119744"/>
          </a:xfrm>
        </p:spPr>
        <p:txBody>
          <a:bodyPr>
            <a:normAutofit/>
          </a:bodyPr>
          <a:lstStyle/>
          <a:p>
            <a:pPr algn="ctr"/>
            <a:r>
              <a:rPr lang="en-US" sz="4000" b="1" err="1">
                <a:solidFill>
                  <a:srgbClr val="FF00FF"/>
                </a:solidFill>
                <a:latin typeface="Times New Roman" pitchFamily="18" charset="0"/>
                <a:cs typeface="Times New Roman" pitchFamily="18" charset="0"/>
              </a:rPr>
              <a:t>XIN</a:t>
            </a:r>
            <a:r>
              <a:rPr lang="en-US" sz="4000" b="1">
                <a:solidFill>
                  <a:srgbClr val="FF00FF"/>
                </a:solidFill>
                <a:latin typeface="Times New Roman" pitchFamily="18" charset="0"/>
                <a:cs typeface="Times New Roman" pitchFamily="18" charset="0"/>
              </a:rPr>
              <a:t> </a:t>
            </a:r>
            <a:r>
              <a:rPr lang="en-US" sz="4000" b="1" err="1">
                <a:solidFill>
                  <a:srgbClr val="FF00FF"/>
                </a:solidFill>
                <a:latin typeface="Times New Roman" pitchFamily="18" charset="0"/>
                <a:cs typeface="Times New Roman" pitchFamily="18" charset="0"/>
              </a:rPr>
              <a:t>TRÂN</a:t>
            </a:r>
            <a:r>
              <a:rPr lang="en-US" sz="4000" b="1">
                <a:solidFill>
                  <a:srgbClr val="FF00FF"/>
                </a:solidFill>
                <a:latin typeface="Times New Roman" pitchFamily="18" charset="0"/>
                <a:cs typeface="Times New Roman" pitchFamily="18" charset="0"/>
              </a:rPr>
              <a:t> </a:t>
            </a:r>
            <a:r>
              <a:rPr lang="en-US" sz="4000" b="1" err="1">
                <a:solidFill>
                  <a:srgbClr val="FF00FF"/>
                </a:solidFill>
                <a:latin typeface="Times New Roman" pitchFamily="18" charset="0"/>
                <a:cs typeface="Times New Roman" pitchFamily="18" charset="0"/>
              </a:rPr>
              <a:t>TRỌNG</a:t>
            </a:r>
            <a:r>
              <a:rPr lang="en-US" sz="4000" b="1">
                <a:solidFill>
                  <a:srgbClr val="FF00FF"/>
                </a:solidFill>
                <a:latin typeface="Times New Roman" pitchFamily="18" charset="0"/>
                <a:cs typeface="Times New Roman" pitchFamily="18" charset="0"/>
              </a:rPr>
              <a:t> </a:t>
            </a:r>
            <a:r>
              <a:rPr lang="en-US" sz="4000" b="1" err="1">
                <a:solidFill>
                  <a:srgbClr val="FF00FF"/>
                </a:solidFill>
                <a:latin typeface="Times New Roman" pitchFamily="18" charset="0"/>
                <a:cs typeface="Times New Roman" pitchFamily="18" charset="0"/>
              </a:rPr>
              <a:t>CẢM</a:t>
            </a:r>
            <a:r>
              <a:rPr lang="en-US" sz="4000" b="1">
                <a:solidFill>
                  <a:srgbClr val="FF00FF"/>
                </a:solidFill>
                <a:latin typeface="Times New Roman" pitchFamily="18" charset="0"/>
                <a:cs typeface="Times New Roman" pitchFamily="18" charset="0"/>
              </a:rPr>
              <a:t> </a:t>
            </a:r>
            <a:r>
              <a:rPr lang="en-US" sz="4000" b="1" err="1">
                <a:solidFill>
                  <a:srgbClr val="FF00FF"/>
                </a:solidFill>
                <a:latin typeface="Times New Roman" pitchFamily="18" charset="0"/>
                <a:cs typeface="Times New Roman" pitchFamily="18" charset="0"/>
              </a:rPr>
              <a:t>ƠN</a:t>
            </a:r>
            <a:r>
              <a:rPr lang="en-US" sz="4000" b="1">
                <a:solidFill>
                  <a:srgbClr val="FF00FF"/>
                </a:solidFill>
                <a:latin typeface="Times New Roman" pitchFamily="18" charset="0"/>
                <a:cs typeface="Times New Roman" pitchFamily="18" charset="0"/>
              </a:rPr>
              <a:t> !</a:t>
            </a:r>
            <a:br>
              <a:rPr lang="en-US" sz="4000" b="1">
                <a:solidFill>
                  <a:srgbClr val="FF00FF"/>
                </a:solidFill>
                <a:latin typeface="Times New Roman" pitchFamily="18" charset="0"/>
                <a:cs typeface="Times New Roman" pitchFamily="18" charset="0"/>
              </a:rPr>
            </a:br>
            <a:endParaRPr lang="vi-VN" sz="44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292560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994932" y="1141846"/>
            <a:ext cx="10674062" cy="4950690"/>
          </a:xfrm>
        </p:spPr>
        <p:txBody>
          <a:bodyPr>
            <a:normAutofit fontScale="62500" lnSpcReduction="20000"/>
          </a:bodyPr>
          <a:lstStyle/>
          <a:p>
            <a:pPr algn="just">
              <a:lnSpc>
                <a:spcPct val="120000"/>
              </a:lnSpc>
              <a:buFont typeface="Wingdings" panose="05000000000000000000" pitchFamily="2" charset="2"/>
              <a:buChar char="v"/>
            </a:pPr>
            <a:r>
              <a:rPr lang="vi-VN" sz="4400" b="1" i="1">
                <a:solidFill>
                  <a:srgbClr val="0000FF"/>
                </a:solidFill>
                <a:latin typeface="Times New Roman" panose="02020603050405020304" pitchFamily="18" charset="0"/>
                <a:cs typeface="Times New Roman" panose="02020603050405020304" pitchFamily="18" charset="0"/>
              </a:rPr>
              <a:t>Tình hình thế giới, khu vực diễn biến phức tạp hơn dự báo</a:t>
            </a:r>
            <a:endParaRPr lang="en-US" sz="4400" b="1" i="1">
              <a:solidFill>
                <a:srgbClr val="0000FF"/>
              </a:solidFill>
              <a:latin typeface="Times New Roman" panose="02020603050405020304" pitchFamily="18" charset="0"/>
              <a:cs typeface="Times New Roman" panose="02020603050405020304" pitchFamily="18" charset="0"/>
            </a:endParaRPr>
          </a:p>
          <a:p>
            <a:pPr marL="695225" lvl="2" indent="-290471" algn="just">
              <a:lnSpc>
                <a:spcPct val="120000"/>
              </a:lnSpc>
              <a:buFont typeface="Wingdings" pitchFamily="2" charset="2"/>
              <a:buChar char="§"/>
            </a:pPr>
            <a:r>
              <a:rPr lang="en-US" sz="3600">
                <a:solidFill>
                  <a:srgbClr val="0000FF"/>
                </a:solidFill>
                <a:latin typeface="Times New Roman" panose="02020603050405020304" pitchFamily="18" charset="0"/>
                <a:cs typeface="Times New Roman" panose="02020603050405020304" pitchFamily="18" charset="0"/>
              </a:rPr>
              <a:t>K</a:t>
            </a:r>
            <a:r>
              <a:rPr lang="vi-VN" sz="3600">
                <a:solidFill>
                  <a:srgbClr val="0000FF"/>
                </a:solidFill>
                <a:latin typeface="Times New Roman" panose="02020603050405020304" pitchFamily="18" charset="0"/>
                <a:cs typeface="Times New Roman" panose="02020603050405020304" pitchFamily="18" charset="0"/>
              </a:rPr>
              <a:t>inh tế thế giới phục hồi chậm hơn</a:t>
            </a:r>
            <a:endParaRPr lang="en-US" sz="3600">
              <a:solidFill>
                <a:srgbClr val="0000FF"/>
              </a:solidFill>
              <a:latin typeface="Times New Roman" panose="02020603050405020304" pitchFamily="18" charset="0"/>
              <a:cs typeface="Times New Roman" panose="02020603050405020304" pitchFamily="18" charset="0"/>
            </a:endParaRPr>
          </a:p>
          <a:p>
            <a:pPr marL="695225" lvl="2" indent="-290471" algn="just">
              <a:lnSpc>
                <a:spcPct val="120000"/>
              </a:lnSpc>
              <a:buFont typeface="Wingdings" pitchFamily="2" charset="2"/>
              <a:buChar char="§"/>
            </a:pPr>
            <a:r>
              <a:rPr lang="en-US" sz="3600" err="1">
                <a:solidFill>
                  <a:srgbClr val="0000FF"/>
                </a:solidFill>
                <a:latin typeface="Times New Roman" panose="02020603050405020304" pitchFamily="18" charset="0"/>
                <a:cs typeface="Times New Roman" panose="02020603050405020304" pitchFamily="18" charset="0"/>
              </a:rPr>
              <a:t>Vấn</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đề</a:t>
            </a:r>
            <a:r>
              <a:rPr lang="en-US" sz="3600">
                <a:solidFill>
                  <a:srgbClr val="0000FF"/>
                </a:solidFill>
                <a:latin typeface="Times New Roman" panose="02020603050405020304" pitchFamily="18" charset="0"/>
                <a:cs typeface="Times New Roman" panose="02020603050405020304" pitchFamily="18" charset="0"/>
              </a:rPr>
              <a:t> </a:t>
            </a:r>
            <a:r>
              <a:rPr lang="vi-VN" sz="3600">
                <a:solidFill>
                  <a:srgbClr val="0000FF"/>
                </a:solidFill>
                <a:latin typeface="Times New Roman" panose="02020603050405020304" pitchFamily="18" charset="0"/>
                <a:cs typeface="Times New Roman" panose="02020603050405020304" pitchFamily="18" charset="0"/>
              </a:rPr>
              <a:t>tăng cường bảo hộ</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cạnh</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tranh</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và</a:t>
            </a:r>
            <a:r>
              <a:rPr lang="en-US" sz="3600">
                <a:solidFill>
                  <a:srgbClr val="0000FF"/>
                </a:solidFill>
                <a:latin typeface="Times New Roman" panose="02020603050405020304" pitchFamily="18" charset="0"/>
                <a:cs typeface="Times New Roman" panose="02020603050405020304" pitchFamily="18" charset="0"/>
              </a:rPr>
              <a:t> </a:t>
            </a:r>
            <a:r>
              <a:rPr lang="en-US" sz="3600" u="sng" err="1">
                <a:solidFill>
                  <a:srgbClr val="0000FF"/>
                </a:solidFill>
                <a:latin typeface="Times New Roman" panose="02020603050405020304" pitchFamily="18" charset="0"/>
                <a:cs typeface="Times New Roman" panose="02020603050405020304" pitchFamily="18" charset="0"/>
              </a:rPr>
              <a:t>xung</a:t>
            </a:r>
            <a:r>
              <a:rPr lang="en-US" sz="3600" u="sng">
                <a:solidFill>
                  <a:srgbClr val="0000FF"/>
                </a:solidFill>
                <a:latin typeface="Times New Roman" panose="02020603050405020304" pitchFamily="18" charset="0"/>
                <a:cs typeface="Times New Roman" panose="02020603050405020304" pitchFamily="18" charset="0"/>
              </a:rPr>
              <a:t> </a:t>
            </a:r>
            <a:r>
              <a:rPr lang="en-US" sz="3600" u="sng" err="1">
                <a:solidFill>
                  <a:srgbClr val="0000FF"/>
                </a:solidFill>
                <a:latin typeface="Times New Roman" panose="02020603050405020304" pitchFamily="18" charset="0"/>
                <a:cs typeface="Times New Roman" panose="02020603050405020304" pitchFamily="18" charset="0"/>
              </a:rPr>
              <a:t>đột</a:t>
            </a:r>
            <a:r>
              <a:rPr lang="vi-VN" sz="3600" u="sng">
                <a:solidFill>
                  <a:srgbClr val="0000FF"/>
                </a:solidFill>
                <a:latin typeface="Times New Roman" panose="02020603050405020304" pitchFamily="18" charset="0"/>
                <a:cs typeface="Times New Roman" panose="02020603050405020304" pitchFamily="18" charset="0"/>
              </a:rPr>
              <a:t> thương mại</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gia</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tăng</a:t>
            </a:r>
            <a:endParaRPr lang="en-US" sz="3600">
              <a:solidFill>
                <a:srgbClr val="0000FF"/>
              </a:solidFill>
              <a:latin typeface="Times New Roman" panose="02020603050405020304" pitchFamily="18" charset="0"/>
              <a:cs typeface="Times New Roman" panose="02020603050405020304" pitchFamily="18" charset="0"/>
            </a:endParaRPr>
          </a:p>
          <a:p>
            <a:pPr marL="695225" lvl="2" indent="-290471" algn="just">
              <a:lnSpc>
                <a:spcPct val="120000"/>
              </a:lnSpc>
              <a:buFont typeface="Wingdings" pitchFamily="2" charset="2"/>
              <a:buChar char="§"/>
            </a:pPr>
            <a:r>
              <a:rPr lang="en-US" sz="3600">
                <a:solidFill>
                  <a:srgbClr val="0000FF"/>
                </a:solidFill>
                <a:latin typeface="Times New Roman" panose="02020603050405020304" pitchFamily="18" charset="0"/>
                <a:cs typeface="Times New Roman" panose="02020603050405020304" pitchFamily="18" charset="0"/>
              </a:rPr>
              <a:t>R</a:t>
            </a:r>
            <a:r>
              <a:rPr lang="vi-VN" sz="3600">
                <a:solidFill>
                  <a:srgbClr val="0000FF"/>
                </a:solidFill>
                <a:latin typeface="Times New Roman" panose="02020603050405020304" pitchFamily="18" charset="0"/>
                <a:cs typeface="Times New Roman" panose="02020603050405020304" pitchFamily="18" charset="0"/>
              </a:rPr>
              <a:t>ủi ro</a:t>
            </a:r>
            <a:r>
              <a:rPr lang="en-US" sz="3600">
                <a:solidFill>
                  <a:srgbClr val="0000FF"/>
                </a:solidFill>
                <a:latin typeface="Times New Roman" panose="02020603050405020304" pitchFamily="18" charset="0"/>
                <a:cs typeface="Times New Roman" panose="02020603050405020304" pitchFamily="18" charset="0"/>
              </a:rPr>
              <a:t> </a:t>
            </a:r>
            <a:r>
              <a:rPr lang="vi-VN" sz="3600">
                <a:solidFill>
                  <a:srgbClr val="0000FF"/>
                </a:solidFill>
                <a:latin typeface="Times New Roman" panose="02020603050405020304" pitchFamily="18" charset="0"/>
                <a:cs typeface="Times New Roman" panose="02020603050405020304" pitchFamily="18" charset="0"/>
              </a:rPr>
              <a:t>trên thị trường tài chính, tiền tệ quốc tế</a:t>
            </a:r>
            <a:endParaRPr lang="vi-VN" sz="1600"/>
          </a:p>
          <a:p>
            <a:pPr algn="just">
              <a:lnSpc>
                <a:spcPct val="120000"/>
              </a:lnSpc>
              <a:buFont typeface="Wingdings" panose="05000000000000000000" pitchFamily="2" charset="2"/>
              <a:buChar char="v"/>
            </a:pP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Sự</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phát</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triển</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mạnh</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mẽ</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của</a:t>
            </a:r>
            <a:r>
              <a:rPr lang="en-US" sz="4400" b="1" i="1">
                <a:solidFill>
                  <a:srgbClr val="0000FF"/>
                </a:solidFill>
                <a:latin typeface="Times New Roman" panose="02020603050405020304" pitchFamily="18" charset="0"/>
                <a:cs typeface="Times New Roman" panose="02020603050405020304" pitchFamily="18" charset="0"/>
              </a:rPr>
              <a:t> k</a:t>
            </a:r>
            <a:r>
              <a:rPr lang="vi-VN" sz="4400" b="1" i="1">
                <a:solidFill>
                  <a:srgbClr val="0000FF"/>
                </a:solidFill>
                <a:latin typeface="Times New Roman" panose="02020603050405020304" pitchFamily="18" charset="0"/>
                <a:cs typeface="Times New Roman" panose="02020603050405020304" pitchFamily="18" charset="0"/>
              </a:rPr>
              <a:t>hoa học công nghệ và </a:t>
            </a:r>
            <a:r>
              <a:rPr lang="en-US" sz="4400" b="1" i="1" err="1">
                <a:solidFill>
                  <a:srgbClr val="0000FF"/>
                </a:solidFill>
                <a:latin typeface="Times New Roman" panose="02020603050405020304" pitchFamily="18" charset="0"/>
                <a:cs typeface="Times New Roman" panose="02020603050405020304" pitchFamily="18" charset="0"/>
              </a:rPr>
              <a:t>CMCN</a:t>
            </a:r>
            <a:r>
              <a:rPr lang="en-US" sz="4400" b="1" i="1">
                <a:solidFill>
                  <a:srgbClr val="0000FF"/>
                </a:solidFill>
                <a:latin typeface="Times New Roman" panose="02020603050405020304" pitchFamily="18" charset="0"/>
                <a:cs typeface="Times New Roman" panose="02020603050405020304" pitchFamily="18" charset="0"/>
              </a:rPr>
              <a:t> </a:t>
            </a:r>
            <a:r>
              <a:rPr lang="vi-VN" sz="4400" b="1" i="1">
                <a:solidFill>
                  <a:srgbClr val="0000FF"/>
                </a:solidFill>
                <a:latin typeface="Times New Roman" panose="02020603050405020304" pitchFamily="18" charset="0"/>
                <a:cs typeface="Times New Roman" panose="02020603050405020304" pitchFamily="18" charset="0"/>
              </a:rPr>
              <a:t>lần thứ tư</a:t>
            </a:r>
            <a:endParaRPr lang="en-US" sz="4400" b="1" i="1">
              <a:solidFill>
                <a:srgbClr val="0000FF"/>
              </a:solidFill>
              <a:latin typeface="Times New Roman" panose="02020603050405020304" pitchFamily="18" charset="0"/>
              <a:cs typeface="Times New Roman" panose="02020603050405020304" pitchFamily="18" charset="0"/>
            </a:endParaRPr>
          </a:p>
          <a:p>
            <a:pPr marL="690465" lvl="2" indent="-306344" algn="just">
              <a:lnSpc>
                <a:spcPct val="120000"/>
              </a:lnSpc>
              <a:buFont typeface="Wingdings" pitchFamily="2" charset="2"/>
              <a:buChar char="§"/>
            </a:pPr>
            <a:r>
              <a:rPr lang="en-US" sz="3300" err="1">
                <a:solidFill>
                  <a:srgbClr val="0000FF"/>
                </a:solidFill>
                <a:latin typeface="Times New Roman" panose="02020603050405020304" pitchFamily="18" charset="0"/>
                <a:cs typeface="Times New Roman" panose="02020603050405020304" pitchFamily="18" charset="0"/>
              </a:rPr>
              <a:t>Tầm</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quan</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trọng</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và</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xu</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hướng</a:t>
            </a:r>
            <a:r>
              <a:rPr lang="en-US" sz="3300">
                <a:solidFill>
                  <a:srgbClr val="0000FF"/>
                </a:solidFill>
                <a:latin typeface="Times New Roman" panose="02020603050405020304" pitchFamily="18" charset="0"/>
                <a:cs typeface="Times New Roman" panose="02020603050405020304" pitchFamily="18" charset="0"/>
              </a:rPr>
              <a:t> p</a:t>
            </a:r>
            <a:r>
              <a:rPr lang="vi-VN" sz="3300">
                <a:solidFill>
                  <a:srgbClr val="0000FF"/>
                </a:solidFill>
                <a:latin typeface="Times New Roman" panose="02020603050405020304" pitchFamily="18" charset="0"/>
                <a:cs typeface="Times New Roman" panose="02020603050405020304" pitchFamily="18" charset="0"/>
              </a:rPr>
              <a:t>hát triển</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bùng</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nổ</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của</a:t>
            </a:r>
            <a:r>
              <a:rPr lang="en-US" sz="3300">
                <a:solidFill>
                  <a:srgbClr val="0000FF"/>
                </a:solidFill>
                <a:latin typeface="Times New Roman" panose="02020603050405020304" pitchFamily="18" charset="0"/>
                <a:cs typeface="Times New Roman" panose="02020603050405020304" pitchFamily="18" charset="0"/>
              </a:rPr>
              <a:t> </a:t>
            </a:r>
            <a:r>
              <a:rPr lang="en-US" sz="3300" u="sng" err="1">
                <a:solidFill>
                  <a:srgbClr val="0000FF"/>
                </a:solidFill>
                <a:latin typeface="Times New Roman" panose="02020603050405020304" pitchFamily="18" charset="0"/>
                <a:cs typeface="Times New Roman" panose="02020603050405020304" pitchFamily="18" charset="0"/>
              </a:rPr>
              <a:t>công</a:t>
            </a:r>
            <a:r>
              <a:rPr lang="en-US" sz="3300" u="sng">
                <a:solidFill>
                  <a:srgbClr val="0000FF"/>
                </a:solidFill>
                <a:latin typeface="Times New Roman" panose="02020603050405020304" pitchFamily="18" charset="0"/>
                <a:cs typeface="Times New Roman" panose="02020603050405020304" pitchFamily="18" charset="0"/>
              </a:rPr>
              <a:t> </a:t>
            </a:r>
            <a:r>
              <a:rPr lang="en-US" sz="3300" u="sng" err="1">
                <a:solidFill>
                  <a:srgbClr val="0000FF"/>
                </a:solidFill>
                <a:latin typeface="Times New Roman" panose="02020603050405020304" pitchFamily="18" charset="0"/>
                <a:cs typeface="Times New Roman" panose="02020603050405020304" pitchFamily="18" charset="0"/>
              </a:rPr>
              <a:t>nghệ</a:t>
            </a:r>
            <a:r>
              <a:rPr lang="en-US" sz="3300" u="sng">
                <a:solidFill>
                  <a:srgbClr val="0000FF"/>
                </a:solidFill>
                <a:latin typeface="Times New Roman" panose="02020603050405020304" pitchFamily="18" charset="0"/>
                <a:cs typeface="Times New Roman" panose="02020603050405020304" pitchFamily="18" charset="0"/>
              </a:rPr>
              <a:t> </a:t>
            </a:r>
            <a:r>
              <a:rPr lang="en-US" sz="3300" u="sng" err="1">
                <a:solidFill>
                  <a:srgbClr val="0000FF"/>
                </a:solidFill>
                <a:latin typeface="Times New Roman" panose="02020603050405020304" pitchFamily="18" charset="0"/>
                <a:cs typeface="Times New Roman" panose="02020603050405020304" pitchFamily="18" charset="0"/>
              </a:rPr>
              <a:t>thông</a:t>
            </a:r>
            <a:r>
              <a:rPr lang="en-US" sz="3300" u="sng">
                <a:solidFill>
                  <a:srgbClr val="0000FF"/>
                </a:solidFill>
                <a:latin typeface="Times New Roman" panose="02020603050405020304" pitchFamily="18" charset="0"/>
                <a:cs typeface="Times New Roman" panose="02020603050405020304" pitchFamily="18" charset="0"/>
              </a:rPr>
              <a:t> tin,</a:t>
            </a:r>
            <a:r>
              <a:rPr lang="vi-VN" sz="3300" u="sng">
                <a:solidFill>
                  <a:srgbClr val="0000FF"/>
                </a:solidFill>
                <a:latin typeface="Times New Roman" panose="02020603050405020304" pitchFamily="18" charset="0"/>
                <a:cs typeface="Times New Roman" panose="02020603050405020304" pitchFamily="18" charset="0"/>
              </a:rPr>
              <a:t> kinh tế số </a:t>
            </a:r>
          </a:p>
          <a:p>
            <a:pPr algn="just">
              <a:lnSpc>
                <a:spcPct val="120000"/>
              </a:lnSpc>
              <a:buFont typeface="Wingdings" panose="05000000000000000000" pitchFamily="2" charset="2"/>
              <a:buChar char="v"/>
            </a:pPr>
            <a:r>
              <a:rPr lang="en-US" sz="4400" b="1" i="1">
                <a:solidFill>
                  <a:srgbClr val="0000FF"/>
                </a:solidFill>
                <a:latin typeface="Times New Roman" panose="02020603050405020304" pitchFamily="18" charset="0"/>
                <a:cs typeface="Times New Roman" panose="02020603050405020304" pitchFamily="18" charset="0"/>
              </a:rPr>
              <a:t> </a:t>
            </a:r>
            <a:r>
              <a:rPr lang="vi-VN" sz="4400" b="1" i="1">
                <a:solidFill>
                  <a:srgbClr val="0000FF"/>
                </a:solidFill>
                <a:latin typeface="Times New Roman" panose="02020603050405020304" pitchFamily="18" charset="0"/>
                <a:cs typeface="Times New Roman" panose="02020603050405020304" pitchFamily="18" charset="0"/>
              </a:rPr>
              <a:t>Đại dịch Covid-19 </a:t>
            </a:r>
            <a:r>
              <a:rPr lang="en-US" sz="4400" b="1" i="1" err="1">
                <a:solidFill>
                  <a:srgbClr val="0000FF"/>
                </a:solidFill>
                <a:latin typeface="Times New Roman" panose="02020603050405020304" pitchFamily="18" charset="0"/>
                <a:cs typeface="Times New Roman" panose="02020603050405020304" pitchFamily="18" charset="0"/>
              </a:rPr>
              <a:t>bùng</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phát</a:t>
            </a:r>
            <a:r>
              <a:rPr lang="en-US" sz="4400" b="1" i="1">
                <a:solidFill>
                  <a:srgbClr val="0000FF"/>
                </a:solidFill>
                <a:latin typeface="Times New Roman" panose="02020603050405020304" pitchFamily="18" charset="0"/>
                <a:cs typeface="Times New Roman" panose="02020603050405020304" pitchFamily="18" charset="0"/>
              </a:rPr>
              <a:t> </a:t>
            </a:r>
            <a:r>
              <a:rPr lang="vi-VN" sz="4400" b="1" i="1">
                <a:solidFill>
                  <a:srgbClr val="0000FF"/>
                </a:solidFill>
                <a:latin typeface="Times New Roman" panose="02020603050405020304" pitchFamily="18" charset="0"/>
                <a:cs typeface="Times New Roman" panose="02020603050405020304" pitchFamily="18" charset="0"/>
              </a:rPr>
              <a:t>trên toàn cầu từ đầu năm 2020</a:t>
            </a:r>
            <a:endParaRPr lang="en-US" sz="4400" b="1" i="1">
              <a:solidFill>
                <a:srgbClr val="0000FF"/>
              </a:solidFill>
              <a:latin typeface="Times New Roman" panose="02020603050405020304" pitchFamily="18" charset="0"/>
              <a:cs typeface="Times New Roman" panose="02020603050405020304" pitchFamily="18" charset="0"/>
            </a:endParaRPr>
          </a:p>
          <a:p>
            <a:pPr marL="690465" lvl="2" indent="-306344" algn="just">
              <a:lnSpc>
                <a:spcPct val="120000"/>
              </a:lnSpc>
              <a:buFont typeface="Wingdings" pitchFamily="2" charset="2"/>
              <a:buChar char="§"/>
            </a:pPr>
            <a:r>
              <a:rPr lang="en-US" sz="3500">
                <a:solidFill>
                  <a:srgbClr val="0000FF"/>
                </a:solidFill>
                <a:latin typeface="Times New Roman" panose="02020603050405020304" pitchFamily="18" charset="0"/>
                <a:cs typeface="Times New Roman" panose="02020603050405020304" pitchFamily="18" charset="0"/>
              </a:rPr>
              <a:t>Ả</a:t>
            </a:r>
            <a:r>
              <a:rPr lang="vi-VN" sz="3500">
                <a:solidFill>
                  <a:srgbClr val="0000FF"/>
                </a:solidFill>
                <a:latin typeface="Times New Roman" panose="02020603050405020304" pitchFamily="18" charset="0"/>
                <a:cs typeface="Times New Roman" panose="02020603050405020304" pitchFamily="18" charset="0"/>
              </a:rPr>
              <a:t>nh hưởng </a:t>
            </a:r>
            <a:r>
              <a:rPr lang="en-US" sz="3500" u="sng" err="1">
                <a:solidFill>
                  <a:srgbClr val="0000FF"/>
                </a:solidFill>
                <a:latin typeface="Times New Roman" panose="02020603050405020304" pitchFamily="18" charset="0"/>
                <a:cs typeface="Times New Roman" panose="02020603050405020304" pitchFamily="18" charset="0"/>
              </a:rPr>
              <a:t>đặc</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biệt</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nghiêm</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trọng</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trên</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nhiều</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phương</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diện</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đến</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kinh</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tế</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toàn</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cầu</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và</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hầu</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hết</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các</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quốc</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gia</a:t>
            </a:r>
            <a:endParaRPr lang="en-US" sz="3500">
              <a:solidFill>
                <a:srgbClr val="0000FF"/>
              </a:solidFill>
              <a:latin typeface="Times New Roman" panose="02020603050405020304" pitchFamily="18" charset="0"/>
              <a:cs typeface="Times New Roman" panose="02020603050405020304" pitchFamily="18" charset="0"/>
            </a:endParaRPr>
          </a:p>
          <a:p>
            <a:pPr marL="690465" lvl="2" indent="-306344" algn="just">
              <a:lnSpc>
                <a:spcPct val="120000"/>
              </a:lnSpc>
              <a:buFont typeface="Wingdings" pitchFamily="2" charset="2"/>
              <a:buChar char="§"/>
            </a:pPr>
            <a:r>
              <a:rPr lang="en-US" sz="3500" err="1">
                <a:solidFill>
                  <a:srgbClr val="0000FF"/>
                </a:solidFill>
                <a:latin typeface="Times New Roman" panose="02020603050405020304" pitchFamily="18" charset="0"/>
                <a:cs typeface="Times New Roman" panose="02020603050405020304" pitchFamily="18" charset="0"/>
              </a:rPr>
              <a:t>Gây</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ra</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những</a:t>
            </a:r>
            <a:r>
              <a:rPr lang="en-US" sz="3500">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hệ</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lụy</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lớn</a:t>
            </a:r>
            <a:r>
              <a:rPr lang="vi-VN"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có</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thể</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tiếp</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tục</a:t>
            </a:r>
            <a:r>
              <a:rPr lang="en-US" sz="3500" u="sng">
                <a:solidFill>
                  <a:srgbClr val="0000FF"/>
                </a:solidFill>
                <a:latin typeface="Times New Roman" panose="02020603050405020304" pitchFamily="18" charset="0"/>
                <a:cs typeface="Times New Roman" panose="02020603050405020304" pitchFamily="18" charset="0"/>
              </a:rPr>
              <a:t> </a:t>
            </a:r>
            <a:r>
              <a:rPr lang="vi-VN" sz="3500" u="sng">
                <a:solidFill>
                  <a:srgbClr val="0000FF"/>
                </a:solidFill>
                <a:latin typeface="Times New Roman" panose="02020603050405020304" pitchFamily="18" charset="0"/>
                <a:cs typeface="Times New Roman" panose="02020603050405020304" pitchFamily="18" charset="0"/>
              </a:rPr>
              <a:t>kéo dài</a:t>
            </a:r>
            <a:r>
              <a:rPr lang="en-US" sz="3500">
                <a:solidFill>
                  <a:srgbClr val="0000FF"/>
                </a:solidFill>
                <a:latin typeface="Times New Roman" panose="02020603050405020304" pitchFamily="18" charset="0"/>
                <a:cs typeface="Times New Roman" panose="02020603050405020304" pitchFamily="18" charset="0"/>
              </a:rPr>
              <a:t> </a:t>
            </a:r>
            <a:r>
              <a:rPr lang="en-US" sz="3500" i="1">
                <a:solidFill>
                  <a:srgbClr val="0000FF"/>
                </a:solidFill>
                <a:latin typeface="Times New Roman" panose="02020603050405020304" pitchFamily="18" charset="0"/>
                <a:cs typeface="Times New Roman" panose="02020603050405020304" pitchFamily="18" charset="0"/>
              </a:rPr>
              <a:t>(</a:t>
            </a:r>
            <a:r>
              <a:rPr lang="en-US" sz="3500" i="1" err="1">
                <a:solidFill>
                  <a:srgbClr val="0000FF"/>
                </a:solidFill>
                <a:latin typeface="Times New Roman" panose="02020603050405020304" pitchFamily="18" charset="0"/>
                <a:cs typeface="Times New Roman" panose="02020603050405020304" pitchFamily="18" charset="0"/>
              </a:rPr>
              <a:t>có</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thể</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dẫn</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đến</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các</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nguy</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cơ</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khủng</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hoảng</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về</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tài</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chính</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tiền</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tệ</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nợ</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công</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trong</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thời</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gian</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tới</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a:t>
            </a:r>
            <a:endParaRPr lang="vi-VN" sz="3500" i="1">
              <a:solidFill>
                <a:srgbClr val="0000FF"/>
              </a:solidFill>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064011" y="287340"/>
            <a:ext cx="8007929" cy="774844"/>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Tình</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hình</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quốc</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tế</a:t>
            </a:r>
            <a:endParaRPr lang="en-US" sz="3600" b="1">
              <a:solidFill>
                <a:srgbClr val="FF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399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1010368" y="1659988"/>
            <a:ext cx="10674062" cy="4385852"/>
          </a:xfrm>
        </p:spPr>
        <p:txBody>
          <a:bodyPr>
            <a:noAutofit/>
          </a:bodyPr>
          <a:lstStyle/>
          <a:p>
            <a:pPr marL="404755" indent="-404755">
              <a:lnSpc>
                <a:spcPct val="110000"/>
              </a:lnSpc>
              <a:buFont typeface="Wingdings" panose="05000000000000000000" pitchFamily="2" charset="2"/>
              <a:buChar char="v"/>
            </a:pPr>
            <a:r>
              <a:rPr lang="vi-VN" sz="2800">
                <a:solidFill>
                  <a:srgbClr val="0000FF"/>
                </a:solidFill>
                <a:latin typeface="Times New Roman" panose="02020603050405020304" pitchFamily="18" charset="0"/>
                <a:cs typeface="Times New Roman" panose="02020603050405020304" pitchFamily="18" charset="0"/>
              </a:rPr>
              <a:t>Nền kinh tế </a:t>
            </a:r>
            <a:r>
              <a:rPr lang="vi-VN" sz="2800" u="sng">
                <a:solidFill>
                  <a:srgbClr val="0000FF"/>
                </a:solidFill>
                <a:latin typeface="Times New Roman" panose="02020603050405020304" pitchFamily="18" charset="0"/>
                <a:cs typeface="Times New Roman" panose="02020603050405020304" pitchFamily="18" charset="0"/>
              </a:rPr>
              <a:t>tiềm ẩn nhiều rủi ro</a:t>
            </a:r>
            <a:r>
              <a:rPr lang="vi-VN"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nợ</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công</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cao</a:t>
            </a:r>
            <a:r>
              <a:rPr lang="en-US" sz="2800">
                <a:solidFill>
                  <a:srgbClr val="0000FF"/>
                </a:solidFill>
                <a:latin typeface="Times New Roman" panose="02020603050405020304" pitchFamily="18" charset="0"/>
                <a:cs typeface="Times New Roman" panose="02020603050405020304" pitchFamily="18" charset="0"/>
              </a:rPr>
              <a:t>, nợ xấu tăng, </a:t>
            </a:r>
            <a:r>
              <a:rPr lang="vi-VN" sz="2800">
                <a:solidFill>
                  <a:srgbClr val="0000FF"/>
                </a:solidFill>
                <a:latin typeface="Times New Roman" panose="02020603050405020304" pitchFamily="18" charset="0"/>
                <a:cs typeface="Times New Roman" panose="02020603050405020304" pitchFamily="18" charset="0"/>
              </a:rPr>
              <a:t>sản xuất kinh doanh gặp nhiều khó khăn</a:t>
            </a:r>
            <a:endParaRPr lang="en-US" sz="2800">
              <a:solidFill>
                <a:srgbClr val="0000FF"/>
              </a:solidFill>
              <a:latin typeface="Times New Roman" panose="02020603050405020304" pitchFamily="18" charset="0"/>
              <a:cs typeface="Times New Roman" panose="02020603050405020304" pitchFamily="18" charset="0"/>
            </a:endParaRPr>
          </a:p>
          <a:p>
            <a:pPr marL="749194" lvl="1" indent="-344439">
              <a:lnSpc>
                <a:spcPct val="110000"/>
              </a:lnSpc>
              <a:buFont typeface="Wingdings" pitchFamily="2" charset="2"/>
              <a:buChar char="§"/>
            </a:pPr>
            <a:r>
              <a:rPr lang="en-US" sz="2400" i="1" err="1">
                <a:solidFill>
                  <a:srgbClr val="0000FF"/>
                </a:solidFill>
                <a:latin typeface="Times New Roman" panose="02020603050405020304" pitchFamily="18" charset="0"/>
                <a:cs typeface="Times New Roman" panose="02020603050405020304" pitchFamily="18" charset="0"/>
              </a:rPr>
              <a:t>Lạm</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phát</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tăng</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mạnh</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khi</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bước</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vào</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thực</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hiện</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chiến</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lược</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năm</a:t>
            </a:r>
            <a:r>
              <a:rPr lang="en-US" sz="2400" i="1">
                <a:solidFill>
                  <a:srgbClr val="0000FF"/>
                </a:solidFill>
                <a:latin typeface="Times New Roman" panose="02020603050405020304" pitchFamily="18" charset="0"/>
                <a:cs typeface="Times New Roman" panose="02020603050405020304" pitchFamily="18" charset="0"/>
              </a:rPr>
              <a:t> 2011, CPI ở </a:t>
            </a:r>
            <a:r>
              <a:rPr lang="en-US" sz="2400" i="1" err="1">
                <a:solidFill>
                  <a:srgbClr val="0000FF"/>
                </a:solidFill>
                <a:latin typeface="Times New Roman" panose="02020603050405020304" pitchFamily="18" charset="0"/>
                <a:cs typeface="Times New Roman" panose="02020603050405020304" pitchFamily="18" charset="0"/>
              </a:rPr>
              <a:t>mức</a:t>
            </a:r>
            <a:r>
              <a:rPr lang="en-US" sz="2400" i="1">
                <a:solidFill>
                  <a:srgbClr val="0000FF"/>
                </a:solidFill>
                <a:latin typeface="Times New Roman" panose="02020603050405020304" pitchFamily="18" charset="0"/>
                <a:cs typeface="Times New Roman" panose="02020603050405020304" pitchFamily="18" charset="0"/>
              </a:rPr>
              <a:t>   2 con </a:t>
            </a:r>
            <a:r>
              <a:rPr lang="en-US" sz="2400" i="1" err="1">
                <a:solidFill>
                  <a:srgbClr val="0000FF"/>
                </a:solidFill>
                <a:latin typeface="Times New Roman" panose="02020603050405020304" pitchFamily="18" charset="0"/>
                <a:cs typeface="Times New Roman" panose="02020603050405020304" pitchFamily="18" charset="0"/>
              </a:rPr>
              <a:t>số</a:t>
            </a:r>
            <a:r>
              <a:rPr lang="en-US" sz="2400" i="1">
                <a:solidFill>
                  <a:srgbClr val="0000FF"/>
                </a:solidFill>
                <a:latin typeface="Times New Roman" panose="02020603050405020304" pitchFamily="18" charset="0"/>
                <a:cs typeface="Times New Roman" panose="02020603050405020304" pitchFamily="18" charset="0"/>
              </a:rPr>
              <a:t>: 18,1%)</a:t>
            </a:r>
            <a:endParaRPr lang="en-US" sz="2800" i="1">
              <a:solidFill>
                <a:srgbClr val="0000FF"/>
              </a:solidFill>
              <a:latin typeface="Times New Roman" panose="02020603050405020304" pitchFamily="18" charset="0"/>
              <a:cs typeface="Times New Roman" panose="02020603050405020304" pitchFamily="18" charset="0"/>
            </a:endParaRPr>
          </a:p>
          <a:p>
            <a:pPr marL="404755" indent="-404755">
              <a:lnSpc>
                <a:spcPct val="110000"/>
              </a:lnSpc>
              <a:buFont typeface="Wingdings" panose="05000000000000000000" pitchFamily="2" charset="2"/>
              <a:buChar char="v"/>
            </a:pPr>
            <a:r>
              <a:rPr lang="en-US" sz="2800">
                <a:solidFill>
                  <a:srgbClr val="0000FF"/>
                </a:solidFill>
                <a:latin typeface="Times New Roman" panose="02020603050405020304" pitchFamily="18" charset="0"/>
                <a:cs typeface="Times New Roman" panose="02020603050405020304" pitchFamily="18" charset="0"/>
              </a:rPr>
              <a:t>Đ</a:t>
            </a:r>
            <a:r>
              <a:rPr lang="vi-VN" sz="2800">
                <a:solidFill>
                  <a:srgbClr val="0000FF"/>
                </a:solidFill>
                <a:latin typeface="Times New Roman" panose="02020603050405020304" pitchFamily="18" charset="0"/>
                <a:cs typeface="Times New Roman" panose="02020603050405020304" pitchFamily="18" charset="0"/>
              </a:rPr>
              <a:t>ộ mở</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lớn</a:t>
            </a:r>
            <a:r>
              <a:rPr lang="vi-VN" sz="2800">
                <a:solidFill>
                  <a:srgbClr val="0000FF"/>
                </a:solidFill>
                <a:latin typeface="Times New Roman" panose="02020603050405020304" pitchFamily="18" charset="0"/>
                <a:cs typeface="Times New Roman" panose="02020603050405020304" pitchFamily="18" charset="0"/>
              </a:rPr>
              <a:t>, năng lực cạnh tranh và sức chống chịu hạn chế</a:t>
            </a:r>
          </a:p>
          <a:p>
            <a:pPr marL="404755" indent="-404755">
              <a:lnSpc>
                <a:spcPct val="110000"/>
              </a:lnSpc>
              <a:buFont typeface="Wingdings" panose="05000000000000000000" pitchFamily="2" charset="2"/>
              <a:buChar char="v"/>
            </a:pPr>
            <a:r>
              <a:rPr lang="vi-VN" sz="2800">
                <a:solidFill>
                  <a:srgbClr val="0000FF"/>
                </a:solidFill>
                <a:latin typeface="Times New Roman" panose="02020603050405020304" pitchFamily="18" charset="0"/>
                <a:cs typeface="Times New Roman" panose="02020603050405020304" pitchFamily="18" charset="0"/>
              </a:rPr>
              <a:t> </a:t>
            </a:r>
            <a:r>
              <a:rPr lang="vi-VN" sz="2800" u="sng">
                <a:solidFill>
                  <a:srgbClr val="0000FF"/>
                </a:solidFill>
                <a:latin typeface="Times New Roman" panose="02020603050405020304" pitchFamily="18" charset="0"/>
                <a:cs typeface="Times New Roman" panose="02020603050405020304" pitchFamily="18" charset="0"/>
              </a:rPr>
              <a:t>Biến đổi khí hậu, thiên tai</a:t>
            </a:r>
            <a:r>
              <a:rPr lang="vi-VN" sz="2800">
                <a:solidFill>
                  <a:srgbClr val="0000FF"/>
                </a:solidFill>
                <a:latin typeface="Times New Roman" panose="02020603050405020304" pitchFamily="18" charset="0"/>
                <a:cs typeface="Times New Roman" panose="02020603050405020304" pitchFamily="18" charset="0"/>
              </a:rPr>
              <a:t> diễn biến phức tạp hơn</a:t>
            </a:r>
          </a:p>
          <a:p>
            <a:pPr marL="404755" indent="-404755">
              <a:lnSpc>
                <a:spcPct val="110000"/>
              </a:lnSpc>
              <a:buFont typeface="Wingdings" panose="05000000000000000000" pitchFamily="2" charset="2"/>
              <a:buChar char="v"/>
            </a:pPr>
            <a:r>
              <a:rPr lang="vi-VN" sz="2800">
                <a:solidFill>
                  <a:srgbClr val="0000FF"/>
                </a:solidFill>
                <a:latin typeface="Times New Roman" panose="02020603050405020304" pitchFamily="18" charset="0"/>
                <a:cs typeface="Times New Roman" panose="02020603050405020304" pitchFamily="18" charset="0"/>
              </a:rPr>
              <a:t> Dịch bệnh, đặc biệt </a:t>
            </a:r>
            <a:r>
              <a:rPr lang="vi-VN" sz="2800" u="sng">
                <a:solidFill>
                  <a:srgbClr val="0000FF"/>
                </a:solidFill>
                <a:latin typeface="Times New Roman" panose="02020603050405020304" pitchFamily="18" charset="0"/>
                <a:cs typeface="Times New Roman" panose="02020603050405020304" pitchFamily="18" charset="0"/>
              </a:rPr>
              <a:t>đại dịch Covid-19</a:t>
            </a:r>
            <a:r>
              <a:rPr lang="vi-VN" sz="2800">
                <a:solidFill>
                  <a:srgbClr val="0000FF"/>
                </a:solidFill>
                <a:latin typeface="Times New Roman" panose="02020603050405020304" pitchFamily="18" charset="0"/>
                <a:cs typeface="Times New Roman" panose="02020603050405020304" pitchFamily="18" charset="0"/>
              </a:rPr>
              <a:t> ảnh hưởng nghiêm trọng đến </a:t>
            </a:r>
            <a:r>
              <a:rPr lang="en-US" sz="2800" err="1">
                <a:solidFill>
                  <a:srgbClr val="0000FF"/>
                </a:solidFill>
                <a:latin typeface="Times New Roman" panose="02020603050405020304" pitchFamily="18" charset="0"/>
                <a:cs typeface="Times New Roman" panose="02020603050405020304" pitchFamily="18" charset="0"/>
              </a:rPr>
              <a:t>sản</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xuất</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và</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đời</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sống</a:t>
            </a:r>
            <a:endParaRPr lang="vi-VN" sz="2800">
              <a:solidFill>
                <a:srgbClr val="0000FF"/>
              </a:solidFill>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046060" y="517517"/>
            <a:ext cx="8007929" cy="774844"/>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Tình</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hình</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trong</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nước</a:t>
            </a:r>
            <a:endParaRPr lang="en-US" sz="3600" b="1">
              <a:solidFill>
                <a:srgbClr val="FF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618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EAF18-0D6D-4F84-90D1-44EE40FFE2F8}"/>
              </a:ext>
            </a:extLst>
          </p:cNvPr>
          <p:cNvSpPr>
            <a:spLocks noGrp="1"/>
          </p:cNvSpPr>
          <p:nvPr>
            <p:ph idx="4294967295"/>
          </p:nvPr>
        </p:nvSpPr>
        <p:spPr>
          <a:xfrm>
            <a:off x="717457" y="1336437"/>
            <a:ext cx="10761785" cy="4709409"/>
          </a:xfrm>
        </p:spPr>
        <p:txBody>
          <a:bodyPr>
            <a:noAutofit/>
          </a:bodyPr>
          <a:lstStyle/>
          <a:p>
            <a:pPr algn="just">
              <a:lnSpc>
                <a:spcPct val="100000"/>
              </a:lnSpc>
              <a:spcBef>
                <a:spcPts val="599"/>
              </a:spcBef>
              <a:spcAft>
                <a:spcPts val="599"/>
              </a:spcAft>
              <a:buFont typeface="Wingdings" pitchFamily="2" charset="2"/>
              <a:buChar char="v"/>
            </a:pP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Phương</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châm</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hành</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động</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của</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chúng</a:t>
            </a:r>
            <a:r>
              <a:rPr lang="en-US" b="1" i="1">
                <a:solidFill>
                  <a:srgbClr val="0000FF"/>
                </a:solidFill>
                <a:latin typeface="Times New Roman" panose="02020603050405020304" pitchFamily="18" charset="0"/>
                <a:ea typeface="Calibri" panose="020F0502020204030204" pitchFamily="34" charset="0"/>
              </a:rPr>
              <a:t> ta </a:t>
            </a:r>
            <a:r>
              <a:rPr lang="en-US" b="1" i="1" err="1">
                <a:solidFill>
                  <a:srgbClr val="0000FF"/>
                </a:solidFill>
                <a:latin typeface="Times New Roman" panose="02020603050405020304" pitchFamily="18" charset="0"/>
                <a:ea typeface="Calibri" panose="020F0502020204030204" pitchFamily="34" charset="0"/>
              </a:rPr>
              <a:t>trong</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bối</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cảnh</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khó</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khăn</a:t>
            </a:r>
            <a:endParaRPr lang="en-US" b="1" i="1">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Toàn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Đảng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toàn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dân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toàn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quân</a:t>
            </a:r>
            <a:r>
              <a:rPr lang="en-US" sz="2000">
                <a:solidFill>
                  <a:srgbClr val="0000FF"/>
                </a:solidFill>
                <a:latin typeface="Times New Roman" panose="02020603050405020304" pitchFamily="18" charset="0"/>
                <a:ea typeface="Calibri" panose="020F0502020204030204" pitchFamily="34" charset="0"/>
              </a:rPr>
              <a:t> ta </a:t>
            </a:r>
            <a:r>
              <a:rPr lang="en-US" sz="2000" err="1">
                <a:solidFill>
                  <a:srgbClr val="0000FF"/>
                </a:solidFill>
                <a:latin typeface="Times New Roman" panose="02020603050405020304" pitchFamily="18" charset="0"/>
                <a:ea typeface="Calibri" panose="020F0502020204030204" pitchFamily="34" charset="0"/>
              </a:rPr>
              <a:t>đã</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đoàn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kết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chung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sức</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đồng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lòng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nỗ</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lực</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vượt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bậc</a:t>
            </a:r>
            <a:endParaRPr lang="en-US" sz="2000" u="sng">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Huy</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động</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sự</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vào</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cuộc</a:t>
            </a:r>
            <a:r>
              <a:rPr lang="en-US" sz="2000" u="sng">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của</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hệ</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thống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chính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trị</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cộng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đồng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doanh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nghiệp</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và</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nhân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dân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nước</a:t>
            </a:r>
            <a:endParaRPr lang="en-US" sz="2000">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Tập</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trung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thực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hiện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quyết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liệt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đồng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bộ</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hiệu</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các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mục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tiêu</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nhiệm</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vụ</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giải</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pháp</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đề</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ra</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ứng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phó</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linh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hoạt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hiệu</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quả</a:t>
            </a:r>
            <a:r>
              <a:rPr lang="en-US" sz="2000" u="sng">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với</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những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biến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động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tình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hình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quốc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tế</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trong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nước</a:t>
            </a:r>
            <a:endParaRPr lang="en-US" sz="2000">
              <a:solidFill>
                <a:srgbClr val="0000FF"/>
              </a:solidFill>
              <a:latin typeface="Times New Roman" panose="02020603050405020304" pitchFamily="18" charset="0"/>
              <a:ea typeface="Calibri" panose="020F0502020204030204" pitchFamily="34" charset="0"/>
            </a:endParaRPr>
          </a:p>
          <a:p>
            <a:pPr marL="91427" lvl="1" indent="-91427" algn="just">
              <a:lnSpc>
                <a:spcPct val="100000"/>
              </a:lnSpc>
              <a:spcBef>
                <a:spcPts val="599"/>
              </a:spcBef>
              <a:spcAft>
                <a:spcPts val="599"/>
              </a:spcAft>
              <a:buSzPct val="100000"/>
              <a:buFont typeface="Wingdings" pitchFamily="2" charset="2"/>
              <a:buChar char="v"/>
            </a:pP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Đánh</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giá</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chung</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về</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kết</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quả</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đạt</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được</a:t>
            </a:r>
            <a:endParaRPr lang="en-US" sz="2000" b="1" i="1">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err="1">
                <a:solidFill>
                  <a:srgbClr val="0000FF"/>
                </a:solidFill>
                <a:latin typeface="Times New Roman" panose="02020603050405020304" pitchFamily="18" charset="0"/>
                <a:ea typeface="Calibri" panose="020F0502020204030204" pitchFamily="34" charset="0"/>
              </a:rPr>
              <a:t>Đất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nước</a:t>
            </a:r>
            <a:r>
              <a:rPr lang="en-US" sz="2000">
                <a:solidFill>
                  <a:srgbClr val="0000FF"/>
                </a:solidFill>
                <a:latin typeface="Times New Roman" panose="02020603050405020304" pitchFamily="18" charset="0"/>
                <a:ea typeface="Calibri" panose="020F0502020204030204" pitchFamily="34" charset="0"/>
              </a:rPr>
              <a:t> ta </a:t>
            </a:r>
            <a:r>
              <a:rPr lang="en-US" sz="2000" err="1">
                <a:solidFill>
                  <a:srgbClr val="0000FF"/>
                </a:solidFill>
                <a:latin typeface="Times New Roman" panose="02020603050405020304" pitchFamily="18" charset="0"/>
                <a:ea typeface="Calibri" panose="020F0502020204030204" pitchFamily="34" charset="0"/>
              </a:rPr>
              <a:t>đã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đạt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được</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nhiều</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thành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tựu</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rất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quan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trọng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khá</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toàn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diện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trên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hầu</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hết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các</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lĩnh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vực</a:t>
            </a:r>
            <a:endParaRPr lang="en-US" sz="2000" u="sng">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err="1">
                <a:solidFill>
                  <a:srgbClr val="0000FF"/>
                </a:solidFill>
                <a:latin typeface="Times New Roman" panose="02020603050405020304" pitchFamily="18" charset="0"/>
                <a:ea typeface="Calibri" panose="020F0502020204030204" pitchFamily="34" charset="0"/>
              </a:rPr>
              <a:t>Thành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đạt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được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trong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thực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hiện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chiến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lược</a:t>
            </a:r>
            <a:r>
              <a:rPr lang="en-US" sz="2000">
                <a:solidFill>
                  <a:srgbClr val="0000FF"/>
                </a:solidFill>
                <a:latin typeface="Times New Roman" panose="02020603050405020304" pitchFamily="18" charset="0"/>
                <a:ea typeface="Calibri" panose="020F0502020204030204" pitchFamily="34" charset="0"/>
              </a:rPr>
              <a:t> 10 </a:t>
            </a:r>
            <a:r>
              <a:rPr lang="en-US" sz="2000" err="1">
                <a:solidFill>
                  <a:srgbClr val="0000FF"/>
                </a:solidFill>
                <a:latin typeface="Times New Roman" panose="02020603050405020304" pitchFamily="18" charset="0"/>
                <a:ea typeface="Calibri" panose="020F0502020204030204" pitchFamily="34" charset="0"/>
              </a:rPr>
              <a:t>năm</a:t>
            </a:r>
            <a:r>
              <a:rPr lang="en-US" sz="2000">
                <a:solidFill>
                  <a:srgbClr val="0000FF"/>
                </a:solidFill>
                <a:latin typeface="Times New Roman" panose="02020603050405020304" pitchFamily="18" charset="0"/>
                <a:ea typeface="Calibri" panose="020F0502020204030204" pitchFamily="34" charset="0"/>
              </a:rPr>
              <a:t> 2011-2020 </a:t>
            </a:r>
            <a:r>
              <a:rPr lang="en-US" sz="2000" err="1">
                <a:solidFill>
                  <a:srgbClr val="0000FF"/>
                </a:solidFill>
                <a:latin typeface="Times New Roman" panose="02020603050405020304" pitchFamily="18" charset="0"/>
                <a:ea typeface="Calibri" panose="020F0502020204030204" pitchFamily="34" charset="0"/>
              </a:rPr>
              <a:t>và</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trong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nhiệm</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kỳ</a:t>
            </a:r>
            <a:r>
              <a:rPr lang="en-US" sz="2000">
                <a:solidFill>
                  <a:srgbClr val="0000FF"/>
                </a:solidFill>
                <a:latin typeface="Times New Roman" panose="02020603050405020304" pitchFamily="18" charset="0"/>
                <a:ea typeface="Calibri" panose="020F0502020204030204" pitchFamily="34" charset="0"/>
              </a:rPr>
              <a:t> 2016-2021 </a:t>
            </a:r>
            <a:r>
              <a:rPr lang="en-US" sz="2000" err="1">
                <a:solidFill>
                  <a:srgbClr val="0000FF"/>
                </a:solidFill>
                <a:latin typeface="Times New Roman" panose="02020603050405020304" pitchFamily="18" charset="0"/>
                <a:ea typeface="Calibri" panose="020F0502020204030204" pitchFamily="34" charset="0"/>
              </a:rPr>
              <a:t>đã</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góp</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phần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quan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trọng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tô</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đậm</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thành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tựu</a:t>
            </a:r>
            <a:r>
              <a:rPr lang="en-US" sz="2000" u="sng">
                <a:solidFill>
                  <a:srgbClr val="0000FF"/>
                </a:solidFill>
                <a:latin typeface="Times New Roman" panose="02020603050405020304" pitchFamily="18" charset="0"/>
                <a:ea typeface="Calibri" panose="020F0502020204030204" pitchFamily="34" charset="0"/>
              </a:rPr>
              <a:t> to </a:t>
            </a:r>
            <a:r>
              <a:rPr lang="en-US" sz="2000" u="sng" err="1">
                <a:solidFill>
                  <a:srgbClr val="0000FF"/>
                </a:solidFill>
                <a:latin typeface="Times New Roman" panose="02020603050405020304" pitchFamily="18" charset="0"/>
                <a:ea typeface="Calibri" panose="020F0502020204030204" pitchFamily="34" charset="0"/>
              </a:rPr>
              <a:t>lớn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có</a:t>
            </a:r>
            <a:r>
              <a:rPr lang="en-US" sz="2000" u="sng">
                <a:solidFill>
                  <a:srgbClr val="0000FF"/>
                </a:solidFill>
                <a:latin typeface="Times New Roman" panose="02020603050405020304" pitchFamily="18" charset="0"/>
                <a:ea typeface="Calibri" panose="020F0502020204030204" pitchFamily="34" charset="0"/>
              </a:rPr>
              <a:t> ý </a:t>
            </a:r>
            <a:r>
              <a:rPr lang="en-US" sz="2000" u="sng" err="1">
                <a:solidFill>
                  <a:srgbClr val="0000FF"/>
                </a:solidFill>
                <a:latin typeface="Times New Roman" panose="02020603050405020304" pitchFamily="18" charset="0"/>
                <a:ea typeface="Calibri" panose="020F0502020204030204" pitchFamily="34" charset="0"/>
              </a:rPr>
              <a:t>nghĩa</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lịch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sử</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của</a:t>
            </a:r>
            <a:r>
              <a:rPr lang="en-US" sz="2000" u="sng">
                <a:solidFill>
                  <a:srgbClr val="0000FF"/>
                </a:solidFill>
                <a:latin typeface="Times New Roman" panose="02020603050405020304" pitchFamily="18" charset="0"/>
                <a:ea typeface="Calibri" panose="020F0502020204030204" pitchFamily="34" charset="0"/>
              </a:rPr>
              <a:t> 35 </a:t>
            </a:r>
            <a:r>
              <a:rPr lang="en-US" sz="2000" u="sng" err="1">
                <a:solidFill>
                  <a:srgbClr val="0000FF"/>
                </a:solidFill>
                <a:latin typeface="Times New Roman" panose="02020603050405020304" pitchFamily="18" charset="0"/>
                <a:ea typeface="Calibri" panose="020F0502020204030204" pitchFamily="34" charset="0"/>
              </a:rPr>
              <a:t>năm</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đổi</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mới</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làm</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cho</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đất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nước</a:t>
            </a:r>
            <a:r>
              <a:rPr lang="en-US" sz="2000">
                <a:solidFill>
                  <a:srgbClr val="0000FF"/>
                </a:solidFill>
                <a:latin typeface="Times New Roman" panose="02020603050405020304" pitchFamily="18" charset="0"/>
                <a:ea typeface="Calibri" panose="020F0502020204030204" pitchFamily="34" charset="0"/>
              </a:rPr>
              <a:t> ta </a:t>
            </a:r>
            <a:r>
              <a:rPr lang="en-US" sz="2000" err="1">
                <a:solidFill>
                  <a:srgbClr val="0000FF"/>
                </a:solidFill>
                <a:latin typeface="Times New Roman" panose="02020603050405020304" pitchFamily="18" charset="0"/>
                <a:ea typeface="Calibri" panose="020F0502020204030204" pitchFamily="34" charset="0"/>
              </a:rPr>
              <a:t>chưa</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bao</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giờ</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có</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được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cơ</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đồ</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tiềm</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lực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vị</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thế</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và</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uy</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tín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quốc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tế</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như</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ngày</a:t>
            </a:r>
            <a:r>
              <a:rPr lang="en-US" sz="2000">
                <a:solidFill>
                  <a:srgbClr val="0000FF"/>
                </a:solidFill>
                <a:latin typeface="Times New Roman" panose="02020603050405020304" pitchFamily="18" charset="0"/>
                <a:ea typeface="Calibri" panose="020F0502020204030204" pitchFamily="34" charset="0"/>
              </a:rPr>
              <a:t> nay</a:t>
            </a:r>
          </a:p>
        </p:txBody>
      </p:sp>
      <p:sp>
        <p:nvSpPr>
          <p:cNvPr id="2" name="Title 1">
            <a:extLst>
              <a:ext uri="{FF2B5EF4-FFF2-40B4-BE49-F238E27FC236}">
                <a16:creationId xmlns:a16="http://schemas.microsoft.com/office/drawing/2014/main" id="{00182549-A6E6-48FD-B608-AC2ECBC33E94}"/>
              </a:ext>
            </a:extLst>
          </p:cNvPr>
          <p:cNvSpPr>
            <a:spLocks noGrp="1"/>
          </p:cNvSpPr>
          <p:nvPr>
            <p:ph type="title" idx="4294967295"/>
          </p:nvPr>
        </p:nvSpPr>
        <p:spPr>
          <a:xfrm>
            <a:off x="2066637" y="473740"/>
            <a:ext cx="8007929" cy="774844"/>
          </a:xfrm>
        </p:spPr>
        <p:txBody>
          <a:bodyPr>
            <a:normAutofit/>
          </a:bodyPr>
          <a:lstStyle/>
          <a:p>
            <a:pPr algn="ctr"/>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được: đánh giá chung</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3639913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3047</TotalTime>
  <Words>12998</Words>
  <Application>Microsoft Office PowerPoint</Application>
  <PresentationFormat>Màn hình rộng</PresentationFormat>
  <Paragraphs>1041</Paragraphs>
  <Slides>68</Slides>
  <Notes>68</Notes>
  <HiddenSlides>0</HiddenSlides>
  <MMClips>0</MMClips>
  <ScaleCrop>false</ScaleCrop>
  <HeadingPairs>
    <vt:vector size="4" baseType="variant">
      <vt:variant>
        <vt:lpstr>Chủ đề</vt:lpstr>
      </vt:variant>
      <vt:variant>
        <vt:i4>1</vt:i4>
      </vt:variant>
      <vt:variant>
        <vt:lpstr>Tiêu đề Bản chiếu</vt:lpstr>
      </vt:variant>
      <vt:variant>
        <vt:i4>68</vt:i4>
      </vt:variant>
    </vt:vector>
  </HeadingPairs>
  <TitlesOfParts>
    <vt:vector size="69" baseType="lpstr">
      <vt:lpstr>Retrospect</vt:lpstr>
      <vt:lpstr> CHIẾN LƯỢC PHÁT TRIỂN  KINH TẾ - XÃ HỘI 10 NĂM 2021 - 2030  VÀ PHƯƠNG HƯỚNG, NHIỆM VỤ PHÁT TRIỂN KINH TẾ - XÃ HỘI  5 NĂM 2021 - 2025    Hà Nội, ngày 27 - 28 tháng 3 năm 2021</vt:lpstr>
      <vt:lpstr>QUÁ TRÌNH XÂY DỰNG XÂY DỰNG CHIẾN LƯỢC PHÁT TRIỂN KTXH 10 NĂM 2021-2030 VÀ PHƯƠNG HƯỚNG, NHIỆM VỤ 5 NĂM 2021-2025</vt:lpstr>
      <vt:lpstr>PHƯƠNG CHÂM XÂY DỰNG XÂY DỰNG CHIẾN LƯỢC PHÁT TRIỂN KTXH 10 NĂM 2021-2030 VÀ PHƯƠNG HƯỚNG, NHIỆM VỤ 5 NĂM 2021-2025</vt:lpstr>
      <vt:lpstr>NỘI DUNG CHÍNH</vt:lpstr>
      <vt:lpstr>Phần thứ nhất  ĐÁNH GIÁ TÌNH HÌNH THỰC HIỆN  CHIẾN LƯỢC PHÁT TRIỂN KTXH 10 NĂM 2011-2020  VÀ PHƯƠNG HƯỚNG, NHIỆM VỤ PHÁT TRIỂN KTXH  5 NĂM 2016-2020</vt:lpstr>
      <vt:lpstr>ĐÁNH GIÁ TÌNH HÌNH THỰC HIỆN CHIẾN LƯỢC PHÁT TRIỂN KTXH  10 NĂM 2011-2020 VÀ PHƯƠNG HƯỚNG, NHIỆM VỤ 5 NĂM 2016-2020</vt:lpstr>
      <vt:lpstr>Tình hình quốc tế</vt:lpstr>
      <vt:lpstr>Tình hình trong nước</vt:lpstr>
      <vt:lpstr>Kết quả đạt được: đánh giá chung</vt:lpstr>
      <vt:lpstr>Kết quả đạt được trên các lĩnh vực</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Về hạn chế, yếu kém</vt:lpstr>
      <vt:lpstr>Về hạn chế, yếu kém (tiếp)</vt:lpstr>
      <vt:lpstr>Nguyên nhân hạn chế, yếu kém</vt:lpstr>
      <vt:lpstr>5 bài học kinh nghiệm đúc rút ra từ thực tiễn</vt:lpstr>
      <vt:lpstr>Định hình nền kinh tế Việt Nam trên bản đồ kinh tế khu vực, thế giới</vt:lpstr>
      <vt:lpstr>Định hình nền kinh tế Việt Nam trên bản đồ kinh tế khu vực, thế giới (tiếp)</vt:lpstr>
      <vt:lpstr>So sánh về GDP bình quân đầu người (USD)</vt:lpstr>
      <vt:lpstr>So sánh về quy mô GDP (Tỷ USD)</vt:lpstr>
      <vt:lpstr>So sánh về tăng trưởng GDP (%/năm)</vt:lpstr>
      <vt:lpstr>So sánh về lạm phát (%)</vt:lpstr>
      <vt:lpstr>So sánh về độ mở nền kinh tế (%)</vt:lpstr>
      <vt:lpstr>So sánh về thu hút FDI (Tỷ USD)</vt:lpstr>
      <vt:lpstr>Đánh giá, nhận định của các tổ chức quốc tế uy tín về tình hình và triển vọng của nền kinh tế Việt Nam</vt:lpstr>
      <vt:lpstr>Phần thứ hai  NHỮNG NỘI DUNG TRỌNG TÂM CỦA CHIẾN LƯỢC PHÁT TRIỂN KTXH 10 NĂM 2021-2030  VÀ PHƯƠNG HƯỚNG, NHIỆM VỤ PHÁT TRIỂN KTXH 5 NĂM 2021-2025</vt:lpstr>
      <vt:lpstr>Những nội dung trọng tâm  của Chiến lược phát triển KTXH 10 năm 2021-2030 và Phương hướng, nhiệm vụ 5 năm 2021-2025</vt:lpstr>
      <vt:lpstr>Về chủ đề Chiến lược</vt:lpstr>
      <vt:lpstr>Bối cảnh quốc tế </vt:lpstr>
      <vt:lpstr>Tình hình đất nước</vt:lpstr>
      <vt:lpstr>Yêu cầu đặt ra</vt:lpstr>
      <vt:lpstr>05 quan điểm phát triển</vt:lpstr>
      <vt:lpstr>05 quan điểm phát triển (tiếp)</vt:lpstr>
      <vt:lpstr>Mục tiêu tổng quát</vt:lpstr>
      <vt:lpstr>Các chỉ tiêu chủ yếu</vt:lpstr>
      <vt:lpstr>Các chỉ tiêu chủ yếu (tiếp)</vt:lpstr>
      <vt:lpstr>Các đột phá chiến lược</vt:lpstr>
      <vt:lpstr>Bản trình bày PowerPoint</vt:lpstr>
      <vt:lpstr>Những nội hàm mới trong các đột phá chiến lược (tiếp)</vt:lpstr>
      <vt:lpstr>Những nội hàm mới trong các đột phá chiến lược (tiếp)</vt:lpstr>
      <vt:lpstr>Bản trình bày PowerPoint</vt:lpstr>
      <vt:lpstr>Về thể chế kinh tế thị trường định hướng XHCN</vt:lpstr>
      <vt:lpstr>Về phát triển khoa học, công nghệ và đổi mới sáng tạo</vt:lpstr>
      <vt:lpstr>Về phát triển nguồn nhân lực, giáo dục và đào tạo</vt:lpstr>
      <vt:lpstr>Đẩy mạnh cơ cấu lại nền kinh tế gắn với  đổi mới mô hình tăng trưởng</vt:lpstr>
      <vt:lpstr>Đẩy mạnh cơ cấu lại nền kinh tế gắn với  đổi mới mô hình tăng trưởng (tiếp)</vt:lpstr>
      <vt:lpstr>Đẩy mạnh cơ cấu lại nền kinh tế gắn với  đổi mới mô hình tăng trưởng (tiếp)</vt:lpstr>
      <vt:lpstr>Đẩy mạnh cơ cấu lại nền kinh tế gắn với  đổi mới mô hình tăng trưởng (tiếp)</vt:lpstr>
      <vt:lpstr>Đẩy mạnh cơ cấu lại nền kinh tế gắn với  đổi mới mô hình tăng trưởng (tiếp)</vt:lpstr>
      <vt:lpstr>Phát triển kết cấu hạ tầng, kinh tế vùng, kinh tế biển</vt:lpstr>
      <vt:lpstr>Phát triển kết đô thị và xây dựng nông thôn mới</vt:lpstr>
      <vt:lpstr>Về phát triển văn hoá, xã hội, nâng cao đời sống nhân dân</vt:lpstr>
      <vt:lpstr>Về phát triển văn hoá, xã hội, nâng cao đời sống nhân dân (tiếp)</vt:lpstr>
      <vt:lpstr>Về quản lý tài nguyên, bảo vệ môi trường, ứng phó  với biến đổi khí hậu và phòng chống thiên tai</vt:lpstr>
      <vt:lpstr>Về quốc phòng, an ninh, đối ngoại</vt:lpstr>
      <vt:lpstr>Về xây dựng Nhà nước pháp quyền xã hội chủ nghĩa,  đẩy mạnh phòng, chống tham nhũng,  lãng phí</vt:lpstr>
      <vt:lpstr>Về xây dựng Nhà nước pháp quyền xã hội chủ nghĩa,  đẩy mạnh phòng, chống tham nhũng, lãng phí (tiếp)</vt:lpstr>
      <vt:lpstr>Phần thứ ba  TỔ CHỨC THỰC HIỆN</vt:lpstr>
      <vt:lpstr>Những vấn đề cần lưu ý trong tổ chức thực hiện</vt:lpstr>
      <vt:lpstr>Những vấn đề cần lưu ý trong tổ chức thực hiện (tiếp)</vt:lpstr>
      <vt:lpstr>XIN TRÂN TRỌNG CẢM ƠN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Sau thao luan TW 14</dc:creator>
  <cp:lastModifiedBy>Đặng Văn Khởi</cp:lastModifiedBy>
  <cp:revision>429</cp:revision>
  <cp:lastPrinted>2021-03-26T07:14:36Z</cp:lastPrinted>
  <dcterms:created xsi:type="dcterms:W3CDTF">2021-03-19T07:27:49Z</dcterms:created>
  <dcterms:modified xsi:type="dcterms:W3CDTF">2021-03-28T03:22:27Z</dcterms:modified>
</cp:coreProperties>
</file>